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3.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 id="2147483660" r:id="rId2"/>
    <p:sldMasterId id="2147483673" r:id="rId3"/>
    <p:sldMasterId id="2147483680" r:id="rId4"/>
  </p:sldMasterIdLst>
  <p:notesMasterIdLst>
    <p:notesMasterId r:id="rId143"/>
  </p:notesMasterIdLst>
  <p:sldIdLst>
    <p:sldId id="256" r:id="rId5"/>
    <p:sldId id="1081" r:id="rId6"/>
    <p:sldId id="2978" r:id="rId7"/>
    <p:sldId id="2734" r:id="rId8"/>
    <p:sldId id="2762" r:id="rId9"/>
    <p:sldId id="3034" r:id="rId10"/>
    <p:sldId id="2951" r:id="rId11"/>
    <p:sldId id="2941" r:id="rId12"/>
    <p:sldId id="3033" r:id="rId13"/>
    <p:sldId id="3041" r:id="rId14"/>
    <p:sldId id="2945" r:id="rId15"/>
    <p:sldId id="3054" r:id="rId16"/>
    <p:sldId id="1067" r:id="rId17"/>
    <p:sldId id="3035" r:id="rId18"/>
    <p:sldId id="1085" r:id="rId19"/>
    <p:sldId id="868" r:id="rId20"/>
    <p:sldId id="3057" r:id="rId21"/>
    <p:sldId id="2981" r:id="rId22"/>
    <p:sldId id="2733" r:id="rId23"/>
    <p:sldId id="2980" r:id="rId24"/>
    <p:sldId id="2732" r:id="rId25"/>
    <p:sldId id="2974" r:id="rId26"/>
    <p:sldId id="3053" r:id="rId27"/>
    <p:sldId id="2963" r:id="rId28"/>
    <p:sldId id="918" r:id="rId29"/>
    <p:sldId id="2970" r:id="rId30"/>
    <p:sldId id="2739" r:id="rId31"/>
    <p:sldId id="2975" r:id="rId32"/>
    <p:sldId id="1059" r:id="rId33"/>
    <p:sldId id="3029" r:id="rId34"/>
    <p:sldId id="3028" r:id="rId35"/>
    <p:sldId id="3030" r:id="rId36"/>
    <p:sldId id="3032" r:id="rId37"/>
    <p:sldId id="1084" r:id="rId38"/>
    <p:sldId id="2765" r:id="rId39"/>
    <p:sldId id="3031" r:id="rId40"/>
    <p:sldId id="2988" r:id="rId41"/>
    <p:sldId id="967" r:id="rId42"/>
    <p:sldId id="3056" r:id="rId43"/>
    <p:sldId id="3058" r:id="rId44"/>
    <p:sldId id="3059" r:id="rId45"/>
    <p:sldId id="1086" r:id="rId46"/>
    <p:sldId id="2750" r:id="rId47"/>
    <p:sldId id="2751" r:id="rId48"/>
    <p:sldId id="2730" r:id="rId49"/>
    <p:sldId id="2969" r:id="rId50"/>
    <p:sldId id="2973" r:id="rId51"/>
    <p:sldId id="2971" r:id="rId52"/>
    <p:sldId id="2972" r:id="rId53"/>
    <p:sldId id="896" r:id="rId54"/>
    <p:sldId id="2731" r:id="rId55"/>
    <p:sldId id="2766" r:id="rId56"/>
    <p:sldId id="2965" r:id="rId57"/>
    <p:sldId id="2968" r:id="rId58"/>
    <p:sldId id="2966" r:id="rId59"/>
    <p:sldId id="2735" r:id="rId60"/>
    <p:sldId id="2964" r:id="rId61"/>
    <p:sldId id="497" r:id="rId62"/>
    <p:sldId id="498" r:id="rId63"/>
    <p:sldId id="499" r:id="rId64"/>
    <p:sldId id="500" r:id="rId65"/>
    <p:sldId id="2759" r:id="rId66"/>
    <p:sldId id="874" r:id="rId67"/>
    <p:sldId id="893" r:id="rId68"/>
    <p:sldId id="2772" r:id="rId69"/>
    <p:sldId id="919" r:id="rId70"/>
    <p:sldId id="2771" r:id="rId71"/>
    <p:sldId id="2770" r:id="rId72"/>
    <p:sldId id="920" r:id="rId73"/>
    <p:sldId id="505" r:id="rId74"/>
    <p:sldId id="876" r:id="rId75"/>
    <p:sldId id="508" r:id="rId76"/>
    <p:sldId id="2755" r:id="rId77"/>
    <p:sldId id="2977" r:id="rId78"/>
    <p:sldId id="879" r:id="rId79"/>
    <p:sldId id="880" r:id="rId80"/>
    <p:sldId id="538" r:id="rId81"/>
    <p:sldId id="881" r:id="rId82"/>
    <p:sldId id="2754" r:id="rId83"/>
    <p:sldId id="2757" r:id="rId84"/>
    <p:sldId id="2753" r:id="rId85"/>
    <p:sldId id="2752" r:id="rId86"/>
    <p:sldId id="882" r:id="rId87"/>
    <p:sldId id="889" r:id="rId88"/>
    <p:sldId id="257" r:id="rId89"/>
    <p:sldId id="478" r:id="rId90"/>
    <p:sldId id="479" r:id="rId91"/>
    <p:sldId id="552" r:id="rId92"/>
    <p:sldId id="553" r:id="rId93"/>
    <p:sldId id="554" r:id="rId94"/>
    <p:sldId id="504" r:id="rId95"/>
    <p:sldId id="2745" r:id="rId96"/>
    <p:sldId id="2663" r:id="rId97"/>
    <p:sldId id="551" r:id="rId98"/>
    <p:sldId id="2664" r:id="rId99"/>
    <p:sldId id="572" r:id="rId100"/>
    <p:sldId id="564" r:id="rId101"/>
    <p:sldId id="565" r:id="rId102"/>
    <p:sldId id="570" r:id="rId103"/>
    <p:sldId id="569" r:id="rId104"/>
    <p:sldId id="2728" r:id="rId105"/>
    <p:sldId id="520" r:id="rId106"/>
    <p:sldId id="2666" r:id="rId107"/>
    <p:sldId id="567" r:id="rId108"/>
    <p:sldId id="568" r:id="rId109"/>
    <p:sldId id="573" r:id="rId110"/>
    <p:sldId id="2758" r:id="rId111"/>
    <p:sldId id="2767" r:id="rId112"/>
    <p:sldId id="2768" r:id="rId113"/>
    <p:sldId id="536" r:id="rId114"/>
    <p:sldId id="519" r:id="rId115"/>
    <p:sldId id="910" r:id="rId116"/>
    <p:sldId id="521" r:id="rId117"/>
    <p:sldId id="522" r:id="rId118"/>
    <p:sldId id="523" r:id="rId119"/>
    <p:sldId id="903" r:id="rId120"/>
    <p:sldId id="906" r:id="rId121"/>
    <p:sldId id="902" r:id="rId122"/>
    <p:sldId id="899" r:id="rId123"/>
    <p:sldId id="900" r:id="rId124"/>
    <p:sldId id="2737" r:id="rId125"/>
    <p:sldId id="2738" r:id="rId126"/>
    <p:sldId id="986" r:id="rId127"/>
    <p:sldId id="989" r:id="rId128"/>
    <p:sldId id="990" r:id="rId129"/>
    <p:sldId id="995" r:id="rId130"/>
    <p:sldId id="1072" r:id="rId131"/>
    <p:sldId id="1071" r:id="rId132"/>
    <p:sldId id="1082" r:id="rId133"/>
    <p:sldId id="2749" r:id="rId134"/>
    <p:sldId id="2748" r:id="rId135"/>
    <p:sldId id="2744" r:id="rId136"/>
    <p:sldId id="2761" r:id="rId137"/>
    <p:sldId id="2760" r:id="rId138"/>
    <p:sldId id="2763" r:id="rId139"/>
    <p:sldId id="1062" r:id="rId140"/>
    <p:sldId id="2747" r:id="rId141"/>
    <p:sldId id="2736" r:id="rId142"/>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0088D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702"/>
    <p:restoredTop sz="82011"/>
  </p:normalViewPr>
  <p:slideViewPr>
    <p:cSldViewPr snapToGrid="0">
      <p:cViewPr varScale="1">
        <p:scale>
          <a:sx n="171" d="100"/>
          <a:sy n="171" d="100"/>
        </p:scale>
        <p:origin x="696" y="168"/>
      </p:cViewPr>
      <p:guideLst>
        <p:guide orient="horz" pos="1620"/>
        <p:guide pos="2880"/>
      </p:guideLst>
    </p:cSldViewPr>
  </p:slideViewPr>
  <p:notesTextViewPr>
    <p:cViewPr>
      <p:scale>
        <a:sx n="1" d="1"/>
        <a:sy n="1" d="1"/>
      </p:scale>
      <p:origin x="0" y="0"/>
    </p:cViewPr>
  </p:notesTextViewPr>
  <p:sorterViewPr>
    <p:cViewPr>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slide" Target="slides/slide134.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53" Type="http://schemas.openxmlformats.org/officeDocument/2006/relationships/slide" Target="slides/slide49.xml"/><Relationship Id="rId74" Type="http://schemas.openxmlformats.org/officeDocument/2006/relationships/slide" Target="slides/slide70.xml"/><Relationship Id="rId128" Type="http://schemas.openxmlformats.org/officeDocument/2006/relationships/slide" Target="slides/slide124.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134" Type="http://schemas.openxmlformats.org/officeDocument/2006/relationships/slide" Target="slides/slide130.xml"/><Relationship Id="rId139" Type="http://schemas.openxmlformats.org/officeDocument/2006/relationships/slide" Target="slides/slide135.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slide" Target="slides/slide120.xml"/><Relationship Id="rId129" Type="http://schemas.openxmlformats.org/officeDocument/2006/relationships/slide" Target="slides/slide125.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40" Type="http://schemas.openxmlformats.org/officeDocument/2006/relationships/slide" Target="slides/slide136.xml"/><Relationship Id="rId14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0" Type="http://schemas.openxmlformats.org/officeDocument/2006/relationships/slide" Target="slides/slide126.xml"/><Relationship Id="rId135" Type="http://schemas.openxmlformats.org/officeDocument/2006/relationships/slide" Target="slides/slide131.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141" Type="http://schemas.openxmlformats.org/officeDocument/2006/relationships/slide" Target="slides/slide137.xml"/><Relationship Id="rId146" Type="http://schemas.openxmlformats.org/officeDocument/2006/relationships/theme" Target="theme/theme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slideMaster" Target="slideMasters/slideMaster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slide" Target="slides/slide132.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3" Type="http://schemas.openxmlformats.org/officeDocument/2006/relationships/slideMaster" Target="slideMasters/slideMaster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slide" Target="slides/slide133.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 Target="slides/slide5.xml"/><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6" Type="http://schemas.openxmlformats.org/officeDocument/2006/relationships/slide" Target="slides/slide12.xml"/><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3" Type="http://schemas.openxmlformats.org/officeDocument/2006/relationships/hyperlink" Target="https://www.youtube.com/redirect?q=http%3A%2F%2F2015.agileindia.org&amp;redir_token=QUFFLUhqbTRMMU5hbTUtNTJIblZ0dHpOUGxYSklWMC1uQXxBQ3Jtc0trUWluX0NNSlhTamNybUVsWFhrV294NkRkT0RJSVRNdWtrcFFVUW8wejlhQVI4anhSRFdHeXh4SGQxUmNLVWZMX0c5UWJ6Vmlya0FVV3NtNWJGeWNYMURua2JMNU9CQnc1VnVma19ydXd6UmR4a1NaRQ%3D%3D&amp;event=video_description&amp;v=lYlqhvzI_VQ" TargetMode="External"/><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c6f91993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c6f91993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aseline="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0503F2-DAEB-BA4C-A473-03AD228CD1B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Arial"/>
                <a:sym typeface="Arial"/>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Arial"/>
              <a:sym typeface="Arial"/>
            </a:endParaRPr>
          </a:p>
        </p:txBody>
      </p:sp>
    </p:spTree>
    <p:extLst>
      <p:ext uri="{BB962C8B-B14F-4D97-AF65-F5344CB8AC3E}">
        <p14:creationId xmlns:p14="http://schemas.microsoft.com/office/powerpoint/2010/main" val="586462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TW" dirty="0"/>
              <a:t>Whats also refers to Data.</a:t>
            </a:r>
          </a:p>
        </p:txBody>
      </p:sp>
    </p:spTree>
    <p:extLst>
      <p:ext uri="{BB962C8B-B14F-4D97-AF65-F5344CB8AC3E}">
        <p14:creationId xmlns:p14="http://schemas.microsoft.com/office/powerpoint/2010/main" val="32154521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926573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TW" dirty="0"/>
              <a:t>Whats also refers to Data.</a:t>
            </a:r>
          </a:p>
        </p:txBody>
      </p:sp>
    </p:spTree>
    <p:extLst>
      <p:ext uri="{BB962C8B-B14F-4D97-AF65-F5344CB8AC3E}">
        <p14:creationId xmlns:p14="http://schemas.microsoft.com/office/powerpoint/2010/main" val="5566146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318499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6529474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998947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51424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7917582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3984254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TW" dirty="0"/>
              <a:t>Whats also refers to Data.</a:t>
            </a:r>
          </a:p>
        </p:txBody>
      </p:sp>
    </p:spTree>
    <p:extLst>
      <p:ext uri="{BB962C8B-B14F-4D97-AF65-F5344CB8AC3E}">
        <p14:creationId xmlns:p14="http://schemas.microsoft.com/office/powerpoint/2010/main" val="25585435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10F9277-DCF4-4C4A-9A8B-70E78EC521E3}" type="slidenum">
              <a:rPr lang="zh-CN" altLang="en-US" smtClean="0"/>
              <a:t>37</a:t>
            </a:fld>
            <a:endParaRPr lang="zh-CN" altLang="en-US"/>
          </a:p>
        </p:txBody>
      </p:sp>
    </p:spTree>
    <p:extLst>
      <p:ext uri="{BB962C8B-B14F-4D97-AF65-F5344CB8AC3E}">
        <p14:creationId xmlns:p14="http://schemas.microsoft.com/office/powerpoint/2010/main" val="16267978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10F9277-DCF4-4C4A-9A8B-70E78EC521E3}"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9678218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TW" dirty="0"/>
              <a:t>Whats also refers to Data.</a:t>
            </a:r>
          </a:p>
        </p:txBody>
      </p:sp>
    </p:spTree>
    <p:extLst>
      <p:ext uri="{BB962C8B-B14F-4D97-AF65-F5344CB8AC3E}">
        <p14:creationId xmlns:p14="http://schemas.microsoft.com/office/powerpoint/2010/main" val="73042483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TW" dirty="0"/>
              <a:t>Whats also refers to Data.</a:t>
            </a:r>
          </a:p>
        </p:txBody>
      </p:sp>
    </p:spTree>
    <p:extLst>
      <p:ext uri="{BB962C8B-B14F-4D97-AF65-F5344CB8AC3E}">
        <p14:creationId xmlns:p14="http://schemas.microsoft.com/office/powerpoint/2010/main" val="22683751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TW" dirty="0"/>
              <a:t>Whats also refers to Data.</a:t>
            </a:r>
          </a:p>
        </p:txBody>
      </p:sp>
    </p:spTree>
    <p:extLst>
      <p:ext uri="{BB962C8B-B14F-4D97-AF65-F5344CB8AC3E}">
        <p14:creationId xmlns:p14="http://schemas.microsoft.com/office/powerpoint/2010/main" val="371651816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51557011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0152036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8724577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4452547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402479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TW" dirty="0"/>
              <a:t>Whats also refers to Data.</a:t>
            </a:r>
          </a:p>
        </p:txBody>
      </p:sp>
    </p:spTree>
    <p:extLst>
      <p:ext uri="{BB962C8B-B14F-4D97-AF65-F5344CB8AC3E}">
        <p14:creationId xmlns:p14="http://schemas.microsoft.com/office/powerpoint/2010/main" val="415837141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8989284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a:solidFill>
                  <a:schemeClr val="bg1"/>
                </a:solidFill>
                <a:latin typeface="STXinwei Regular"/>
                <a:ea typeface="Arial" charset="0"/>
                <a:cs typeface="Arial" charset="0"/>
              </a:rPr>
              <a:t>Category theory has become an important role in contemporary mathematics and theoretical computer science.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0503F2-DAEB-BA4C-A473-03AD228CD1B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0910988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endParaRPr lang="zh-CN" altLang="en-US" sz="2800">
              <a:solidFill>
                <a:schemeClr val="bg1"/>
              </a:solidFill>
            </a:endParaRPr>
          </a:p>
        </p:txBody>
      </p:sp>
      <p:sp>
        <p:nvSpPr>
          <p:cNvPr id="4" name="3 Marcador de número de diapositiva"/>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0503F2-DAEB-BA4C-A473-03AD228CD1B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5087859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a:xfrm>
            <a:off x="381000" y="685800"/>
            <a:ext cx="6096000" cy="3429000"/>
          </a:xfrm>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endParaRPr lang="zh-CN" altLang="en-US" sz="2800">
              <a:solidFill>
                <a:schemeClr val="bg1"/>
              </a:solidFill>
            </a:endParaRPr>
          </a:p>
        </p:txBody>
      </p:sp>
      <p:sp>
        <p:nvSpPr>
          <p:cNvPr id="4" name="3 Marcador de número de diapositiva"/>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0503F2-DAEB-BA4C-A473-03AD228CD1B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0248009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a:xfrm>
            <a:off x="381000" y="685800"/>
            <a:ext cx="6096000" cy="3429000"/>
          </a:xfrm>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endParaRPr lang="zh-CN" altLang="en-US" sz="2800">
              <a:solidFill>
                <a:schemeClr val="bg1"/>
              </a:solidFill>
            </a:endParaRPr>
          </a:p>
        </p:txBody>
      </p:sp>
      <p:sp>
        <p:nvSpPr>
          <p:cNvPr id="4" name="3 Marcador de número de diapositiva"/>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0503F2-DAEB-BA4C-A473-03AD228CD1B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4609173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a:xfrm>
            <a:off x="381000" y="685800"/>
            <a:ext cx="6096000" cy="3429000"/>
          </a:xfrm>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endParaRPr lang="zh-CN" altLang="en-US" sz="2800">
              <a:solidFill>
                <a:schemeClr val="bg1"/>
              </a:solidFill>
            </a:endParaRPr>
          </a:p>
        </p:txBody>
      </p:sp>
      <p:sp>
        <p:nvSpPr>
          <p:cNvPr id="4" name="3 Marcador de número de diapositiva"/>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0503F2-DAEB-BA4C-A473-03AD228CD1B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1920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a:xfrm>
            <a:off x="381000" y="685800"/>
            <a:ext cx="6096000" cy="3429000"/>
          </a:xfrm>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endParaRPr lang="zh-CN" altLang="en-US" sz="2800">
              <a:solidFill>
                <a:schemeClr val="bg1"/>
              </a:solidFill>
            </a:endParaRPr>
          </a:p>
        </p:txBody>
      </p:sp>
      <p:sp>
        <p:nvSpPr>
          <p:cNvPr id="4" name="3 Marcador de número de diapositiva"/>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0503F2-DAEB-BA4C-A473-03AD228CD1B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129962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aseline="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0503F2-DAEB-BA4C-A473-03AD228CD1B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368668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a:xfrm>
            <a:off x="381000" y="685800"/>
            <a:ext cx="6096000" cy="3429000"/>
          </a:xfrm>
        </p:spPr>
      </p:sp>
      <p:sp>
        <p:nvSpPr>
          <p:cNvPr id="3" name="2 Marcador de notas"/>
          <p:cNvSpPr>
            <a:spLocks noGrp="1"/>
          </p:cNvSpPr>
          <p:nvPr>
            <p:ph type="body" idx="1"/>
          </p:nvPr>
        </p:nvSpPr>
        <p:spPr/>
        <p:txBody>
          <a:bodyPr/>
          <a:lstStyle/>
          <a:p>
            <a:r>
              <a:rPr lang="en-GB" err="1"/>
              <a:t>Nespresso</a:t>
            </a:r>
            <a:r>
              <a:rPr lang="en-GB"/>
              <a:t> borrowed</a:t>
            </a:r>
            <a:r>
              <a:rPr lang="en-GB" baseline="0"/>
              <a:t> the insights from </a:t>
            </a:r>
            <a:r>
              <a:rPr lang="en-GB" baseline="0" err="1"/>
              <a:t>Hp</a:t>
            </a:r>
            <a:r>
              <a:rPr lang="en-GB" baseline="0"/>
              <a:t>, basically “If selling replacements is </a:t>
            </a:r>
            <a:r>
              <a:rPr lang="en-GB" baseline="0" err="1"/>
              <a:t>succesful</a:t>
            </a:r>
            <a:r>
              <a:rPr lang="en-GB" baseline="0"/>
              <a:t> then we have to focus on the replacements to succeed”</a:t>
            </a:r>
          </a:p>
          <a:p>
            <a:endParaRPr lang="en-GB" baseline="0"/>
          </a:p>
          <a:p>
            <a:r>
              <a:rPr lang="en-GB"/>
              <a:t>Borrowing experiences across</a:t>
            </a:r>
            <a:r>
              <a:rPr lang="en-GB" baseline="0"/>
              <a:t> industries to overcome Industry Barriers and failing one and again with the same complex problems.</a:t>
            </a:r>
          </a:p>
          <a:p>
            <a:endParaRPr lang="en-GB"/>
          </a:p>
        </p:txBody>
      </p:sp>
      <p:sp>
        <p:nvSpPr>
          <p:cNvPr id="4" name="3 Marcador de número de diapositiva"/>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0503F2-DAEB-BA4C-A473-03AD228CD1B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8037813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TW" dirty="0"/>
              <a:t>Whats also refers to Data.</a:t>
            </a:r>
          </a:p>
        </p:txBody>
      </p:sp>
    </p:spTree>
    <p:extLst>
      <p:ext uri="{BB962C8B-B14F-4D97-AF65-F5344CB8AC3E}">
        <p14:creationId xmlns:p14="http://schemas.microsoft.com/office/powerpoint/2010/main" val="34086198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0031247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a:xfrm>
            <a:off x="381000" y="685800"/>
            <a:ext cx="6096000" cy="3429000"/>
          </a:xfrm>
        </p:spPr>
      </p:sp>
      <p:sp>
        <p:nvSpPr>
          <p:cNvPr id="3" name="2 Marcador de notas"/>
          <p:cNvSpPr>
            <a:spLocks noGrp="1"/>
          </p:cNvSpPr>
          <p:nvPr>
            <p:ph type="body" idx="1"/>
          </p:nvPr>
        </p:nvSpPr>
        <p:spPr/>
        <p:txBody>
          <a:bodyPr/>
          <a:lstStyle/>
          <a:p>
            <a:r>
              <a:rPr lang="en-GB" err="1"/>
              <a:t>Nespresso</a:t>
            </a:r>
            <a:r>
              <a:rPr lang="en-GB"/>
              <a:t> borrowed</a:t>
            </a:r>
            <a:r>
              <a:rPr lang="en-GB" baseline="0"/>
              <a:t> the insights from </a:t>
            </a:r>
            <a:r>
              <a:rPr lang="en-GB" baseline="0" err="1"/>
              <a:t>Hp</a:t>
            </a:r>
            <a:r>
              <a:rPr lang="en-GB" baseline="0"/>
              <a:t>, basically “If selling replacements is </a:t>
            </a:r>
            <a:r>
              <a:rPr lang="en-GB" baseline="0" err="1"/>
              <a:t>succesful</a:t>
            </a:r>
            <a:r>
              <a:rPr lang="en-GB" baseline="0"/>
              <a:t> then we have to focus on the replacements to succeed”</a:t>
            </a:r>
          </a:p>
          <a:p>
            <a:endParaRPr lang="en-GB" baseline="0"/>
          </a:p>
          <a:p>
            <a:r>
              <a:rPr lang="en-GB"/>
              <a:t>Borrowing experiences across</a:t>
            </a:r>
            <a:r>
              <a:rPr lang="en-GB" baseline="0"/>
              <a:t> industries to overcome Industry Barriers and failing one and again with the same complex problems.</a:t>
            </a:r>
          </a:p>
          <a:p>
            <a:endParaRPr lang="en-GB"/>
          </a:p>
        </p:txBody>
      </p:sp>
      <p:sp>
        <p:nvSpPr>
          <p:cNvPr id="4" name="3 Marcador de número de diapositiva"/>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0503F2-DAEB-BA4C-A473-03AD228CD1B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1277561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a:xfrm>
            <a:off x="381000" y="685800"/>
            <a:ext cx="6096000" cy="3429000"/>
          </a:xfrm>
        </p:spPr>
      </p:sp>
      <p:sp>
        <p:nvSpPr>
          <p:cNvPr id="3" name="2 Marcador de notas"/>
          <p:cNvSpPr>
            <a:spLocks noGrp="1"/>
          </p:cNvSpPr>
          <p:nvPr>
            <p:ph type="body" idx="1"/>
          </p:nvPr>
        </p:nvSpPr>
        <p:spPr/>
        <p:txBody>
          <a:bodyPr/>
          <a:lstStyle/>
          <a:p>
            <a:r>
              <a:rPr lang="en-GB" err="1"/>
              <a:t>Nespresso</a:t>
            </a:r>
            <a:r>
              <a:rPr lang="en-GB"/>
              <a:t> borrowed</a:t>
            </a:r>
            <a:r>
              <a:rPr lang="en-GB" baseline="0"/>
              <a:t> the insights from </a:t>
            </a:r>
            <a:r>
              <a:rPr lang="en-GB" baseline="0" err="1"/>
              <a:t>Hp</a:t>
            </a:r>
            <a:r>
              <a:rPr lang="en-GB" baseline="0"/>
              <a:t>, basically “If selling replacements is </a:t>
            </a:r>
            <a:r>
              <a:rPr lang="en-GB" baseline="0" err="1"/>
              <a:t>succesful</a:t>
            </a:r>
            <a:r>
              <a:rPr lang="en-GB" baseline="0"/>
              <a:t> then we have to focus on the replacements to succeed”</a:t>
            </a:r>
          </a:p>
          <a:p>
            <a:endParaRPr lang="en-GB" baseline="0"/>
          </a:p>
          <a:p>
            <a:r>
              <a:rPr lang="en-GB"/>
              <a:t>Borrowing experiences across</a:t>
            </a:r>
            <a:r>
              <a:rPr lang="en-GB" baseline="0"/>
              <a:t> industries to overcome Industry Barriers and failing one and again with the same complex problems.</a:t>
            </a:r>
          </a:p>
          <a:p>
            <a:endParaRPr lang="en-GB"/>
          </a:p>
        </p:txBody>
      </p:sp>
      <p:sp>
        <p:nvSpPr>
          <p:cNvPr id="4" name="3 Marcador de número de diapositiva"/>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0503F2-DAEB-BA4C-A473-03AD228CD1B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7432143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a:xfrm>
            <a:off x="381000" y="685800"/>
            <a:ext cx="6096000" cy="3429000"/>
          </a:xfrm>
        </p:spPr>
      </p:sp>
      <p:sp>
        <p:nvSpPr>
          <p:cNvPr id="3" name="2 Marcador de notas"/>
          <p:cNvSpPr>
            <a:spLocks noGrp="1"/>
          </p:cNvSpPr>
          <p:nvPr>
            <p:ph type="body" idx="1"/>
          </p:nvPr>
        </p:nvSpPr>
        <p:spPr/>
        <p:txBody>
          <a:bodyPr/>
          <a:lstStyle/>
          <a:p>
            <a:r>
              <a:rPr lang="en-GB"/>
              <a:t>Initial idea:</a:t>
            </a:r>
          </a:p>
          <a:p>
            <a:pPr marL="285750" indent="-285750">
              <a:buFont typeface="Arial" pitchFamily="34" charset="0"/>
              <a:buChar char="•"/>
            </a:pPr>
            <a:r>
              <a:rPr lang="en-GB" sz="1200">
                <a:solidFill>
                  <a:schemeClr val="bg1"/>
                </a:solidFill>
                <a:latin typeface="STXinwei Regular"/>
                <a:ea typeface="Arial" charset="0"/>
                <a:cs typeface="Arial" charset="0"/>
              </a:rPr>
              <a:t>Innovative small press could change the juicing industry.</a:t>
            </a:r>
          </a:p>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r>
              <a:rPr lang="en-US" altLang="x-none" sz="1200">
                <a:solidFill>
                  <a:schemeClr val="bg1"/>
                </a:solidFill>
                <a:latin typeface="STXinwei Regular"/>
                <a:ea typeface="方正兰亭超细黑简体" charset="0"/>
              </a:rPr>
              <a:t>Identify Customer Needs</a:t>
            </a:r>
            <a:r>
              <a:rPr lang="en-GB" altLang="x-none" sz="1200">
                <a:solidFill>
                  <a:schemeClr val="bg1"/>
                </a:solidFill>
                <a:latin typeface="STXinwei Regular"/>
                <a:ea typeface="方正兰亭超细黑简体" charset="0"/>
                <a:cs typeface="Arial" charset="0"/>
              </a:rPr>
              <a:t>:</a:t>
            </a:r>
          </a:p>
          <a:p>
            <a:pPr marL="285750" indent="-285750">
              <a:buFont typeface="Arial" pitchFamily="34" charset="0"/>
              <a:buChar char="•"/>
            </a:pPr>
            <a:r>
              <a:rPr lang="en-US" sz="1800">
                <a:solidFill>
                  <a:schemeClr val="bg1"/>
                </a:solidFill>
                <a:latin typeface="STXinwei Regular"/>
                <a:ea typeface="Arial" charset="0"/>
                <a:cs typeface="Arial" charset="0"/>
              </a:rPr>
              <a:t>Customers need juice</a:t>
            </a:r>
            <a:r>
              <a:rPr lang="en-GB" sz="1800">
                <a:solidFill>
                  <a:schemeClr val="bg1"/>
                </a:solidFill>
                <a:latin typeface="STXinwei Regular"/>
                <a:ea typeface="Arial" charset="0"/>
                <a:cs typeface="Arial" charset="0"/>
              </a:rPr>
              <a:t> or a press?</a:t>
            </a:r>
          </a:p>
          <a:p>
            <a:pPr marL="285750" indent="-285750">
              <a:buFont typeface="Arial" pitchFamily="34" charset="0"/>
              <a:buChar char="•"/>
            </a:pPr>
            <a:r>
              <a:rPr lang="en-GB" sz="1800">
                <a:solidFill>
                  <a:schemeClr val="bg1"/>
                </a:solidFill>
                <a:latin typeface="STXinwei Regular"/>
                <a:ea typeface="Arial" charset="0"/>
                <a:cs typeface="Arial" charset="0"/>
              </a:rPr>
              <a:t>Customers need fast and clean juice making</a:t>
            </a:r>
          </a:p>
          <a:p>
            <a:pPr marL="285750" indent="-285750">
              <a:buFont typeface="Arial" pitchFamily="34" charset="0"/>
              <a:buChar char="•"/>
            </a:pPr>
            <a:r>
              <a:rPr lang="en-US" sz="1800">
                <a:solidFill>
                  <a:schemeClr val="bg1"/>
                </a:solidFill>
                <a:latin typeface="STXinwei Regular"/>
                <a:ea typeface="Arial" charset="0"/>
                <a:cs typeface="Arial" charset="0"/>
              </a:rPr>
              <a:t>Smart phone app to monitor their diet</a:t>
            </a:r>
            <a:endParaRPr lang="en-GB" sz="1800">
              <a:solidFill>
                <a:schemeClr val="bg1"/>
              </a:solidFill>
              <a:latin typeface="STXinwei Regular"/>
              <a:ea typeface="Arial" charset="0"/>
              <a:cs typeface="Arial" charset="0"/>
            </a:endParaRPr>
          </a:p>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r>
              <a:rPr lang="en-US" altLang="x-none" sz="1800">
                <a:solidFill>
                  <a:schemeClr val="bg1"/>
                </a:solidFill>
                <a:latin typeface="STXinwei Regular"/>
                <a:ea typeface="方正兰亭超细黑简体" charset="0"/>
              </a:rPr>
              <a:t>Target Specification</a:t>
            </a:r>
            <a:r>
              <a:rPr lang="es-ES" altLang="x-none" sz="1800">
                <a:solidFill>
                  <a:schemeClr val="bg1"/>
                </a:solidFill>
                <a:latin typeface="+mn-lt"/>
                <a:ea typeface="+mn-ea"/>
              </a:rPr>
              <a:t>:</a:t>
            </a:r>
          </a:p>
          <a:p>
            <a:pPr marL="285750" indent="-285750">
              <a:buFont typeface="Arial" pitchFamily="34" charset="0"/>
              <a:buChar char="•"/>
            </a:pPr>
            <a:r>
              <a:rPr lang="en-US" sz="2800">
                <a:solidFill>
                  <a:schemeClr val="bg1"/>
                </a:solidFill>
                <a:latin typeface="STXinwei Regular"/>
                <a:ea typeface="Arial" charset="0"/>
                <a:cs typeface="Arial" charset="0"/>
              </a:rPr>
              <a:t>Thousands of pounds on 200 cm</a:t>
            </a:r>
            <a:r>
              <a:rPr lang="en-US" sz="2800" baseline="30000">
                <a:solidFill>
                  <a:schemeClr val="bg1"/>
                </a:solidFill>
                <a:latin typeface="STXinwei Regular"/>
                <a:ea typeface="Arial" charset="0"/>
                <a:cs typeface="Arial" charset="0"/>
              </a:rPr>
              <a:t>2</a:t>
            </a:r>
            <a:r>
              <a:rPr lang="en-US" sz="2800">
                <a:solidFill>
                  <a:schemeClr val="bg1"/>
                </a:solidFill>
                <a:latin typeface="STXinwei Regular"/>
                <a:ea typeface="Arial" charset="0"/>
                <a:cs typeface="Arial" charset="0"/>
              </a:rPr>
              <a:t> surface press</a:t>
            </a:r>
          </a:p>
          <a:p>
            <a:pPr marL="285750" indent="-285750">
              <a:buFont typeface="Arial" pitchFamily="34" charset="0"/>
              <a:buChar char="•"/>
            </a:pPr>
            <a:r>
              <a:rPr lang="en-US" sz="2800">
                <a:solidFill>
                  <a:schemeClr val="bg1"/>
                </a:solidFill>
                <a:latin typeface="STXinwei Regular"/>
                <a:ea typeface="Arial" charset="0"/>
                <a:cs typeface="Arial" charset="0"/>
              </a:rPr>
              <a:t>Home appliance or Businesses?</a:t>
            </a:r>
          </a:p>
          <a:p>
            <a:pPr marL="285750" indent="-285750">
              <a:buFont typeface="Arial" pitchFamily="34" charset="0"/>
              <a:buChar char="•"/>
            </a:pPr>
            <a:r>
              <a:rPr lang="en-US" sz="2800">
                <a:solidFill>
                  <a:schemeClr val="bg1"/>
                </a:solidFill>
                <a:latin typeface="STXinwei Regular"/>
                <a:ea typeface="Arial" charset="0"/>
                <a:cs typeface="Arial" charset="0"/>
              </a:rPr>
              <a:t>Producing a juice in &lt;90 </a:t>
            </a:r>
            <a:r>
              <a:rPr lang="en-GB" sz="2800">
                <a:solidFill>
                  <a:schemeClr val="bg1"/>
                </a:solidFill>
                <a:latin typeface="STXinwei Regular"/>
                <a:ea typeface="Arial" charset="0"/>
                <a:cs typeface="Arial" charset="0"/>
              </a:rPr>
              <a:t>s</a:t>
            </a:r>
          </a:p>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r>
              <a:rPr lang="en-US" altLang="x-none" sz="2800">
                <a:solidFill>
                  <a:schemeClr val="bg1"/>
                </a:solidFill>
                <a:latin typeface="STXinwei Regular"/>
                <a:ea typeface="方正兰亭超细黑简体" charset="0"/>
              </a:rPr>
              <a:t>Concept Generation</a:t>
            </a:r>
            <a:r>
              <a:rPr lang="es-ES" altLang="x-none" sz="4000">
                <a:solidFill>
                  <a:schemeClr val="bg1"/>
                </a:solidFill>
                <a:latin typeface="+mn-lt"/>
                <a:ea typeface="+mn-ea"/>
              </a:rPr>
              <a:t>:</a:t>
            </a:r>
          </a:p>
          <a:p>
            <a:pPr marL="285750" indent="-285750">
              <a:buFont typeface="Arial" pitchFamily="34" charset="0"/>
              <a:buChar char="•"/>
            </a:pPr>
            <a:r>
              <a:rPr lang="en-US" sz="2800">
                <a:solidFill>
                  <a:schemeClr val="bg1"/>
                </a:solidFill>
                <a:latin typeface="STXinwei Regular"/>
                <a:ea typeface="Arial" charset="0"/>
                <a:cs typeface="Arial" charset="0"/>
              </a:rPr>
              <a:t>Over engineered (24 pieces for the lock door system).</a:t>
            </a:r>
          </a:p>
          <a:p>
            <a:pPr marL="285750" indent="-285750">
              <a:buFont typeface="Arial" pitchFamily="34" charset="0"/>
              <a:buChar char="•"/>
            </a:pPr>
            <a:r>
              <a:rPr lang="en-US" sz="2800">
                <a:solidFill>
                  <a:schemeClr val="bg1"/>
                </a:solidFill>
                <a:latin typeface="STXinwei Regular"/>
                <a:ea typeface="Arial" charset="0"/>
                <a:cs typeface="Arial" charset="0"/>
              </a:rPr>
              <a:t>Cold pressured</a:t>
            </a:r>
          </a:p>
          <a:p>
            <a:pPr marL="285750" indent="-285750">
              <a:buFont typeface="Arial" pitchFamily="34" charset="0"/>
              <a:buChar char="•"/>
            </a:pPr>
            <a:r>
              <a:rPr lang="en-US" sz="2800">
                <a:solidFill>
                  <a:schemeClr val="bg1"/>
                </a:solidFill>
                <a:latin typeface="STXinwei Regular"/>
                <a:ea typeface="Arial" charset="0"/>
                <a:cs typeface="Arial" charset="0"/>
              </a:rPr>
              <a:t>QR scan to apply the exact pressure.</a:t>
            </a:r>
          </a:p>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r>
              <a:rPr lang="es-ES" altLang="zh-CN" sz="2800">
                <a:solidFill>
                  <a:schemeClr val="bg1"/>
                </a:solidFill>
              </a:rPr>
              <a:t>-----------------------------------------------------------------------------------------------</a:t>
            </a:r>
          </a:p>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endParaRPr lang="es-ES" altLang="zh-CN" sz="2800">
              <a:solidFill>
                <a:schemeClr val="bg1"/>
              </a:solidFill>
            </a:endParaRPr>
          </a:p>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endParaRPr lang="zh-CN" altLang="en-US" sz="2800">
              <a:solidFill>
                <a:schemeClr val="bg1"/>
              </a:solidFill>
            </a:endParaRPr>
          </a:p>
        </p:txBody>
      </p:sp>
      <p:sp>
        <p:nvSpPr>
          <p:cNvPr id="4" name="3 Marcador de número de diapositiva"/>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0503F2-DAEB-BA4C-A473-03AD228CD1B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8901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a:xfrm>
            <a:off x="381000" y="685800"/>
            <a:ext cx="6096000" cy="3429000"/>
          </a:xfrm>
        </p:spPr>
      </p:sp>
      <p:sp>
        <p:nvSpPr>
          <p:cNvPr id="3" name="2 Marcador de notas"/>
          <p:cNvSpPr>
            <a:spLocks noGrp="1"/>
          </p:cNvSpPr>
          <p:nvPr>
            <p:ph type="body" idx="1"/>
          </p:nvPr>
        </p:nvSpPr>
        <p:spPr/>
        <p:txBody>
          <a:bodyPr/>
          <a:lstStyle/>
          <a:p>
            <a:r>
              <a:rPr lang="en-GB" err="1"/>
              <a:t>Nespresso</a:t>
            </a:r>
            <a:r>
              <a:rPr lang="en-GB"/>
              <a:t> borrowed</a:t>
            </a:r>
            <a:r>
              <a:rPr lang="en-GB" baseline="0"/>
              <a:t> the insights from </a:t>
            </a:r>
            <a:r>
              <a:rPr lang="en-GB" baseline="0" err="1"/>
              <a:t>Hp</a:t>
            </a:r>
            <a:r>
              <a:rPr lang="en-GB" baseline="0"/>
              <a:t>, basically “If selling replacements is </a:t>
            </a:r>
            <a:r>
              <a:rPr lang="en-GB" baseline="0" err="1"/>
              <a:t>succesful</a:t>
            </a:r>
            <a:r>
              <a:rPr lang="en-GB" baseline="0"/>
              <a:t> then we have to focus on the replacements to succeed”</a:t>
            </a:r>
          </a:p>
          <a:p>
            <a:endParaRPr lang="en-GB" baseline="0"/>
          </a:p>
          <a:p>
            <a:r>
              <a:rPr lang="en-GB"/>
              <a:t>Borrowing experiences across</a:t>
            </a:r>
            <a:r>
              <a:rPr lang="en-GB" baseline="0"/>
              <a:t> industries to overcome Industry Barriers and failing one and again with the same complex problems.</a:t>
            </a:r>
          </a:p>
          <a:p>
            <a:endParaRPr lang="en-GB"/>
          </a:p>
        </p:txBody>
      </p:sp>
      <p:sp>
        <p:nvSpPr>
          <p:cNvPr id="4" name="3 Marcador de número de diapositiva"/>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0503F2-DAEB-BA4C-A473-03AD228CD1B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8020742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a:xfrm>
            <a:off x="381000" y="685800"/>
            <a:ext cx="6096000" cy="3429000"/>
          </a:xfrm>
        </p:spPr>
      </p:sp>
      <p:sp>
        <p:nvSpPr>
          <p:cNvPr id="3" name="2 Marcador de notas"/>
          <p:cNvSpPr>
            <a:spLocks noGrp="1"/>
          </p:cNvSpPr>
          <p:nvPr>
            <p:ph type="body" idx="1"/>
          </p:nvPr>
        </p:nvSpPr>
        <p:spPr/>
        <p:txBody>
          <a:bodyPr/>
          <a:lstStyle/>
          <a:p>
            <a:r>
              <a:rPr lang="en-GB" err="1"/>
              <a:t>Nespresso</a:t>
            </a:r>
            <a:r>
              <a:rPr lang="en-GB"/>
              <a:t> borrowed</a:t>
            </a:r>
            <a:r>
              <a:rPr lang="en-GB" baseline="0"/>
              <a:t> the insights from </a:t>
            </a:r>
            <a:r>
              <a:rPr lang="en-GB" baseline="0" err="1"/>
              <a:t>Hp</a:t>
            </a:r>
            <a:r>
              <a:rPr lang="en-GB" baseline="0"/>
              <a:t>, basically “If selling replacements is </a:t>
            </a:r>
            <a:r>
              <a:rPr lang="en-GB" baseline="0" err="1"/>
              <a:t>succesful</a:t>
            </a:r>
            <a:r>
              <a:rPr lang="en-GB" baseline="0"/>
              <a:t> then we have to focus on the replacements to succeed”</a:t>
            </a:r>
          </a:p>
          <a:p>
            <a:endParaRPr lang="en-GB" baseline="0"/>
          </a:p>
          <a:p>
            <a:r>
              <a:rPr lang="en-GB"/>
              <a:t>Borrowing experiences across</a:t>
            </a:r>
            <a:r>
              <a:rPr lang="en-GB" baseline="0"/>
              <a:t> industries to overcome Industry Barriers and failing one and again with the same complex problems.</a:t>
            </a:r>
          </a:p>
          <a:p>
            <a:endParaRPr lang="en-GB"/>
          </a:p>
        </p:txBody>
      </p:sp>
      <p:sp>
        <p:nvSpPr>
          <p:cNvPr id="4" name="3 Marcador de número de diapositiva"/>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0503F2-DAEB-BA4C-A473-03AD228CD1B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7820267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a:xfrm>
            <a:off x="381000" y="685800"/>
            <a:ext cx="6096000" cy="3429000"/>
          </a:xfrm>
        </p:spPr>
      </p:sp>
      <p:sp>
        <p:nvSpPr>
          <p:cNvPr id="3" name="2 Marcador de notas"/>
          <p:cNvSpPr>
            <a:spLocks noGrp="1"/>
          </p:cNvSpPr>
          <p:nvPr>
            <p:ph type="body" idx="1"/>
          </p:nvPr>
        </p:nvSpPr>
        <p:spPr/>
        <p:txBody>
          <a:bodyPr/>
          <a:lstStyle/>
          <a:p>
            <a:r>
              <a:rPr lang="en-GB" err="1"/>
              <a:t>Nespresso</a:t>
            </a:r>
            <a:r>
              <a:rPr lang="en-GB"/>
              <a:t> borrowed</a:t>
            </a:r>
            <a:r>
              <a:rPr lang="en-GB" baseline="0"/>
              <a:t> the insights from </a:t>
            </a:r>
            <a:r>
              <a:rPr lang="en-GB" baseline="0" err="1"/>
              <a:t>Hp</a:t>
            </a:r>
            <a:r>
              <a:rPr lang="en-GB" baseline="0"/>
              <a:t>, basically “If selling replacements is </a:t>
            </a:r>
            <a:r>
              <a:rPr lang="en-GB" baseline="0" err="1"/>
              <a:t>succesful</a:t>
            </a:r>
            <a:r>
              <a:rPr lang="en-GB" baseline="0"/>
              <a:t> then we have to focus on the replacements to succeed”</a:t>
            </a:r>
          </a:p>
          <a:p>
            <a:endParaRPr lang="en-GB" baseline="0"/>
          </a:p>
          <a:p>
            <a:r>
              <a:rPr lang="en-GB"/>
              <a:t>Borrowing experiences across</a:t>
            </a:r>
            <a:r>
              <a:rPr lang="en-GB" baseline="0"/>
              <a:t> industries to overcome Industry Barriers and failing one and again with the same complex problems.</a:t>
            </a:r>
          </a:p>
          <a:p>
            <a:endParaRPr lang="en-GB"/>
          </a:p>
        </p:txBody>
      </p:sp>
      <p:sp>
        <p:nvSpPr>
          <p:cNvPr id="4" name="3 Marcador de número de diapositiva"/>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0503F2-DAEB-BA4C-A473-03AD228CD1B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0811566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6031795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7" name="Rectangle 5"/>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779463">
              <a:defRPr sz="2400" b="1">
                <a:solidFill>
                  <a:schemeClr val="tx1"/>
                </a:solidFill>
                <a:latin typeface="Arial" panose="020B0604020202020204" pitchFamily="34" charset="0"/>
                <a:ea typeface="MS PGothic" panose="020B0600070205080204" pitchFamily="34" charset="-128"/>
              </a:defRPr>
            </a:lvl1pPr>
            <a:lvl2pPr marL="742950" indent="-285750" defTabSz="779463">
              <a:defRPr sz="2400" b="1">
                <a:solidFill>
                  <a:schemeClr val="tx1"/>
                </a:solidFill>
                <a:latin typeface="Arial" panose="020B0604020202020204" pitchFamily="34" charset="0"/>
                <a:ea typeface="MS PGothic" panose="020B0600070205080204" pitchFamily="34" charset="-128"/>
              </a:defRPr>
            </a:lvl2pPr>
            <a:lvl3pPr marL="1143000" indent="-228600" defTabSz="779463">
              <a:defRPr sz="2400" b="1">
                <a:solidFill>
                  <a:schemeClr val="tx1"/>
                </a:solidFill>
                <a:latin typeface="Arial" panose="020B0604020202020204" pitchFamily="34" charset="0"/>
                <a:ea typeface="MS PGothic" panose="020B0600070205080204" pitchFamily="34" charset="-128"/>
              </a:defRPr>
            </a:lvl3pPr>
            <a:lvl4pPr marL="1600200" indent="-228600" defTabSz="779463">
              <a:defRPr sz="2400" b="1">
                <a:solidFill>
                  <a:schemeClr val="tx1"/>
                </a:solidFill>
                <a:latin typeface="Arial" panose="020B0604020202020204" pitchFamily="34" charset="0"/>
                <a:ea typeface="MS PGothic" panose="020B0600070205080204" pitchFamily="34" charset="-128"/>
              </a:defRPr>
            </a:lvl4pPr>
            <a:lvl5pPr marL="2057400" indent="-228600" defTabSz="779463">
              <a:defRPr sz="2400" b="1">
                <a:solidFill>
                  <a:schemeClr val="tx1"/>
                </a:solidFill>
                <a:latin typeface="Arial" panose="020B0604020202020204" pitchFamily="34" charset="0"/>
                <a:ea typeface="MS PGothic" panose="020B0600070205080204" pitchFamily="34" charset="-128"/>
              </a:defRPr>
            </a:lvl5pPr>
            <a:lvl6pPr marL="25146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fld id="{2D9BC4C5-1BD6-429E-8C57-FEF30FCB9B3E}" type="slidenum">
              <a:rPr lang="he-IL" altLang="zh-CN" sz="1100" b="0">
                <a:latin typeface="Times New Roman" panose="02020603050405020304" pitchFamily="18" charset="0"/>
              </a:rPr>
              <a:pPr/>
              <a:t>86</a:t>
            </a:fld>
            <a:endParaRPr lang="en-US" altLang="zh-CN" sz="1100" b="0">
              <a:latin typeface="Times New Roman" panose="02020603050405020304" pitchFamily="18" charset="0"/>
            </a:endParaRPr>
          </a:p>
        </p:txBody>
      </p:sp>
      <p:sp>
        <p:nvSpPr>
          <p:cNvPr id="137218" name="Rectangle 2"/>
          <p:cNvSpPr>
            <a:spLocks noGrp="1" noRot="1" noChangeAspect="1" noChangeArrowheads="1" noTextEdit="1"/>
          </p:cNvSpPr>
          <p:nvPr>
            <p:ph type="sldImg"/>
          </p:nvPr>
        </p:nvSpPr>
        <p:spPr>
          <a:xfrm>
            <a:off x="381000" y="685800"/>
            <a:ext cx="6096000" cy="3429000"/>
          </a:xfrm>
          <a:ln/>
        </p:spPr>
      </p:sp>
      <p:sp>
        <p:nvSpPr>
          <p:cNvPr id="137219"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zh-CN"/>
          </a:p>
        </p:txBody>
      </p:sp>
    </p:spTree>
    <p:extLst>
      <p:ext uri="{BB962C8B-B14F-4D97-AF65-F5344CB8AC3E}">
        <p14:creationId xmlns:p14="http://schemas.microsoft.com/office/powerpoint/2010/main" val="376921103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7" name="Rectangle 5"/>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779463">
              <a:defRPr sz="2400" b="1">
                <a:solidFill>
                  <a:schemeClr val="tx1"/>
                </a:solidFill>
                <a:latin typeface="Arial" panose="020B0604020202020204" pitchFamily="34" charset="0"/>
                <a:ea typeface="MS PGothic" panose="020B0600070205080204" pitchFamily="34" charset="-128"/>
              </a:defRPr>
            </a:lvl1pPr>
            <a:lvl2pPr marL="742950" indent="-285750" defTabSz="779463">
              <a:defRPr sz="2400" b="1">
                <a:solidFill>
                  <a:schemeClr val="tx1"/>
                </a:solidFill>
                <a:latin typeface="Arial" panose="020B0604020202020204" pitchFamily="34" charset="0"/>
                <a:ea typeface="MS PGothic" panose="020B0600070205080204" pitchFamily="34" charset="-128"/>
              </a:defRPr>
            </a:lvl2pPr>
            <a:lvl3pPr marL="1143000" indent="-228600" defTabSz="779463">
              <a:defRPr sz="2400" b="1">
                <a:solidFill>
                  <a:schemeClr val="tx1"/>
                </a:solidFill>
                <a:latin typeface="Arial" panose="020B0604020202020204" pitchFamily="34" charset="0"/>
                <a:ea typeface="MS PGothic" panose="020B0600070205080204" pitchFamily="34" charset="-128"/>
              </a:defRPr>
            </a:lvl3pPr>
            <a:lvl4pPr marL="1600200" indent="-228600" defTabSz="779463">
              <a:defRPr sz="2400" b="1">
                <a:solidFill>
                  <a:schemeClr val="tx1"/>
                </a:solidFill>
                <a:latin typeface="Arial" panose="020B0604020202020204" pitchFamily="34" charset="0"/>
                <a:ea typeface="MS PGothic" panose="020B0600070205080204" pitchFamily="34" charset="-128"/>
              </a:defRPr>
            </a:lvl4pPr>
            <a:lvl5pPr marL="2057400" indent="-228600" defTabSz="779463">
              <a:defRPr sz="2400" b="1">
                <a:solidFill>
                  <a:schemeClr val="tx1"/>
                </a:solidFill>
                <a:latin typeface="Arial" panose="020B0604020202020204" pitchFamily="34" charset="0"/>
                <a:ea typeface="MS PGothic" panose="020B0600070205080204" pitchFamily="34" charset="-128"/>
              </a:defRPr>
            </a:lvl5pPr>
            <a:lvl6pPr marL="25146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fld id="{2D9BC4C5-1BD6-429E-8C57-FEF30FCB9B3E}" type="slidenum">
              <a:rPr lang="he-IL" altLang="zh-CN" sz="1100" b="0">
                <a:latin typeface="Times New Roman" panose="02020603050405020304" pitchFamily="18" charset="0"/>
              </a:rPr>
              <a:pPr/>
              <a:t>87</a:t>
            </a:fld>
            <a:endParaRPr lang="en-US" altLang="zh-CN" sz="1100" b="0">
              <a:latin typeface="Times New Roman" panose="02020603050405020304" pitchFamily="18" charset="0"/>
            </a:endParaRPr>
          </a:p>
        </p:txBody>
      </p:sp>
      <p:sp>
        <p:nvSpPr>
          <p:cNvPr id="137218" name="Rectangle 2"/>
          <p:cNvSpPr>
            <a:spLocks noGrp="1" noRot="1" noChangeAspect="1" noChangeArrowheads="1" noTextEdit="1"/>
          </p:cNvSpPr>
          <p:nvPr>
            <p:ph type="sldImg"/>
          </p:nvPr>
        </p:nvSpPr>
        <p:spPr>
          <a:xfrm>
            <a:off x="381000" y="685800"/>
            <a:ext cx="6096000" cy="3429000"/>
          </a:xfrm>
          <a:ln/>
        </p:spPr>
      </p:sp>
      <p:sp>
        <p:nvSpPr>
          <p:cNvPr id="137219"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zh-CN"/>
          </a:p>
        </p:txBody>
      </p:sp>
    </p:spTree>
    <p:extLst>
      <p:ext uri="{BB962C8B-B14F-4D97-AF65-F5344CB8AC3E}">
        <p14:creationId xmlns:p14="http://schemas.microsoft.com/office/powerpoint/2010/main" val="155352568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0503F2-DAEB-BA4C-A473-03AD228CD1B7}" type="slidenum">
              <a:rPr lang="en-US" smtClean="0">
                <a:solidFill>
                  <a:prstClr val="black"/>
                </a:solidFill>
              </a:rPr>
              <a:pPr/>
              <a:t>91</a:t>
            </a:fld>
            <a:endParaRPr lang="en-US">
              <a:solidFill>
                <a:prstClr val="black"/>
              </a:solidFill>
            </a:endParaRPr>
          </a:p>
        </p:txBody>
      </p:sp>
    </p:spTree>
    <p:extLst>
      <p:ext uri="{BB962C8B-B14F-4D97-AF65-F5344CB8AC3E}">
        <p14:creationId xmlns:p14="http://schemas.microsoft.com/office/powerpoint/2010/main" val="36289978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9056769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7" name="Rectangle 5"/>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779463">
              <a:defRPr sz="2400" b="1">
                <a:solidFill>
                  <a:schemeClr val="tx1"/>
                </a:solidFill>
                <a:latin typeface="Arial" panose="020B0604020202020204" pitchFamily="34" charset="0"/>
                <a:ea typeface="MS PGothic" panose="020B0600070205080204" pitchFamily="34" charset="-128"/>
              </a:defRPr>
            </a:lvl1pPr>
            <a:lvl2pPr marL="742950" indent="-285750" defTabSz="779463">
              <a:defRPr sz="2400" b="1">
                <a:solidFill>
                  <a:schemeClr val="tx1"/>
                </a:solidFill>
                <a:latin typeface="Arial" panose="020B0604020202020204" pitchFamily="34" charset="0"/>
                <a:ea typeface="MS PGothic" panose="020B0600070205080204" pitchFamily="34" charset="-128"/>
              </a:defRPr>
            </a:lvl2pPr>
            <a:lvl3pPr marL="1143000" indent="-228600" defTabSz="779463">
              <a:defRPr sz="2400" b="1">
                <a:solidFill>
                  <a:schemeClr val="tx1"/>
                </a:solidFill>
                <a:latin typeface="Arial" panose="020B0604020202020204" pitchFamily="34" charset="0"/>
                <a:ea typeface="MS PGothic" panose="020B0600070205080204" pitchFamily="34" charset="-128"/>
              </a:defRPr>
            </a:lvl3pPr>
            <a:lvl4pPr marL="1600200" indent="-228600" defTabSz="779463">
              <a:defRPr sz="2400" b="1">
                <a:solidFill>
                  <a:schemeClr val="tx1"/>
                </a:solidFill>
                <a:latin typeface="Arial" panose="020B0604020202020204" pitchFamily="34" charset="0"/>
                <a:ea typeface="MS PGothic" panose="020B0600070205080204" pitchFamily="34" charset="-128"/>
              </a:defRPr>
            </a:lvl4pPr>
            <a:lvl5pPr marL="2057400" indent="-228600" defTabSz="779463">
              <a:defRPr sz="2400" b="1">
                <a:solidFill>
                  <a:schemeClr val="tx1"/>
                </a:solidFill>
                <a:latin typeface="Arial" panose="020B0604020202020204" pitchFamily="34" charset="0"/>
                <a:ea typeface="MS PGothic" panose="020B0600070205080204" pitchFamily="34" charset="-128"/>
              </a:defRPr>
            </a:lvl5pPr>
            <a:lvl6pPr marL="25146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fld id="{2D9BC4C5-1BD6-429E-8C57-FEF30FCB9B3E}" type="slidenum">
              <a:rPr lang="he-IL" altLang="zh-CN" sz="1100" b="0">
                <a:latin typeface="Times New Roman" panose="02020603050405020304" pitchFamily="18" charset="0"/>
              </a:rPr>
              <a:pPr/>
              <a:t>93</a:t>
            </a:fld>
            <a:endParaRPr lang="en-US" altLang="zh-CN" sz="1100" b="0">
              <a:latin typeface="Times New Roman" panose="02020603050405020304" pitchFamily="18" charset="0"/>
            </a:endParaRPr>
          </a:p>
        </p:txBody>
      </p:sp>
      <p:sp>
        <p:nvSpPr>
          <p:cNvPr id="137218" name="Rectangle 2"/>
          <p:cNvSpPr>
            <a:spLocks noGrp="1" noRot="1" noChangeAspect="1" noChangeArrowheads="1" noTextEdit="1"/>
          </p:cNvSpPr>
          <p:nvPr>
            <p:ph type="sldImg"/>
          </p:nvPr>
        </p:nvSpPr>
        <p:spPr>
          <a:xfrm>
            <a:off x="381000" y="685800"/>
            <a:ext cx="6096000" cy="3429000"/>
          </a:xfrm>
          <a:ln/>
        </p:spPr>
      </p:sp>
      <p:sp>
        <p:nvSpPr>
          <p:cNvPr id="137219"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tLang="zh-CN"/>
          </a:p>
        </p:txBody>
      </p:sp>
    </p:spTree>
    <p:extLst>
      <p:ext uri="{BB962C8B-B14F-4D97-AF65-F5344CB8AC3E}">
        <p14:creationId xmlns:p14="http://schemas.microsoft.com/office/powerpoint/2010/main" val="74822770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schemeClr val="bg1"/>
                </a:solidFill>
                <a:latin typeface="Arial" charset="0"/>
                <a:ea typeface="Arial" charset="0"/>
                <a:cs typeface="Arial" charset="0"/>
              </a:rPr>
              <a:t>Category theory has become an important role in contemporary mathematics and theoretical computer science. </a:t>
            </a:r>
          </a:p>
        </p:txBody>
      </p:sp>
      <p:sp>
        <p:nvSpPr>
          <p:cNvPr id="4" name="Slide Number Placeholder 3"/>
          <p:cNvSpPr>
            <a:spLocks noGrp="1"/>
          </p:cNvSpPr>
          <p:nvPr>
            <p:ph type="sldNum" sz="quarter" idx="10"/>
          </p:nvPr>
        </p:nvSpPr>
        <p:spPr/>
        <p:txBody>
          <a:bodyPr/>
          <a:lstStyle/>
          <a:p>
            <a:fld id="{C60503F2-DAEB-BA4C-A473-03AD228CD1B7}" type="slidenum">
              <a:rPr lang="en-US" smtClean="0">
                <a:solidFill>
                  <a:prstClr val="black"/>
                </a:solidFill>
              </a:rPr>
              <a:pPr/>
              <a:t>95</a:t>
            </a:fld>
            <a:endParaRPr lang="en-US">
              <a:solidFill>
                <a:prstClr val="black"/>
              </a:solidFill>
            </a:endParaRPr>
          </a:p>
        </p:txBody>
      </p:sp>
    </p:spTree>
    <p:extLst>
      <p:ext uri="{BB962C8B-B14F-4D97-AF65-F5344CB8AC3E}">
        <p14:creationId xmlns:p14="http://schemas.microsoft.com/office/powerpoint/2010/main" val="20143899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0503F2-DAEB-BA4C-A473-03AD228CD1B7}" type="slidenum">
              <a:rPr lang="en-US" smtClean="0">
                <a:solidFill>
                  <a:prstClr val="black"/>
                </a:solidFill>
              </a:rPr>
              <a:pPr/>
              <a:t>99</a:t>
            </a:fld>
            <a:endParaRPr lang="en-US">
              <a:solidFill>
                <a:prstClr val="black"/>
              </a:solidFill>
            </a:endParaRPr>
          </a:p>
        </p:txBody>
      </p:sp>
    </p:spTree>
    <p:extLst>
      <p:ext uri="{BB962C8B-B14F-4D97-AF65-F5344CB8AC3E}">
        <p14:creationId xmlns:p14="http://schemas.microsoft.com/office/powerpoint/2010/main" val="146622001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08553489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Identity</a:t>
            </a:r>
            <a:r>
              <a:rPr lang="en-US" baseline="0" dirty="0"/>
              <a:t> </a:t>
            </a:r>
            <a:r>
              <a:rPr lang="en-US" baseline="0" dirty="0" err="1"/>
              <a:t>functor</a:t>
            </a:r>
            <a:endParaRPr lang="en-US" dirty="0"/>
          </a:p>
        </p:txBody>
      </p:sp>
      <p:sp>
        <p:nvSpPr>
          <p:cNvPr id="4" name="Slide Number Placeholder 3"/>
          <p:cNvSpPr>
            <a:spLocks noGrp="1"/>
          </p:cNvSpPr>
          <p:nvPr>
            <p:ph type="sldNum" sz="quarter" idx="10"/>
          </p:nvPr>
        </p:nvSpPr>
        <p:spPr/>
        <p:txBody>
          <a:bodyPr/>
          <a:lstStyle/>
          <a:p>
            <a:fld id="{C60503F2-DAEB-BA4C-A473-03AD228CD1B7}" type="slidenum">
              <a:rPr lang="en-US" smtClean="0">
                <a:solidFill>
                  <a:prstClr val="black"/>
                </a:solidFill>
              </a:rPr>
              <a:pPr/>
              <a:t>103</a:t>
            </a:fld>
            <a:endParaRPr lang="en-US">
              <a:solidFill>
                <a:prstClr val="black"/>
              </a:solidFill>
            </a:endParaRPr>
          </a:p>
        </p:txBody>
      </p:sp>
    </p:spTree>
    <p:extLst>
      <p:ext uri="{BB962C8B-B14F-4D97-AF65-F5344CB8AC3E}">
        <p14:creationId xmlns:p14="http://schemas.microsoft.com/office/powerpoint/2010/main" val="261053037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23200134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 order to successful scale any method or practice, it has to have some basis in theory. This presentation will use insights from complex adaptive systems theory and the cognitive sciences to lay a foundation for that theory. Seeing software development as a problem of knowledge management, the theory will elaborate a understanding of applications as the emergent property of a co-evolutionary interactions between technology capability and unarticulated user requirements. Having established a basic theory a range of methods and tools will be elaborated. These include: - Narrative based approaches to requirements capture (not to be confused with Story telling or story boarding) which gather thousands of fragmented self-signified anecdotes relating to real and imagined needs within a user community and allow interpretation and integration into project planning. - Approaches to project planning and implementation that focus on the creation of self-</a:t>
            </a:r>
            <a:r>
              <a:rPr lang="en-US" dirty="0" err="1"/>
              <a:t>organising</a:t>
            </a:r>
            <a:r>
              <a:rPr lang="en-US" dirty="0"/>
              <a:t> teams of specialists and users to create novel approaches, supported by evidence to previously intractable problems. This is particularly relevant to the 5-10% of any major project which creates 95-90% of the grief. - The integration of tools such as blogs, wiki's </a:t>
            </a:r>
            <a:r>
              <a:rPr lang="en-US" dirty="0" err="1"/>
              <a:t>etc</a:t>
            </a:r>
            <a:r>
              <a:rPr lang="en-US" dirty="0"/>
              <a:t> into the development environment. Too often corporate environments over-constrain those tools into over rigid structures which destroy their utility. Conference: </a:t>
            </a:r>
            <a:r>
              <a:rPr lang="en-US" dirty="0">
                <a:hlinkClick r:id="rId3"/>
              </a:rPr>
              <a:t>http://2015.agileindia.org</a:t>
            </a:r>
            <a:endParaRPr lang="en-US" dirty="0"/>
          </a:p>
          <a:p>
            <a:endParaRPr lang="en-TW" dirty="0"/>
          </a:p>
        </p:txBody>
      </p:sp>
    </p:spTree>
    <p:extLst>
      <p:ext uri="{BB962C8B-B14F-4D97-AF65-F5344CB8AC3E}">
        <p14:creationId xmlns:p14="http://schemas.microsoft.com/office/powerpoint/2010/main" val="294419612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10581821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0978724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40426565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2381609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46115414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TW" dirty="0"/>
              <a:t>Whats also refers to Data.</a:t>
            </a:r>
          </a:p>
        </p:txBody>
      </p:sp>
    </p:spTree>
    <p:extLst>
      <p:ext uri="{BB962C8B-B14F-4D97-AF65-F5344CB8AC3E}">
        <p14:creationId xmlns:p14="http://schemas.microsoft.com/office/powerpoint/2010/main" val="418018223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TW" dirty="0"/>
              <a:t>Whats also refers to Data.</a:t>
            </a:r>
          </a:p>
        </p:txBody>
      </p:sp>
    </p:spTree>
    <p:extLst>
      <p:ext uri="{BB962C8B-B14F-4D97-AF65-F5344CB8AC3E}">
        <p14:creationId xmlns:p14="http://schemas.microsoft.com/office/powerpoint/2010/main" val="27738698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TW" dirty="0"/>
              <a:t>Whats also refers to Data.</a:t>
            </a:r>
          </a:p>
        </p:txBody>
      </p:sp>
    </p:spTree>
    <p:extLst>
      <p:ext uri="{BB962C8B-B14F-4D97-AF65-F5344CB8AC3E}">
        <p14:creationId xmlns:p14="http://schemas.microsoft.com/office/powerpoint/2010/main" val="96253013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7413281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C60503F2-DAEB-BA4C-A473-03AD228CD1B7}" type="slidenum">
              <a:rPr kumimoji="0" lang="en-US" sz="1400" b="0" i="0" u="none" strike="noStrike" kern="0" cap="none" spc="0" normalizeH="0" baseline="0" noProof="0" smtClean="0">
                <a:ln>
                  <a:noFill/>
                </a:ln>
                <a:solidFill>
                  <a:prstClr val="black"/>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14</a:t>
            </a:fld>
            <a:endParaRPr kumimoji="0" lang="en-US" sz="1400" b="0" i="0" u="none" strike="noStrike" kern="0" cap="none" spc="0" normalizeH="0" baseline="0" noProof="0">
              <a:ln>
                <a:noFill/>
              </a:ln>
              <a:solidFill>
                <a:prstClr val="black"/>
              </a:solidFill>
              <a:effectLst/>
              <a:uLnTx/>
              <a:uFillTx/>
              <a:latin typeface="Arial"/>
              <a:cs typeface="Arial"/>
              <a:sym typeface="Arial"/>
            </a:endParaRPr>
          </a:p>
        </p:txBody>
      </p:sp>
    </p:spTree>
    <p:extLst>
      <p:ext uri="{BB962C8B-B14F-4D97-AF65-F5344CB8AC3E}">
        <p14:creationId xmlns:p14="http://schemas.microsoft.com/office/powerpoint/2010/main" val="37294196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1883478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aseline="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0503F2-DAEB-BA4C-A473-03AD228CD1B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Arial"/>
                <a:sym typeface="Arial"/>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Arial"/>
              <a:sym typeface="Arial"/>
            </a:endParaRPr>
          </a:p>
        </p:txBody>
      </p:sp>
    </p:spTree>
    <p:extLst>
      <p:ext uri="{BB962C8B-B14F-4D97-AF65-F5344CB8AC3E}">
        <p14:creationId xmlns:p14="http://schemas.microsoft.com/office/powerpoint/2010/main" val="16875843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STXingkai" panose="02010800040101010101" pitchFamily="2" charset="-122"/>
                <a:ea typeface="STXingkai" panose="02010800040101010101" pitchFamily="2" charset="-122"/>
              </a:defRPr>
            </a:lvl1pPr>
          </a:lstStyle>
          <a:p>
            <a:r>
              <a:rPr lang="en-US" dirty="0"/>
              <a:t>Click to edit Master title style</a:t>
            </a:r>
          </a:p>
        </p:txBody>
      </p:sp>
      <p:sp>
        <p:nvSpPr>
          <p:cNvPr id="3" name="Content Placeholder 2"/>
          <p:cNvSpPr>
            <a:spLocks noGrp="1"/>
          </p:cNvSpPr>
          <p:nvPr>
            <p:ph idx="1"/>
          </p:nvPr>
        </p:nvSpPr>
        <p:spPr/>
        <p:txBody>
          <a:bodyPr/>
          <a:lstStyle>
            <a:lvl1pPr>
              <a:defRPr>
                <a:latin typeface="STXingkai" panose="02010800040101010101" pitchFamily="2" charset="-122"/>
                <a:ea typeface="STXingkai" panose="02010800040101010101" pitchFamily="2" charset="-122"/>
              </a:defRPr>
            </a:lvl1pPr>
            <a:lvl2pPr>
              <a:defRPr>
                <a:latin typeface="STXingkai" panose="02010800040101010101" pitchFamily="2" charset="-122"/>
                <a:ea typeface="STXingkai" panose="02010800040101010101" pitchFamily="2" charset="-122"/>
              </a:defRPr>
            </a:lvl2pPr>
            <a:lvl3pPr>
              <a:defRPr>
                <a:latin typeface="STXingkai" panose="02010800040101010101" pitchFamily="2" charset="-122"/>
                <a:ea typeface="STXingkai" panose="02010800040101010101" pitchFamily="2" charset="-122"/>
              </a:defRPr>
            </a:lvl3pPr>
            <a:lvl4pPr>
              <a:defRPr>
                <a:latin typeface="STXingkai" panose="02010800040101010101" pitchFamily="2" charset="-122"/>
                <a:ea typeface="STXingkai" panose="02010800040101010101" pitchFamily="2" charset="-122"/>
              </a:defRPr>
            </a:lvl4pPr>
            <a:lvl5pPr>
              <a:defRPr>
                <a:latin typeface="STXingkai" panose="02010800040101010101" pitchFamily="2" charset="-122"/>
                <a:ea typeface="STXingkai" panose="02010800040101010101" pitchFamily="2" charset="-122"/>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713C7D3C-22D2-7449-8935-5F36E8921380}" type="slidenum">
              <a:rPr lang="en-US" smtClean="0"/>
              <a:pPr/>
              <a:t>‹#›</a:t>
            </a:fld>
            <a:endParaRPr lang="en-US" dirty="0"/>
          </a:p>
        </p:txBody>
      </p:sp>
    </p:spTree>
    <p:extLst>
      <p:ext uri="{BB962C8B-B14F-4D97-AF65-F5344CB8AC3E}">
        <p14:creationId xmlns:p14="http://schemas.microsoft.com/office/powerpoint/2010/main" val="18284595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65021969-FB30-554E-80CD-49F5E6657D61}" type="datetimeFigureOut">
              <a:rPr lang="en-US" smtClean="0">
                <a:solidFill>
                  <a:prstClr val="black">
                    <a:tint val="75000"/>
                  </a:prstClr>
                </a:solidFill>
              </a:rPr>
              <a:pPr/>
              <a:t>10/13/21</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66006573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5021969-FB30-554E-80CD-49F5E6657D61}" type="datetimeFigureOut">
              <a:rPr lang="en-US" smtClean="0">
                <a:solidFill>
                  <a:prstClr val="black">
                    <a:tint val="75000"/>
                  </a:prstClr>
                </a:solidFill>
              </a:rPr>
              <a:pPr/>
              <a:t>10/13/21</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41638425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5021969-FB30-554E-80CD-49F5E6657D61}" type="datetimeFigureOut">
              <a:rPr lang="en-US" smtClean="0">
                <a:solidFill>
                  <a:prstClr val="black">
                    <a:tint val="75000"/>
                  </a:prstClr>
                </a:solidFill>
              </a:rPr>
              <a:pPr/>
              <a:t>10/13/21</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1579078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5021969-FB30-554E-80CD-49F5E6657D61}" type="datetimeFigureOut">
              <a:rPr lang="en-US" smtClean="0">
                <a:solidFill>
                  <a:prstClr val="black">
                    <a:tint val="75000"/>
                  </a:prstClr>
                </a:solidFill>
              </a:rPr>
              <a:pPr/>
              <a:t>10/13/21</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71022821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5021969-FB30-554E-80CD-49F5E6657D61}" type="datetimeFigureOut">
              <a:rPr lang="en-US" smtClean="0">
                <a:solidFill>
                  <a:prstClr val="black">
                    <a:tint val="75000"/>
                  </a:prstClr>
                </a:solidFill>
              </a:rPr>
              <a:pPr/>
              <a:t>10/13/21</a:t>
            </a:fld>
            <a:endParaRPr lang="en-US" dirty="0">
              <a:solidFill>
                <a:prstClr val="black">
                  <a:tint val="75000"/>
                </a:prstClr>
              </a:solidFill>
            </a:endParaRPr>
          </a:p>
        </p:txBody>
      </p:sp>
      <p:sp>
        <p:nvSpPr>
          <p:cNvPr id="8" name="Footer Placeholder 7"/>
          <p:cNvSpPr>
            <a:spLocks noGrp="1"/>
          </p:cNvSpPr>
          <p:nvPr>
            <p:ph type="ftr" sz="quarter" idx="11"/>
          </p:nvPr>
        </p:nvSpPr>
        <p:spPr/>
        <p:txBody>
          <a:bodyPr/>
          <a:lstStyle/>
          <a:p>
            <a:endParaRPr lang="en-US" dirty="0">
              <a:solidFill>
                <a:prstClr val="black">
                  <a:tint val="75000"/>
                </a:prstClr>
              </a:solidFill>
            </a:endParaRPr>
          </a:p>
        </p:txBody>
      </p:sp>
      <p:sp>
        <p:nvSpPr>
          <p:cNvPr id="9" name="Slide Number Placeholder 8"/>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46892973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5021969-FB30-554E-80CD-49F5E6657D61}" type="datetimeFigureOut">
              <a:rPr lang="en-US" smtClean="0">
                <a:solidFill>
                  <a:prstClr val="black">
                    <a:tint val="75000"/>
                  </a:prstClr>
                </a:solidFill>
              </a:rPr>
              <a:pPr/>
              <a:t>10/13/21</a:t>
            </a:fld>
            <a:endParaRPr lang="en-US" dirty="0">
              <a:solidFill>
                <a:prstClr val="black">
                  <a:tint val="75000"/>
                </a:prstClr>
              </a:solidFill>
            </a:endParaRPr>
          </a:p>
        </p:txBody>
      </p:sp>
      <p:sp>
        <p:nvSpPr>
          <p:cNvPr id="4" name="Footer Placeholder 3"/>
          <p:cNvSpPr>
            <a:spLocks noGrp="1"/>
          </p:cNvSpPr>
          <p:nvPr>
            <p:ph type="ftr" sz="quarter" idx="11"/>
          </p:nvPr>
        </p:nvSpPr>
        <p:spPr/>
        <p:txBody>
          <a:bodyPr/>
          <a:lstStyle/>
          <a:p>
            <a:endParaRPr lang="en-US" dirty="0">
              <a:solidFill>
                <a:prstClr val="black">
                  <a:tint val="75000"/>
                </a:prstClr>
              </a:solidFill>
            </a:endParaRPr>
          </a:p>
        </p:txBody>
      </p:sp>
      <p:sp>
        <p:nvSpPr>
          <p:cNvPr id="5" name="Slide Number Placeholder 4"/>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05922908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5021969-FB30-554E-80CD-49F5E6657D61}" type="datetimeFigureOut">
              <a:rPr lang="en-US" smtClean="0">
                <a:solidFill>
                  <a:prstClr val="black">
                    <a:tint val="75000"/>
                  </a:prstClr>
                </a:solidFill>
              </a:rPr>
              <a:pPr/>
              <a:t>10/13/21</a:t>
            </a:fld>
            <a:endParaRPr lang="en-US" dirty="0">
              <a:solidFill>
                <a:prstClr val="black">
                  <a:tint val="75000"/>
                </a:prstClr>
              </a:solidFill>
            </a:endParaRPr>
          </a:p>
        </p:txBody>
      </p:sp>
      <p:sp>
        <p:nvSpPr>
          <p:cNvPr id="3" name="Footer Placeholder 2"/>
          <p:cNvSpPr>
            <a:spLocks noGrp="1"/>
          </p:cNvSpPr>
          <p:nvPr>
            <p:ph type="ftr" sz="quarter" idx="11"/>
          </p:nvPr>
        </p:nvSpPr>
        <p:spPr/>
        <p:txBody>
          <a:bodyPr/>
          <a:lstStyle/>
          <a:p>
            <a:endParaRPr lang="en-US" dirty="0">
              <a:solidFill>
                <a:prstClr val="black">
                  <a:tint val="75000"/>
                </a:prstClr>
              </a:solidFill>
            </a:endParaRPr>
          </a:p>
        </p:txBody>
      </p:sp>
      <p:sp>
        <p:nvSpPr>
          <p:cNvPr id="4" name="Slide Number Placeholder 3"/>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30850401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9"/>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65021969-FB30-554E-80CD-49F5E6657D61}" type="datetimeFigureOut">
              <a:rPr lang="en-US" smtClean="0">
                <a:solidFill>
                  <a:prstClr val="black">
                    <a:tint val="75000"/>
                  </a:prstClr>
                </a:solidFill>
              </a:rPr>
              <a:pPr/>
              <a:t>10/13/21</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41642151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dirty="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65021969-FB30-554E-80CD-49F5E6657D61}" type="datetimeFigureOut">
              <a:rPr lang="en-US" smtClean="0">
                <a:solidFill>
                  <a:prstClr val="black">
                    <a:tint val="75000"/>
                  </a:prstClr>
                </a:solidFill>
              </a:rPr>
              <a:pPr/>
              <a:t>10/13/21</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4202706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5021969-FB30-554E-80CD-49F5E6657D61}" type="datetimeFigureOut">
              <a:rPr lang="en-US" smtClean="0">
                <a:solidFill>
                  <a:prstClr val="black">
                    <a:tint val="75000"/>
                  </a:prstClr>
                </a:solidFill>
              </a:rPr>
              <a:pPr/>
              <a:t>10/13/21</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84830700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80"/>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80"/>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5021969-FB30-554E-80CD-49F5E6657D61}" type="datetimeFigureOut">
              <a:rPr lang="en-US" smtClean="0">
                <a:solidFill>
                  <a:prstClr val="black">
                    <a:tint val="75000"/>
                  </a:prstClr>
                </a:solidFill>
              </a:rPr>
              <a:pPr/>
              <a:t>10/13/21</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70693900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lvl1pPr>
              <a:defRPr>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65021969-FB30-554E-80CD-49F5E6657D61}" type="datetimeFigureOut">
              <a:rPr lang="en-US" smtClean="0">
                <a:solidFill>
                  <a:prstClr val="black">
                    <a:tint val="75000"/>
                  </a:prstClr>
                </a:solidFill>
              </a:rPr>
              <a:pPr/>
              <a:t>10/13/21</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40711640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latin typeface="Weibei SC" charset="-122"/>
                <a:ea typeface="Weibei SC" charset="-122"/>
                <a:cs typeface="Weibei SC" charset="-122"/>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5021969-FB30-554E-80CD-49F5E6657D61}" type="datetimeFigureOut">
              <a:rPr lang="en-US" smtClean="0">
                <a:solidFill>
                  <a:prstClr val="black">
                    <a:tint val="75000"/>
                  </a:prstClr>
                </a:solidFill>
              </a:rPr>
              <a:pPr/>
              <a:t>10/13/21</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414718965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solidFill>
                  <a:schemeClr val="bg1"/>
                </a:solidFill>
              </a:defRPr>
            </a:lvl1pPr>
          </a:lstStyle>
          <a:p>
            <a:r>
              <a:rPr lang="en-US" dirty="0"/>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5021969-FB30-554E-80CD-49F5E6657D61}" type="datetimeFigureOut">
              <a:rPr lang="en-US" smtClean="0">
                <a:solidFill>
                  <a:prstClr val="black">
                    <a:tint val="75000"/>
                  </a:prstClr>
                </a:solidFill>
              </a:rPr>
              <a:pPr/>
              <a:t>10/13/21</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27029874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100">
                <a:solidFill>
                  <a:schemeClr val="bg1"/>
                </a:solidFill>
              </a:defRPr>
            </a:lvl1pPr>
            <a:lvl2pPr>
              <a:defRPr sz="1800">
                <a:solidFill>
                  <a:schemeClr val="bg1"/>
                </a:solidFill>
              </a:defRPr>
            </a:lvl2pPr>
            <a:lvl3pPr>
              <a:defRPr sz="1500">
                <a:solidFill>
                  <a:schemeClr val="bg1"/>
                </a:solidFill>
              </a:defRPr>
            </a:lvl3pPr>
            <a:lvl4pPr>
              <a:defRPr sz="1350">
                <a:solidFill>
                  <a:schemeClr val="bg1"/>
                </a:solidFill>
              </a:defRPr>
            </a:lvl4pPr>
            <a:lvl5pPr>
              <a:defRPr sz="1350">
                <a:solidFill>
                  <a:schemeClr val="bg1"/>
                </a:solidFill>
              </a:defRPr>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38600" cy="3394472"/>
          </a:xfrm>
        </p:spPr>
        <p:txBody>
          <a:bodyPr/>
          <a:lstStyle>
            <a:lvl1pPr>
              <a:defRPr sz="2100">
                <a:solidFill>
                  <a:schemeClr val="bg1"/>
                </a:solidFill>
              </a:defRPr>
            </a:lvl1pPr>
            <a:lvl2pPr>
              <a:defRPr sz="1800">
                <a:solidFill>
                  <a:schemeClr val="bg1"/>
                </a:solidFill>
              </a:defRPr>
            </a:lvl2pPr>
            <a:lvl3pPr>
              <a:defRPr sz="1500">
                <a:solidFill>
                  <a:schemeClr val="bg1"/>
                </a:solidFill>
              </a:defRPr>
            </a:lvl3pPr>
            <a:lvl4pPr>
              <a:defRPr sz="1350">
                <a:solidFill>
                  <a:schemeClr val="bg1"/>
                </a:solidFill>
              </a:defRPr>
            </a:lvl4pPr>
            <a:lvl5pPr>
              <a:defRPr sz="1350">
                <a:solidFill>
                  <a:schemeClr val="bg1"/>
                </a:solidFill>
              </a:defRPr>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65021969-FB30-554E-80CD-49F5E6657D61}" type="datetimeFigureOut">
              <a:rPr lang="en-US" smtClean="0">
                <a:solidFill>
                  <a:prstClr val="black">
                    <a:tint val="75000"/>
                  </a:prstClr>
                </a:solidFill>
              </a:rPr>
              <a:pPr/>
              <a:t>10/13/21</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77313133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5021969-FB30-554E-80CD-49F5E6657D61}" type="datetimeFigureOut">
              <a:rPr lang="en-US" smtClean="0">
                <a:solidFill>
                  <a:prstClr val="black">
                    <a:tint val="75000"/>
                  </a:prstClr>
                </a:solidFill>
              </a:rPr>
              <a:pPr/>
              <a:t>10/13/21</a:t>
            </a:fld>
            <a:endParaRPr lang="en-US" dirty="0">
              <a:solidFill>
                <a:prstClr val="black">
                  <a:tint val="75000"/>
                </a:prstClr>
              </a:solidFill>
            </a:endParaRPr>
          </a:p>
        </p:txBody>
      </p:sp>
      <p:sp>
        <p:nvSpPr>
          <p:cNvPr id="3" name="Footer Placeholder 2"/>
          <p:cNvSpPr>
            <a:spLocks noGrp="1"/>
          </p:cNvSpPr>
          <p:nvPr>
            <p:ph type="ftr" sz="quarter" idx="11"/>
          </p:nvPr>
        </p:nvSpPr>
        <p:spPr/>
        <p:txBody>
          <a:bodyPr/>
          <a:lstStyle/>
          <a:p>
            <a:endParaRPr lang="en-US" dirty="0">
              <a:solidFill>
                <a:prstClr val="black">
                  <a:tint val="75000"/>
                </a:prstClr>
              </a:solidFill>
            </a:endParaRPr>
          </a:p>
        </p:txBody>
      </p:sp>
      <p:sp>
        <p:nvSpPr>
          <p:cNvPr id="4" name="Slide Number Placeholder 3"/>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67024687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7044130E-AC64-44D5-8127-B3CD6A622587}" type="datetime1">
              <a:rPr lang="zh-CN" altLang="en-US" smtClean="0"/>
              <a:pPr/>
              <a:t>2021/10/13</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34F1E86F-CBF7-4DF7-824A-AB405C555AAE}" type="slidenum">
              <a:rPr lang="zh-CN" altLang="en-US" smtClean="0"/>
              <a:pPr/>
              <a:t>‹#›</a:t>
            </a:fld>
            <a:endParaRPr lang="zh-CN" altLang="en-US"/>
          </a:p>
        </p:txBody>
      </p:sp>
    </p:spTree>
    <p:extLst>
      <p:ext uri="{BB962C8B-B14F-4D97-AF65-F5344CB8AC3E}">
        <p14:creationId xmlns:p14="http://schemas.microsoft.com/office/powerpoint/2010/main" val="71392212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extLst>
      <p:ext uri="{BB962C8B-B14F-4D97-AF65-F5344CB8AC3E}">
        <p14:creationId xmlns:p14="http://schemas.microsoft.com/office/powerpoint/2010/main" val="333658843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4623217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extLst>
      <p:ext uri="{BB962C8B-B14F-4D97-AF65-F5344CB8AC3E}">
        <p14:creationId xmlns:p14="http://schemas.microsoft.com/office/powerpoint/2010/main" val="57496103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00792670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63511777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37631588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41662359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extLst>
      <p:ext uri="{BB962C8B-B14F-4D97-AF65-F5344CB8AC3E}">
        <p14:creationId xmlns:p14="http://schemas.microsoft.com/office/powerpoint/2010/main" val="270937794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extLst>
      <p:ext uri="{BB962C8B-B14F-4D97-AF65-F5344CB8AC3E}">
        <p14:creationId xmlns:p14="http://schemas.microsoft.com/office/powerpoint/2010/main" val="53074200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STXingkai" panose="02010800040101010101" pitchFamily="2" charset="-122"/>
                <a:ea typeface="STXingkai" panose="02010800040101010101" pitchFamily="2" charset="-122"/>
              </a:defRPr>
            </a:lvl1pPr>
          </a:lstStyle>
          <a:p>
            <a:r>
              <a:rPr lang="en-US" dirty="0"/>
              <a:t>Click to edit Master title style</a:t>
            </a:r>
          </a:p>
        </p:txBody>
      </p:sp>
      <p:sp>
        <p:nvSpPr>
          <p:cNvPr id="3" name="Content Placeholder 2"/>
          <p:cNvSpPr>
            <a:spLocks noGrp="1"/>
          </p:cNvSpPr>
          <p:nvPr>
            <p:ph idx="1"/>
          </p:nvPr>
        </p:nvSpPr>
        <p:spPr/>
        <p:txBody>
          <a:bodyPr/>
          <a:lstStyle>
            <a:lvl1pPr>
              <a:defRPr>
                <a:latin typeface="STXingkai" panose="02010800040101010101" pitchFamily="2" charset="-122"/>
                <a:ea typeface="STXingkai" panose="02010800040101010101" pitchFamily="2" charset="-122"/>
              </a:defRPr>
            </a:lvl1pPr>
            <a:lvl2pPr>
              <a:defRPr>
                <a:latin typeface="STXingkai" panose="02010800040101010101" pitchFamily="2" charset="-122"/>
                <a:ea typeface="STXingkai" panose="02010800040101010101" pitchFamily="2" charset="-122"/>
              </a:defRPr>
            </a:lvl2pPr>
            <a:lvl3pPr>
              <a:defRPr>
                <a:latin typeface="STXingkai" panose="02010800040101010101" pitchFamily="2" charset="-122"/>
                <a:ea typeface="STXingkai" panose="02010800040101010101" pitchFamily="2" charset="-122"/>
              </a:defRPr>
            </a:lvl3pPr>
            <a:lvl4pPr>
              <a:defRPr>
                <a:latin typeface="STXingkai" panose="02010800040101010101" pitchFamily="2" charset="-122"/>
                <a:ea typeface="STXingkai" panose="02010800040101010101" pitchFamily="2" charset="-122"/>
              </a:defRPr>
            </a:lvl4pPr>
            <a:lvl5pPr>
              <a:defRPr>
                <a:latin typeface="STXingkai" panose="02010800040101010101" pitchFamily="2" charset="-122"/>
                <a:ea typeface="STXingkai" panose="02010800040101010101" pitchFamily="2" charset="-122"/>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713C7D3C-22D2-7449-8935-5F36E8921380}" type="slidenum">
              <a:rPr lang="en-US" smtClean="0"/>
              <a:pPr/>
              <a:t>‹#›</a:t>
            </a:fld>
            <a:endParaRPr lang="en-US" dirty="0"/>
          </a:p>
        </p:txBody>
      </p:sp>
    </p:spTree>
    <p:extLst>
      <p:ext uri="{BB962C8B-B14F-4D97-AF65-F5344CB8AC3E}">
        <p14:creationId xmlns:p14="http://schemas.microsoft.com/office/powerpoint/2010/main" val="277310403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7328287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4491022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5021969-FB30-554E-80CD-49F5E6657D61}" type="datetimeFigureOut">
              <a:rPr lang="en-US" smtClean="0">
                <a:solidFill>
                  <a:prstClr val="black">
                    <a:tint val="75000"/>
                  </a:prstClr>
                </a:solidFill>
              </a:rPr>
              <a:pPr/>
              <a:t>10/13/21</a:t>
            </a:fld>
            <a:endParaRPr lang="en-US" dirty="0">
              <a:solidFill>
                <a:prstClr val="black">
                  <a:tint val="75000"/>
                </a:prstClr>
              </a:solidFill>
            </a:endParaRPr>
          </a:p>
        </p:txBody>
      </p:sp>
      <p:sp>
        <p:nvSpPr>
          <p:cNvPr id="3" name="Footer Placeholder 2"/>
          <p:cNvSpPr>
            <a:spLocks noGrp="1"/>
          </p:cNvSpPr>
          <p:nvPr>
            <p:ph type="ftr" sz="quarter" idx="11"/>
          </p:nvPr>
        </p:nvSpPr>
        <p:spPr/>
        <p:txBody>
          <a:bodyPr/>
          <a:lstStyle/>
          <a:p>
            <a:endParaRPr lang="en-US" dirty="0">
              <a:solidFill>
                <a:prstClr val="black">
                  <a:tint val="75000"/>
                </a:prstClr>
              </a:solidFill>
            </a:endParaRPr>
          </a:p>
        </p:txBody>
      </p:sp>
      <p:sp>
        <p:nvSpPr>
          <p:cNvPr id="4" name="Slide Number Placeholder 3"/>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4461722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image" Target="../media/image1.jpg"/><Relationship Id="rId3" Type="http://schemas.openxmlformats.org/officeDocument/2006/relationships/slideLayout" Target="../slideLayouts/slideLayout13.xml"/><Relationship Id="rId7" Type="http://schemas.openxmlformats.org/officeDocument/2006/relationships/slideLayout" Target="../slideLayouts/slideLayout17.xml"/><Relationship Id="rId12" Type="http://schemas.openxmlformats.org/officeDocument/2006/relationships/theme" Target="../theme/theme2.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5" Type="http://schemas.openxmlformats.org/officeDocument/2006/relationships/slideLayout" Target="../slideLayouts/slideLayout15.xml"/><Relationship Id="rId10" Type="http://schemas.openxmlformats.org/officeDocument/2006/relationships/slideLayout" Target="../slideLayouts/slideLayout20.xml"/><Relationship Id="rId4" Type="http://schemas.openxmlformats.org/officeDocument/2006/relationships/slideLayout" Target="../slideLayouts/slideLayout14.xml"/><Relationship Id="rId9"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8" Type="http://schemas.openxmlformats.org/officeDocument/2006/relationships/theme" Target="../theme/theme3.xml"/><Relationship Id="rId3" Type="http://schemas.openxmlformats.org/officeDocument/2006/relationships/slideLayout" Target="../slideLayouts/slideLayout24.xml"/><Relationship Id="rId7" Type="http://schemas.openxmlformats.org/officeDocument/2006/relationships/slideLayout" Target="../slideLayouts/slideLayout28.xml"/><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slideLayout" Target="../slideLayouts/slideLayout27.xml"/><Relationship Id="rId5" Type="http://schemas.openxmlformats.org/officeDocument/2006/relationships/slideLayout" Target="../slideLayouts/slideLayout26.xml"/><Relationship Id="rId4" Type="http://schemas.openxmlformats.org/officeDocument/2006/relationships/slideLayout" Target="../slideLayouts/slideLayout25.xml"/><Relationship Id="rId9" Type="http://schemas.openxmlformats.org/officeDocument/2006/relationships/image" Target="../media/image1.jp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6.xml"/><Relationship Id="rId3" Type="http://schemas.openxmlformats.org/officeDocument/2006/relationships/slideLayout" Target="../slideLayouts/slideLayout31.xml"/><Relationship Id="rId7" Type="http://schemas.openxmlformats.org/officeDocument/2006/relationships/slideLayout" Target="../slideLayouts/slideLayout35.xml"/><Relationship Id="rId2" Type="http://schemas.openxmlformats.org/officeDocument/2006/relationships/slideLayout" Target="../slideLayouts/slideLayout30.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theme" Target="../theme/theme4.xml"/><Relationship Id="rId5" Type="http://schemas.openxmlformats.org/officeDocument/2006/relationships/slideLayout" Target="../slideLayouts/slideLayout33.xml"/><Relationship Id="rId10" Type="http://schemas.openxmlformats.org/officeDocument/2006/relationships/slideLayout" Target="../slideLayouts/slideLayout38.xml"/><Relationship Id="rId4" Type="http://schemas.openxmlformats.org/officeDocument/2006/relationships/slideLayout" Target="../slideLayouts/slideLayout32.xml"/><Relationship Id="rId9" Type="http://schemas.openxmlformats.org/officeDocument/2006/relationships/slideLayout" Target="../slideLayouts/slideLayout3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2" r:id="rId3"/>
    <p:sldLayoutId id="2147483653" r:id="rId4"/>
    <p:sldLayoutId id="2147483654" r:id="rId5"/>
    <p:sldLayoutId id="2147483656" r:id="rId6"/>
    <p:sldLayoutId id="2147483657" r:id="rId7"/>
    <p:sldLayoutId id="2147483672" r:id="rId8"/>
    <p:sldLayoutId id="2147483693" r:id="rId9"/>
    <p:sldLayoutId id="2147483694"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4"/>
            <a:ext cx="2133600" cy="273844"/>
          </a:xfrm>
          <a:prstGeom prst="rect">
            <a:avLst/>
          </a:prstGeom>
        </p:spPr>
        <p:txBody>
          <a:bodyPr vert="horz" lIns="91440" tIns="45720" rIns="91440" bIns="45720" rtlCol="0" anchor="ctr"/>
          <a:lstStyle>
            <a:lvl1pPr algn="l">
              <a:defRPr sz="900">
                <a:solidFill>
                  <a:schemeClr val="tx1">
                    <a:tint val="75000"/>
                  </a:schemeClr>
                </a:solidFill>
              </a:defRPr>
            </a:lvl1pPr>
          </a:lstStyle>
          <a:p>
            <a:pPr defTabSz="342900"/>
            <a:fld id="{65021969-FB30-554E-80CD-49F5E6657D61}" type="datetimeFigureOut">
              <a:rPr lang="en-US" smtClean="0">
                <a:solidFill>
                  <a:prstClr val="black">
                    <a:tint val="75000"/>
                  </a:prstClr>
                </a:solidFill>
              </a:rPr>
              <a:pPr defTabSz="342900"/>
              <a:t>10/13/21</a:t>
            </a:fld>
            <a:endParaRPr lang="en-US" dirty="0">
              <a:solidFill>
                <a:prstClr val="black">
                  <a:tint val="75000"/>
                </a:prstClr>
              </a:solidFill>
            </a:endParaRPr>
          </a:p>
        </p:txBody>
      </p:sp>
      <p:sp>
        <p:nvSpPr>
          <p:cNvPr id="5" name="Footer Placeholder 4"/>
          <p:cNvSpPr>
            <a:spLocks noGrp="1"/>
          </p:cNvSpPr>
          <p:nvPr>
            <p:ph type="ftr" sz="quarter" idx="3"/>
          </p:nvPr>
        </p:nvSpPr>
        <p:spPr>
          <a:xfrm>
            <a:off x="3124200" y="4767264"/>
            <a:ext cx="28956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pPr defTabSz="342900"/>
            <a:endParaRPr lang="en-US" dirty="0">
              <a:solidFill>
                <a:prstClr val="black">
                  <a:tint val="75000"/>
                </a:prstClr>
              </a:solidFill>
            </a:endParaRPr>
          </a:p>
        </p:txBody>
      </p:sp>
      <p:sp>
        <p:nvSpPr>
          <p:cNvPr id="6" name="Slide Number Placeholder 5"/>
          <p:cNvSpPr>
            <a:spLocks noGrp="1"/>
          </p:cNvSpPr>
          <p:nvPr>
            <p:ph type="sldNum" sz="quarter" idx="4"/>
          </p:nvPr>
        </p:nvSpPr>
        <p:spPr>
          <a:xfrm>
            <a:off x="6553200" y="4767264"/>
            <a:ext cx="2133600" cy="273844"/>
          </a:xfrm>
          <a:prstGeom prst="rect">
            <a:avLst/>
          </a:prstGeom>
        </p:spPr>
        <p:txBody>
          <a:bodyPr vert="horz" lIns="91440" tIns="45720" rIns="91440" bIns="45720" rtlCol="0" anchor="ctr"/>
          <a:lstStyle>
            <a:lvl1pPr algn="r">
              <a:defRPr sz="900">
                <a:solidFill>
                  <a:schemeClr val="tx1">
                    <a:tint val="75000"/>
                  </a:schemeClr>
                </a:solidFill>
              </a:defRPr>
            </a:lvl1pPr>
          </a:lstStyle>
          <a:p>
            <a:pPr defTabSz="342900"/>
            <a:fld id="{713C7D3C-22D2-7449-8935-5F36E8921380}" type="slidenum">
              <a:rPr lang="en-US" smtClean="0">
                <a:solidFill>
                  <a:prstClr val="black">
                    <a:tint val="75000"/>
                  </a:prstClr>
                </a:solidFill>
              </a:rPr>
              <a:pPr defTabSz="342900"/>
              <a:t>‹#›</a:t>
            </a:fld>
            <a:endParaRPr lang="en-US" dirty="0">
              <a:solidFill>
                <a:prstClr val="black">
                  <a:tint val="75000"/>
                </a:prstClr>
              </a:solidFill>
            </a:endParaRPr>
          </a:p>
        </p:txBody>
      </p:sp>
    </p:spTree>
    <p:extLst>
      <p:ext uri="{BB962C8B-B14F-4D97-AF65-F5344CB8AC3E}">
        <p14:creationId xmlns:p14="http://schemas.microsoft.com/office/powerpoint/2010/main" val="393495965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342900" rtl="0" eaLnBrk="1" latinLnBrk="0" hangingPunct="1">
        <a:spcBef>
          <a:spcPct val="0"/>
        </a:spcBef>
        <a:buNone/>
        <a:defRPr sz="3300" kern="1200">
          <a:solidFill>
            <a:schemeClr val="tx1"/>
          </a:solidFill>
          <a:latin typeface="+mj-lt"/>
          <a:ea typeface="+mj-ea"/>
          <a:cs typeface="+mj-cs"/>
        </a:defRPr>
      </a:lvl1pPr>
    </p:titleStyle>
    <p:bodyStyle>
      <a:lvl1pPr marL="257175" indent="-257175" algn="l" defTabSz="342900" rtl="0" eaLnBrk="1" latinLnBrk="0" hangingPunct="1">
        <a:spcBef>
          <a:spcPct val="20000"/>
        </a:spcBef>
        <a:buFont typeface="Arial"/>
        <a:buChar char="•"/>
        <a:defRPr sz="2400" kern="1200">
          <a:solidFill>
            <a:schemeClr val="tx1"/>
          </a:solidFill>
          <a:latin typeface="+mn-lt"/>
          <a:ea typeface="+mn-ea"/>
          <a:cs typeface="+mn-cs"/>
        </a:defRPr>
      </a:lvl1pPr>
      <a:lvl2pPr marL="557213" indent="-214313" algn="l" defTabSz="342900" rtl="0" eaLnBrk="1" latinLnBrk="0" hangingPunct="1">
        <a:spcBef>
          <a:spcPct val="20000"/>
        </a:spcBef>
        <a:buFont typeface="Arial"/>
        <a:buChar char="–"/>
        <a:defRPr sz="2100" kern="1200">
          <a:solidFill>
            <a:schemeClr val="tx1"/>
          </a:solidFill>
          <a:latin typeface="+mn-lt"/>
          <a:ea typeface="+mn-ea"/>
          <a:cs typeface="+mn-cs"/>
        </a:defRPr>
      </a:lvl2pPr>
      <a:lvl3pPr marL="857250" indent="-171450" algn="l" defTabSz="342900" rtl="0" eaLnBrk="1" latinLnBrk="0" hangingPunct="1">
        <a:spcBef>
          <a:spcPct val="20000"/>
        </a:spcBef>
        <a:buFont typeface="Arial"/>
        <a:buChar char="•"/>
        <a:defRPr sz="1800" kern="1200">
          <a:solidFill>
            <a:schemeClr val="tx1"/>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543050" indent="-171450" algn="l" defTabSz="342900" rtl="0" eaLnBrk="1" latinLnBrk="0" hangingPunct="1">
        <a:spcBef>
          <a:spcPct val="20000"/>
        </a:spcBef>
        <a:buFont typeface="Arial"/>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dpi="0" rotWithShape="1">
          <a:blip r:embed="rId9"/>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4767264"/>
            <a:ext cx="2133600" cy="273844"/>
          </a:xfrm>
          <a:prstGeom prst="rect">
            <a:avLst/>
          </a:prstGeom>
        </p:spPr>
        <p:txBody>
          <a:bodyPr vert="horz" lIns="91440" tIns="45720" rIns="91440" bIns="45720" rtlCol="0" anchor="ctr"/>
          <a:lstStyle>
            <a:lvl1pPr algn="l">
              <a:defRPr sz="900">
                <a:solidFill>
                  <a:schemeClr val="tx1">
                    <a:tint val="75000"/>
                  </a:schemeClr>
                </a:solidFill>
              </a:defRPr>
            </a:lvl1pPr>
          </a:lstStyle>
          <a:p>
            <a:pPr defTabSz="342900"/>
            <a:fld id="{65021969-FB30-554E-80CD-49F5E6657D61}" type="datetimeFigureOut">
              <a:rPr lang="en-US" smtClean="0">
                <a:solidFill>
                  <a:prstClr val="black">
                    <a:tint val="75000"/>
                  </a:prstClr>
                </a:solidFill>
              </a:rPr>
              <a:pPr defTabSz="342900"/>
              <a:t>10/13/21</a:t>
            </a:fld>
            <a:endParaRPr lang="en-US" dirty="0">
              <a:solidFill>
                <a:prstClr val="black">
                  <a:tint val="75000"/>
                </a:prstClr>
              </a:solidFill>
            </a:endParaRPr>
          </a:p>
        </p:txBody>
      </p:sp>
      <p:sp>
        <p:nvSpPr>
          <p:cNvPr id="5" name="Footer Placeholder 4"/>
          <p:cNvSpPr>
            <a:spLocks noGrp="1"/>
          </p:cNvSpPr>
          <p:nvPr>
            <p:ph type="ftr" sz="quarter" idx="3"/>
          </p:nvPr>
        </p:nvSpPr>
        <p:spPr>
          <a:xfrm>
            <a:off x="3124200" y="4767264"/>
            <a:ext cx="28956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pPr defTabSz="342900"/>
            <a:endParaRPr lang="en-US" dirty="0">
              <a:solidFill>
                <a:prstClr val="black">
                  <a:tint val="75000"/>
                </a:prstClr>
              </a:solidFill>
            </a:endParaRPr>
          </a:p>
        </p:txBody>
      </p:sp>
      <p:sp>
        <p:nvSpPr>
          <p:cNvPr id="6" name="Slide Number Placeholder 5"/>
          <p:cNvSpPr>
            <a:spLocks noGrp="1"/>
          </p:cNvSpPr>
          <p:nvPr>
            <p:ph type="sldNum" sz="quarter" idx="4"/>
          </p:nvPr>
        </p:nvSpPr>
        <p:spPr>
          <a:xfrm>
            <a:off x="6553200" y="4767264"/>
            <a:ext cx="2133600" cy="273844"/>
          </a:xfrm>
          <a:prstGeom prst="rect">
            <a:avLst/>
          </a:prstGeom>
        </p:spPr>
        <p:txBody>
          <a:bodyPr vert="horz" lIns="91440" tIns="45720" rIns="91440" bIns="45720" rtlCol="0" anchor="ctr"/>
          <a:lstStyle>
            <a:lvl1pPr algn="r">
              <a:defRPr sz="900">
                <a:solidFill>
                  <a:schemeClr val="tx1">
                    <a:tint val="75000"/>
                  </a:schemeClr>
                </a:solidFill>
              </a:defRPr>
            </a:lvl1pPr>
          </a:lstStyle>
          <a:p>
            <a:pPr defTabSz="342900"/>
            <a:fld id="{713C7D3C-22D2-7449-8935-5F36E8921380}" type="slidenum">
              <a:rPr lang="en-US" smtClean="0">
                <a:solidFill>
                  <a:prstClr val="black">
                    <a:tint val="75000"/>
                  </a:prstClr>
                </a:solidFill>
              </a:rPr>
              <a:pPr defTabSz="342900"/>
              <a:t>‹#›</a:t>
            </a:fld>
            <a:endParaRPr lang="en-US" dirty="0">
              <a:solidFill>
                <a:prstClr val="black">
                  <a:tint val="75000"/>
                </a:prstClr>
              </a:solidFill>
            </a:endParaRPr>
          </a:p>
        </p:txBody>
      </p:sp>
    </p:spTree>
    <p:extLst>
      <p:ext uri="{BB962C8B-B14F-4D97-AF65-F5344CB8AC3E}">
        <p14:creationId xmlns:p14="http://schemas.microsoft.com/office/powerpoint/2010/main" val="232032687"/>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92" r:id="rId7"/>
  </p:sldLayoutIdLst>
  <p:txStyles>
    <p:titleStyle>
      <a:lvl1pPr algn="ctr" defTabSz="342900" rtl="0" eaLnBrk="1" latinLnBrk="0" hangingPunct="1">
        <a:spcBef>
          <a:spcPct val="0"/>
        </a:spcBef>
        <a:buNone/>
        <a:defRPr sz="3300" kern="1200">
          <a:solidFill>
            <a:schemeClr val="bg1"/>
          </a:solidFill>
          <a:latin typeface="Weibei SC" charset="-122"/>
          <a:ea typeface="Weibei SC" charset="-122"/>
          <a:cs typeface="Weibei SC" charset="-122"/>
        </a:defRPr>
      </a:lvl1pPr>
    </p:titleStyle>
    <p:bodyStyle>
      <a:lvl1pPr marL="257175" indent="-257175" algn="l" defTabSz="342900" rtl="0" eaLnBrk="1" latinLnBrk="0" hangingPunct="1">
        <a:spcBef>
          <a:spcPct val="20000"/>
        </a:spcBef>
        <a:buFont typeface="Arial"/>
        <a:buChar char="•"/>
        <a:defRPr sz="2400" kern="1200">
          <a:solidFill>
            <a:schemeClr val="bg1"/>
          </a:solidFill>
          <a:latin typeface="Weibei SC" charset="-122"/>
          <a:ea typeface="Weibei SC" charset="-122"/>
          <a:cs typeface="Weibei SC" charset="-122"/>
        </a:defRPr>
      </a:lvl1pPr>
      <a:lvl2pPr marL="557213" indent="-214313" algn="l" defTabSz="342900" rtl="0" eaLnBrk="1" latinLnBrk="0" hangingPunct="1">
        <a:spcBef>
          <a:spcPct val="20000"/>
        </a:spcBef>
        <a:buFont typeface="Arial"/>
        <a:buChar char="–"/>
        <a:defRPr sz="2100" kern="1200">
          <a:solidFill>
            <a:schemeClr val="bg1"/>
          </a:solidFill>
          <a:latin typeface="Weibei SC" charset="-122"/>
          <a:ea typeface="Weibei SC" charset="-122"/>
          <a:cs typeface="Weibei SC" charset="-122"/>
        </a:defRPr>
      </a:lvl2pPr>
      <a:lvl3pPr marL="857250" indent="-171450" algn="l" defTabSz="342900" rtl="0" eaLnBrk="1" latinLnBrk="0" hangingPunct="1">
        <a:spcBef>
          <a:spcPct val="20000"/>
        </a:spcBef>
        <a:buFont typeface="Arial"/>
        <a:buChar char="•"/>
        <a:defRPr sz="1800" kern="1200">
          <a:solidFill>
            <a:schemeClr val="bg1"/>
          </a:solidFill>
          <a:latin typeface="Weibei SC" charset="-122"/>
          <a:ea typeface="Weibei SC" charset="-122"/>
          <a:cs typeface="Weibei SC" charset="-122"/>
        </a:defRPr>
      </a:lvl3pPr>
      <a:lvl4pPr marL="1200150" indent="-171450" algn="l" defTabSz="342900" rtl="0" eaLnBrk="1" latinLnBrk="0" hangingPunct="1">
        <a:spcBef>
          <a:spcPct val="20000"/>
        </a:spcBef>
        <a:buFont typeface="Arial"/>
        <a:buChar char="–"/>
        <a:defRPr sz="1500" kern="1200">
          <a:solidFill>
            <a:schemeClr val="bg1"/>
          </a:solidFill>
          <a:latin typeface="Weibei SC" charset="-122"/>
          <a:ea typeface="Weibei SC" charset="-122"/>
          <a:cs typeface="Weibei SC" charset="-122"/>
        </a:defRPr>
      </a:lvl4pPr>
      <a:lvl5pPr marL="1543050" indent="-171450" algn="l" defTabSz="342900" rtl="0" eaLnBrk="1" latinLnBrk="0" hangingPunct="1">
        <a:spcBef>
          <a:spcPct val="20000"/>
        </a:spcBef>
        <a:buFont typeface="Arial"/>
        <a:buChar char="»"/>
        <a:defRPr sz="1500" kern="1200">
          <a:solidFill>
            <a:schemeClr val="bg1"/>
          </a:solidFill>
          <a:latin typeface="Weibei SC" charset="-122"/>
          <a:ea typeface="Weibei SC" charset="-122"/>
          <a:cs typeface="Weibei SC" charset="-122"/>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tx1"/>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fld id="{85289B78-EFFB-4F42-9416-BFAA0E464ADF}" type="slidenum">
              <a:rPr lang="en" smtClean="0"/>
              <a:pPr/>
              <a:t>‹#›</a:t>
            </a:fld>
            <a:endParaRPr lang="en" dirty="0"/>
          </a:p>
        </p:txBody>
      </p:sp>
    </p:spTree>
    <p:extLst>
      <p:ext uri="{BB962C8B-B14F-4D97-AF65-F5344CB8AC3E}">
        <p14:creationId xmlns:p14="http://schemas.microsoft.com/office/powerpoint/2010/main" val="3121851943"/>
      </p:ext>
    </p:extLst>
  </p:cSld>
  <p:clrMap bg1="lt1" tx1="dk1" bg2="dk2" tx2="lt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vectorstock.com/19590847"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tiff"/></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0.xml"/><Relationship Id="rId4" Type="http://schemas.openxmlformats.org/officeDocument/2006/relationships/image" Target="../media/image21.png"/></Relationships>
</file>

<file path=ppt/slides/_rels/slide100.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49.png"/><Relationship Id="rId1" Type="http://schemas.openxmlformats.org/officeDocument/2006/relationships/slideLayout" Target="../slideLayouts/slideLayout23.xml"/></Relationships>
</file>

<file path=ppt/slides/_rels/slide101.xml.rels><?xml version="1.0" encoding="UTF-8" standalone="yes"?>
<Relationships xmlns="http://schemas.openxmlformats.org/package/2006/relationships"><Relationship Id="rId3" Type="http://schemas.openxmlformats.org/officeDocument/2006/relationships/hyperlink" Target="https://youtu.be/epAsrXqVWfI?t=54" TargetMode="External"/><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151.png"/></Relationships>
</file>

<file path=ppt/slides/_rels/slide10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6.xml"/></Relationships>
</file>

<file path=ppt/slides/_rels/slide10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4.xml"/><Relationship Id="rId1" Type="http://schemas.openxmlformats.org/officeDocument/2006/relationships/slideLayout" Target="../slideLayouts/slideLayout26.xml"/><Relationship Id="rId4" Type="http://schemas.openxmlformats.org/officeDocument/2006/relationships/image" Target="../media/image31.png"/></Relationships>
</file>

<file path=ppt/slides/_rels/slide104.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26.xml"/></Relationships>
</file>

<file path=ppt/slides/_rels/slide105.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26.xml"/></Relationships>
</file>

<file path=ppt/slides/_rels/slide106.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154.png"/><Relationship Id="rId1" Type="http://schemas.openxmlformats.org/officeDocument/2006/relationships/slideLayout" Target="../slideLayouts/slideLayout23.xml"/></Relationships>
</file>

<file path=ppt/slides/_rels/slide107.xml.rels><?xml version="1.0" encoding="UTF-8" standalone="yes"?>
<Relationships xmlns="http://schemas.openxmlformats.org/package/2006/relationships"><Relationship Id="rId3" Type="http://schemas.openxmlformats.org/officeDocument/2006/relationships/hyperlink" Target="https://youtu.be/US4Zr1WKD-8" TargetMode="External"/><Relationship Id="rId2" Type="http://schemas.openxmlformats.org/officeDocument/2006/relationships/image" Target="../media/image156.png"/><Relationship Id="rId1" Type="http://schemas.openxmlformats.org/officeDocument/2006/relationships/slideLayout" Target="../slideLayouts/slideLayout23.xml"/></Relationships>
</file>

<file path=ppt/slides/_rels/slide108.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hyperlink" Target="https://youtu.be/IOiZatlZtGU?t=1594" TargetMode="External"/><Relationship Id="rId1" Type="http://schemas.openxmlformats.org/officeDocument/2006/relationships/slideLayout" Target="../slideLayouts/slideLayout23.xml"/></Relationships>
</file>

<file path=ppt/slides/_rels/slide109.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hyperlink" Target="https://youtu.be/BdXWlQsd7RI?t=511" TargetMode="External"/><Relationship Id="rId1" Type="http://schemas.openxmlformats.org/officeDocument/2006/relationships/slideLayout" Target="../slideLayouts/slideLayout23.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s://youtu.be/YDdDuq2AGw4" TargetMode="Externa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hyperlink" Target="https://youtu.be/Ft8R3-kPDdk?t=390" TargetMode="External"/></Relationships>
</file>

<file path=ppt/slides/_rels/slide110.xml.rels><?xml version="1.0" encoding="UTF-8" standalone="yes"?>
<Relationships xmlns="http://schemas.openxmlformats.org/package/2006/relationships"><Relationship Id="rId8" Type="http://schemas.openxmlformats.org/officeDocument/2006/relationships/image" Target="../media/image165.jpeg"/><Relationship Id="rId13" Type="http://schemas.openxmlformats.org/officeDocument/2006/relationships/image" Target="../media/image170.png"/><Relationship Id="rId3" Type="http://schemas.openxmlformats.org/officeDocument/2006/relationships/image" Target="../media/image160.jpeg"/><Relationship Id="rId7" Type="http://schemas.openxmlformats.org/officeDocument/2006/relationships/image" Target="../media/image164.jpeg"/><Relationship Id="rId12" Type="http://schemas.openxmlformats.org/officeDocument/2006/relationships/image" Target="../media/image169.png"/><Relationship Id="rId2" Type="http://schemas.openxmlformats.org/officeDocument/2006/relationships/image" Target="../media/image159.jpeg"/><Relationship Id="rId1" Type="http://schemas.openxmlformats.org/officeDocument/2006/relationships/slideLayout" Target="../slideLayouts/slideLayout26.xml"/><Relationship Id="rId6" Type="http://schemas.openxmlformats.org/officeDocument/2006/relationships/image" Target="../media/image163.jpeg"/><Relationship Id="rId11" Type="http://schemas.openxmlformats.org/officeDocument/2006/relationships/image" Target="../media/image168.png"/><Relationship Id="rId5" Type="http://schemas.openxmlformats.org/officeDocument/2006/relationships/image" Target="../media/image162.jpeg"/><Relationship Id="rId10" Type="http://schemas.openxmlformats.org/officeDocument/2006/relationships/image" Target="../media/image167.jpeg"/><Relationship Id="rId4" Type="http://schemas.openxmlformats.org/officeDocument/2006/relationships/image" Target="../media/image161.jpeg"/><Relationship Id="rId9" Type="http://schemas.openxmlformats.org/officeDocument/2006/relationships/image" Target="../media/image166.jpeg"/></Relationships>
</file>

<file path=ppt/slides/_rels/slide111.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171.png"/><Relationship Id="rId1" Type="http://schemas.openxmlformats.org/officeDocument/2006/relationships/slideLayout" Target="../slideLayouts/slideLayout23.xml"/><Relationship Id="rId4" Type="http://schemas.openxmlformats.org/officeDocument/2006/relationships/image" Target="../media/image172.png"/></Relationships>
</file>

<file path=ppt/slides/_rels/slide112.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171.png"/><Relationship Id="rId1" Type="http://schemas.openxmlformats.org/officeDocument/2006/relationships/slideLayout" Target="../slideLayouts/slideLayout23.xml"/><Relationship Id="rId4" Type="http://schemas.openxmlformats.org/officeDocument/2006/relationships/image" Target="../media/image173.png"/></Relationships>
</file>

<file path=ppt/slides/_rels/slide113.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171.png"/><Relationship Id="rId1" Type="http://schemas.openxmlformats.org/officeDocument/2006/relationships/slideLayout" Target="../slideLayouts/slideLayout23.xml"/><Relationship Id="rId4" Type="http://schemas.openxmlformats.org/officeDocument/2006/relationships/image" Target="../media/image174.png"/></Relationships>
</file>

<file path=ppt/slides/_rels/slide114.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171.png"/><Relationship Id="rId1" Type="http://schemas.openxmlformats.org/officeDocument/2006/relationships/slideLayout" Target="../slideLayouts/slideLayout23.xml"/><Relationship Id="rId4" Type="http://schemas.openxmlformats.org/officeDocument/2006/relationships/image" Target="../media/image175.png"/></Relationships>
</file>

<file path=ppt/slides/_rels/slide115.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171.png"/><Relationship Id="rId1" Type="http://schemas.openxmlformats.org/officeDocument/2006/relationships/slideLayout" Target="../slideLayouts/slideLayout23.xml"/><Relationship Id="rId4" Type="http://schemas.openxmlformats.org/officeDocument/2006/relationships/image" Target="../media/image176.png"/></Relationships>
</file>

<file path=ppt/slides/_rels/slide116.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23.xml"/></Relationships>
</file>

<file path=ppt/slides/_rels/slide117.xml.rels><?xml version="1.0" encoding="UTF-8" standalone="yes"?>
<Relationships xmlns="http://schemas.openxmlformats.org/package/2006/relationships"><Relationship Id="rId2" Type="http://schemas.openxmlformats.org/officeDocument/2006/relationships/image" Target="../media/image178.jpg"/><Relationship Id="rId1" Type="http://schemas.openxmlformats.org/officeDocument/2006/relationships/slideLayout" Target="../slideLayouts/slideLayout23.xml"/></Relationships>
</file>

<file path=ppt/slides/_rels/slide118.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23.xml"/></Relationships>
</file>

<file path=ppt/slides/_rels/slide119.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23.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jpeg"/></Relationships>
</file>

<file path=ppt/slides/_rels/slide120.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23.xml"/></Relationships>
</file>

<file path=ppt/slides/_rels/slide121.xml.rels><?xml version="1.0" encoding="UTF-8" standalone="yes"?>
<Relationships xmlns="http://schemas.openxmlformats.org/package/2006/relationships"><Relationship Id="rId3" Type="http://schemas.openxmlformats.org/officeDocument/2006/relationships/hyperlink" Target="https://youtu.be/0LAtNXo9rbE?t=10760" TargetMode="External"/><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182.png"/></Relationships>
</file>

<file path=ppt/slides/_rels/slide122.xml.rels><?xml version="1.0" encoding="UTF-8" standalone="yes"?>
<Relationships xmlns="http://schemas.openxmlformats.org/package/2006/relationships"><Relationship Id="rId3" Type="http://schemas.openxmlformats.org/officeDocument/2006/relationships/hyperlink" Target="https://youtu.be/lYlqhvzI_VQ?t=2168" TargetMode="External"/><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183.png"/></Relationships>
</file>

<file path=ppt/slides/_rels/slide123.xml.rels><?xml version="1.0" encoding="UTF-8" standalone="yes"?>
<Relationships xmlns="http://schemas.openxmlformats.org/package/2006/relationships"><Relationship Id="rId8" Type="http://schemas.openxmlformats.org/officeDocument/2006/relationships/image" Target="../media/image186.png"/><Relationship Id="rId13" Type="http://schemas.openxmlformats.org/officeDocument/2006/relationships/image" Target="../media/image187.png"/><Relationship Id="rId3" Type="http://schemas.openxmlformats.org/officeDocument/2006/relationships/hyperlink" Target="https://youtu.be/zofMPB52Y3M?t=51" TargetMode="External"/><Relationship Id="rId7" Type="http://schemas.openxmlformats.org/officeDocument/2006/relationships/hyperlink" Target="https://en.wikipedia.org/wiki/Frank_Wilczek" TargetMode="External"/><Relationship Id="rId12" Type="http://schemas.openxmlformats.org/officeDocument/2006/relationships/hyperlink" Target="https://youtu.be/zofMPB52Y3M?t=386" TargetMode="External"/><Relationship Id="rId2" Type="http://schemas.openxmlformats.org/officeDocument/2006/relationships/notesSlide" Target="../notesSlides/notesSlide57.xml"/><Relationship Id="rId1" Type="http://schemas.openxmlformats.org/officeDocument/2006/relationships/slideLayout" Target="../slideLayouts/slideLayout2.xml"/><Relationship Id="rId6" Type="http://schemas.openxmlformats.org/officeDocument/2006/relationships/image" Target="../media/image185.png"/><Relationship Id="rId11" Type="http://schemas.openxmlformats.org/officeDocument/2006/relationships/hyperlink" Target="https://en.wikipedia.org/wiki/Strong_interaction" TargetMode="External"/><Relationship Id="rId5" Type="http://schemas.openxmlformats.org/officeDocument/2006/relationships/hyperlink" Target="https://youtu.be/zofMPB52Y3M?t=77" TargetMode="External"/><Relationship Id="rId10" Type="http://schemas.openxmlformats.org/officeDocument/2006/relationships/hyperlink" Target="https://en.wikipedia.org/wiki/Asymptotic_freedom" TargetMode="External"/><Relationship Id="rId4" Type="http://schemas.openxmlformats.org/officeDocument/2006/relationships/image" Target="../media/image184.png"/><Relationship Id="rId9" Type="http://schemas.openxmlformats.org/officeDocument/2006/relationships/hyperlink" Target="https://en.wikipedia.org/wiki/Nobel_Prize_in_Physics" TargetMode="External"/></Relationships>
</file>

<file path=ppt/slides/_rels/slide124.xml.rels><?xml version="1.0" encoding="UTF-8" standalone="yes"?>
<Relationships xmlns="http://schemas.openxmlformats.org/package/2006/relationships"><Relationship Id="rId3" Type="http://schemas.openxmlformats.org/officeDocument/2006/relationships/hyperlink" Target="https://youtu.be/kAy-03hIfck?t=211" TargetMode="External"/><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188.png"/></Relationships>
</file>

<file path=ppt/slides/_rels/slide125.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image" Target="../media/image190.png"/></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hyperlink" Target="https://arxiv.org/pdf/0903.0340.pdf" TargetMode="External"/><Relationship Id="rId1" Type="http://schemas.openxmlformats.org/officeDocument/2006/relationships/slideLayout" Target="../slideLayouts/slideLayout12.xml"/><Relationship Id="rId6" Type="http://schemas.openxmlformats.org/officeDocument/2006/relationships/image" Target="../media/image193.jpeg"/><Relationship Id="rId5" Type="http://schemas.openxmlformats.org/officeDocument/2006/relationships/hyperlink" Target="https://en.wikipedia.org/wiki/Rosetta_Stone" TargetMode="External"/><Relationship Id="rId4" Type="http://schemas.openxmlformats.org/officeDocument/2006/relationships/image" Target="../media/image192.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9.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195.png"/></Relationships>
</file>

<file path=ppt/slides/_rels/slide13.xml.rels><?xml version="1.0" encoding="UTF-8" standalone="yes"?>
<Relationships xmlns="http://schemas.openxmlformats.org/package/2006/relationships"><Relationship Id="rId3" Type="http://schemas.openxmlformats.org/officeDocument/2006/relationships/image" Target="../media/image27.jpeg"/><Relationship Id="rId7" Type="http://schemas.openxmlformats.org/officeDocument/2006/relationships/image" Target="../media/image29.jpeg"/><Relationship Id="rId2" Type="http://schemas.openxmlformats.org/officeDocument/2006/relationships/hyperlink" Target="https://georgelakoff.com/books/metaphors-we-live-by/" TargetMode="External"/><Relationship Id="rId1" Type="http://schemas.openxmlformats.org/officeDocument/2006/relationships/slideLayout" Target="../slideLayouts/slideLayout2.xml"/><Relationship Id="rId6" Type="http://schemas.openxmlformats.org/officeDocument/2006/relationships/hyperlink" Target="https://georgelakoff.com/about/women-fire-and-dangerous-things/" TargetMode="External"/><Relationship Id="rId5" Type="http://schemas.openxmlformats.org/officeDocument/2006/relationships/image" Target="../media/image28.jpeg"/><Relationship Id="rId4" Type="http://schemas.openxmlformats.org/officeDocument/2006/relationships/hyperlink" Target="https://wiki2.org/en/Where_Mathematics_Comes_From" TargetMode="External"/></Relationships>
</file>

<file path=ppt/slides/_rels/slide130.xml.rels><?xml version="1.0" encoding="UTF-8" standalone="yes"?>
<Relationships xmlns="http://schemas.openxmlformats.org/package/2006/relationships"><Relationship Id="rId3" Type="http://schemas.openxmlformats.org/officeDocument/2006/relationships/image" Target="../media/image196.jpeg"/><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image" Target="../media/image197.png"/></Relationships>
</file>

<file path=ppt/slides/_rels/slide131.xml.rels><?xml version="1.0" encoding="UTF-8" standalone="yes"?>
<Relationships xmlns="http://schemas.openxmlformats.org/package/2006/relationships"><Relationship Id="rId3" Type="http://schemas.openxmlformats.org/officeDocument/2006/relationships/image" Target="../media/image198.png"/><Relationship Id="rId7" Type="http://schemas.openxmlformats.org/officeDocument/2006/relationships/image" Target="../media/image200.png"/><Relationship Id="rId2" Type="http://schemas.openxmlformats.org/officeDocument/2006/relationships/notesSlide" Target="../notesSlides/notesSlide63.xml"/><Relationship Id="rId1" Type="http://schemas.openxmlformats.org/officeDocument/2006/relationships/slideLayout" Target="../slideLayouts/slideLayout2.xml"/><Relationship Id="rId6" Type="http://schemas.openxmlformats.org/officeDocument/2006/relationships/hyperlink" Target="https://youtu.be/O7zewtuUM_0?t=262" TargetMode="External"/><Relationship Id="rId5" Type="http://schemas.openxmlformats.org/officeDocument/2006/relationships/image" Target="../media/image199.png"/><Relationship Id="rId4" Type="http://schemas.openxmlformats.org/officeDocument/2006/relationships/hyperlink" Target="https://youtu.be/8iLTA43MBuA?t=172" TargetMode="External"/></Relationships>
</file>

<file path=ppt/slides/_rels/slide132.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hyperlink" Target="https://youtu.be/KQv0lEaDGco?t=662" TargetMode="Externa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202.png"/><Relationship Id="rId7" Type="http://schemas.openxmlformats.org/officeDocument/2006/relationships/hyperlink" Target="https://dlicata.wescreates.wesleyan.edu/" TargetMode="External"/><Relationship Id="rId2" Type="http://schemas.openxmlformats.org/officeDocument/2006/relationships/hyperlink" Target="https://youtu.be/jBPtf_ynoRQ" TargetMode="External"/><Relationship Id="rId1" Type="http://schemas.openxmlformats.org/officeDocument/2006/relationships/slideLayout" Target="../slideLayouts/slideLayout2.xml"/><Relationship Id="rId6" Type="http://schemas.openxmlformats.org/officeDocument/2006/relationships/image" Target="../media/image203.png"/><Relationship Id="rId5" Type="http://schemas.openxmlformats.org/officeDocument/2006/relationships/hyperlink" Target="https://youtu.be/YDdDuq2AGw4?t=304" TargetMode="External"/><Relationship Id="rId4" Type="http://schemas.openxmlformats.org/officeDocument/2006/relationships/hyperlink" Target="https://favonia.org/" TargetMode="External"/></Relationships>
</file>

<file path=ppt/slides/_rels/slide134.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hyperlink" Target="https://youtu.be/A6hXn6QCu0k" TargetMode="External"/><Relationship Id="rId1" Type="http://schemas.openxmlformats.org/officeDocument/2006/relationships/slideLayout" Target="../slideLayouts/slideLayout2.xml"/><Relationship Id="rId6" Type="http://schemas.openxmlformats.org/officeDocument/2006/relationships/image" Target="../media/image206.png"/><Relationship Id="rId5" Type="http://schemas.openxmlformats.org/officeDocument/2006/relationships/image" Target="../media/image205.png"/><Relationship Id="rId4" Type="http://schemas.openxmlformats.org/officeDocument/2006/relationships/hyperlink" Target="http://www.math.jhu.edu/~eriehl/berkeley-logic.pdf" TargetMode="External"/></Relationships>
</file>

<file path=ppt/slides/_rels/slide135.xml.rels><?xml version="1.0" encoding="UTF-8" standalone="yes"?>
<Relationships xmlns="http://schemas.openxmlformats.org/package/2006/relationships"><Relationship Id="rId3" Type="http://schemas.openxmlformats.org/officeDocument/2006/relationships/hyperlink" Target="https://youtu.be/0AV7vg-16y0" TargetMode="External"/><Relationship Id="rId2" Type="http://schemas.openxmlformats.org/officeDocument/2006/relationships/hyperlink" Target="https://youtu.be/HO4Ro9ufUxs?t=3975" TargetMode="External"/><Relationship Id="rId1" Type="http://schemas.openxmlformats.org/officeDocument/2006/relationships/slideLayout" Target="../slideLayouts/slideLayout2.xml"/><Relationship Id="rId5" Type="http://schemas.openxmlformats.org/officeDocument/2006/relationships/image" Target="../media/image208.png"/><Relationship Id="rId4" Type="http://schemas.openxmlformats.org/officeDocument/2006/relationships/image" Target="../media/image207.pn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4.tiff"/><Relationship Id="rId2" Type="http://schemas.openxmlformats.org/officeDocument/2006/relationships/notesSlide" Target="../notesSlides/notesSlide7.xml"/><Relationship Id="rId1" Type="http://schemas.openxmlformats.org/officeDocument/2006/relationships/slideLayout" Target="../slideLayouts/slideLayout9.xml"/><Relationship Id="rId6" Type="http://schemas.openxmlformats.org/officeDocument/2006/relationships/image" Target="../media/image33.tiff"/><Relationship Id="rId5" Type="http://schemas.openxmlformats.org/officeDocument/2006/relationships/image" Target="../media/image32.tiff"/><Relationship Id="rId4" Type="http://schemas.openxmlformats.org/officeDocument/2006/relationships/image" Target="../media/image31.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380.png"/><Relationship Id="rId13" Type="http://schemas.openxmlformats.org/officeDocument/2006/relationships/image" Target="../media/image430.png"/><Relationship Id="rId18" Type="http://schemas.openxmlformats.org/officeDocument/2006/relationships/image" Target="../media/image480.png"/><Relationship Id="rId3" Type="http://schemas.openxmlformats.org/officeDocument/2006/relationships/image" Target="../media/image330.png"/><Relationship Id="rId21" Type="http://schemas.openxmlformats.org/officeDocument/2006/relationships/image" Target="../media/image510.png"/><Relationship Id="rId7" Type="http://schemas.openxmlformats.org/officeDocument/2006/relationships/image" Target="../media/image370.png"/><Relationship Id="rId12" Type="http://schemas.openxmlformats.org/officeDocument/2006/relationships/image" Target="../media/image420.png"/><Relationship Id="rId17" Type="http://schemas.openxmlformats.org/officeDocument/2006/relationships/image" Target="../media/image470.png"/><Relationship Id="rId2" Type="http://schemas.openxmlformats.org/officeDocument/2006/relationships/notesSlide" Target="../notesSlides/notesSlide9.xml"/><Relationship Id="rId16" Type="http://schemas.openxmlformats.org/officeDocument/2006/relationships/image" Target="../media/image460.png"/><Relationship Id="rId20" Type="http://schemas.openxmlformats.org/officeDocument/2006/relationships/image" Target="../media/image500.png"/><Relationship Id="rId1" Type="http://schemas.openxmlformats.org/officeDocument/2006/relationships/slideLayout" Target="../slideLayouts/slideLayout17.xml"/><Relationship Id="rId6" Type="http://schemas.openxmlformats.org/officeDocument/2006/relationships/image" Target="../media/image360.png"/><Relationship Id="rId11" Type="http://schemas.openxmlformats.org/officeDocument/2006/relationships/image" Target="../media/image410.png"/><Relationship Id="rId15" Type="http://schemas.openxmlformats.org/officeDocument/2006/relationships/image" Target="../media/image450.png"/><Relationship Id="rId10" Type="http://schemas.openxmlformats.org/officeDocument/2006/relationships/image" Target="../media/image400.png"/><Relationship Id="rId19" Type="http://schemas.openxmlformats.org/officeDocument/2006/relationships/image" Target="../media/image490.png"/><Relationship Id="rId9" Type="http://schemas.openxmlformats.org/officeDocument/2006/relationships/image" Target="../media/image390.png"/><Relationship Id="rId14" Type="http://schemas.openxmlformats.org/officeDocument/2006/relationships/image" Target="../media/image440.png"/><Relationship Id="rId22" Type="http://schemas.openxmlformats.org/officeDocument/2006/relationships/image" Target="../media/image520.png"/></Relationships>
</file>

<file path=ppt/slides/_rels/slide17.xml.rels><?xml version="1.0" encoding="UTF-8" standalone="yes"?>
<Relationships xmlns="http://schemas.openxmlformats.org/package/2006/relationships"><Relationship Id="rId8" Type="http://schemas.openxmlformats.org/officeDocument/2006/relationships/image" Target="../media/image380.png"/><Relationship Id="rId18" Type="http://schemas.openxmlformats.org/officeDocument/2006/relationships/image" Target="../media/image480.png"/><Relationship Id="rId3" Type="http://schemas.openxmlformats.org/officeDocument/2006/relationships/image" Target="../media/image35.png"/><Relationship Id="rId21" Type="http://schemas.openxmlformats.org/officeDocument/2006/relationships/image" Target="../media/image510.png"/><Relationship Id="rId7" Type="http://schemas.openxmlformats.org/officeDocument/2006/relationships/image" Target="../media/image370.png"/><Relationship Id="rId12" Type="http://schemas.openxmlformats.org/officeDocument/2006/relationships/image" Target="../media/image420.png"/><Relationship Id="rId17" Type="http://schemas.openxmlformats.org/officeDocument/2006/relationships/image" Target="../media/image470.png"/><Relationship Id="rId2" Type="http://schemas.openxmlformats.org/officeDocument/2006/relationships/notesSlide" Target="../notesSlides/notesSlide10.xml"/><Relationship Id="rId16" Type="http://schemas.openxmlformats.org/officeDocument/2006/relationships/image" Target="../media/image460.png"/><Relationship Id="rId1" Type="http://schemas.openxmlformats.org/officeDocument/2006/relationships/slideLayout" Target="../slideLayouts/slideLayout17.xml"/><Relationship Id="rId6" Type="http://schemas.openxmlformats.org/officeDocument/2006/relationships/image" Target="../media/image360.png"/><Relationship Id="rId11" Type="http://schemas.openxmlformats.org/officeDocument/2006/relationships/image" Target="../media/image410.png"/><Relationship Id="rId15" Type="http://schemas.openxmlformats.org/officeDocument/2006/relationships/image" Target="../media/image450.png"/><Relationship Id="rId10" Type="http://schemas.openxmlformats.org/officeDocument/2006/relationships/image" Target="../media/image400.png"/><Relationship Id="rId9" Type="http://schemas.openxmlformats.org/officeDocument/2006/relationships/image" Target="../media/image390.png"/><Relationship Id="rId14" Type="http://schemas.openxmlformats.org/officeDocument/2006/relationships/image" Target="../media/image440.png"/><Relationship Id="rId22" Type="http://schemas.openxmlformats.org/officeDocument/2006/relationships/image" Target="../media/image520.png"/></Relationships>
</file>

<file path=ppt/slides/_rels/slide18.xml.rels><?xml version="1.0" encoding="UTF-8" standalone="yes"?>
<Relationships xmlns="http://schemas.openxmlformats.org/package/2006/relationships"><Relationship Id="rId3" Type="http://schemas.openxmlformats.org/officeDocument/2006/relationships/hyperlink" Target="https://rnhmjoj.github.io/category-theory-for-programmers/src/part-3/chapter-6.html"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8.xml"/><Relationship Id="rId5" Type="http://schemas.openxmlformats.org/officeDocument/2006/relationships/image" Target="../media/image37.png"/><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3" Type="http://schemas.openxmlformats.org/officeDocument/2006/relationships/hyperlink" Target="https://en.wikipedia.org/wiki/Monad_(philosophy)"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8.xml"/><Relationship Id="rId5" Type="http://schemas.openxmlformats.org/officeDocument/2006/relationships/image" Target="../media/image39.png"/><Relationship Id="rId4" Type="http://schemas.openxmlformats.org/officeDocument/2006/relationships/image" Target="../media/image10.png"/></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42.jpeg"/><Relationship Id="rId2" Type="http://schemas.openxmlformats.org/officeDocument/2006/relationships/hyperlink" Target="https://www.math3ma.com/" TargetMode="External"/><Relationship Id="rId1" Type="http://schemas.openxmlformats.org/officeDocument/2006/relationships/slideLayout" Target="../slideLayouts/slideLayout2.xml"/><Relationship Id="rId6" Type="http://schemas.openxmlformats.org/officeDocument/2006/relationships/hyperlink" Target="https://www.math3ma.com/blog/matrices-probability-graphs" TargetMode="External"/><Relationship Id="rId5" Type="http://schemas.openxmlformats.org/officeDocument/2006/relationships/image" Target="../media/image41.jpeg"/><Relationship Id="rId4" Type="http://schemas.openxmlformats.org/officeDocument/2006/relationships/hyperlink" Target="https://www.math3ma.com/blog/a-diagram-is-a-functor" TargetMode="External"/></Relationships>
</file>

<file path=ppt/slides/_rels/slide23.xml.rels><?xml version="1.0" encoding="UTF-8" standalone="yes"?>
<Relationships xmlns="http://schemas.openxmlformats.org/package/2006/relationships"><Relationship Id="rId8" Type="http://schemas.openxmlformats.org/officeDocument/2006/relationships/image" Target="../media/image45.jpeg"/><Relationship Id="rId3" Type="http://schemas.openxmlformats.org/officeDocument/2006/relationships/hyperlink" Target="http://home.datacomm.ch/kerguelen/monadology/monadology.html#2" TargetMode="External"/><Relationship Id="rId7" Type="http://schemas.openxmlformats.org/officeDocument/2006/relationships/image" Target="../media/image44.jpe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hyperlink" Target="https://www.math3ma.com/blog/matrices-as-tensor-network-diagrams" TargetMode="External"/><Relationship Id="rId11" Type="http://schemas.openxmlformats.org/officeDocument/2006/relationships/image" Target="../media/image48.jpeg"/><Relationship Id="rId5" Type="http://schemas.openxmlformats.org/officeDocument/2006/relationships/hyperlink" Target="http://home.datacomm.ch/kerguelen/monadology/monadology.html#3" TargetMode="External"/><Relationship Id="rId10" Type="http://schemas.openxmlformats.org/officeDocument/2006/relationships/image" Target="../media/image47.jpeg"/><Relationship Id="rId4" Type="http://schemas.openxmlformats.org/officeDocument/2006/relationships/image" Target="../media/image43.gif"/><Relationship Id="rId9" Type="http://schemas.openxmlformats.org/officeDocument/2006/relationships/image" Target="../media/image46.jpeg"/></Relationships>
</file>

<file path=ppt/slides/_rels/slide24.xml.rels><?xml version="1.0" encoding="UTF-8" standalone="yes"?>
<Relationships xmlns="http://schemas.openxmlformats.org/package/2006/relationships"><Relationship Id="rId8" Type="http://schemas.openxmlformats.org/officeDocument/2006/relationships/hyperlink" Target="https://www.math3ma.com/blog/what-is-a-functor-part-1" TargetMode="External"/><Relationship Id="rId3" Type="http://schemas.openxmlformats.org/officeDocument/2006/relationships/image" Target="../media/image40.png"/><Relationship Id="rId7" Type="http://schemas.openxmlformats.org/officeDocument/2006/relationships/image" Target="../media/image51.jpeg"/><Relationship Id="rId2" Type="http://schemas.openxmlformats.org/officeDocument/2006/relationships/hyperlink" Target="https://www.math3ma.com/" TargetMode="External"/><Relationship Id="rId1" Type="http://schemas.openxmlformats.org/officeDocument/2006/relationships/slideLayout" Target="../slideLayouts/slideLayout2.xml"/><Relationship Id="rId6" Type="http://schemas.openxmlformats.org/officeDocument/2006/relationships/image" Target="../media/image50.jpeg"/><Relationship Id="rId5" Type="http://schemas.openxmlformats.org/officeDocument/2006/relationships/image" Target="../media/image49.jpeg"/><Relationship Id="rId4" Type="http://schemas.openxmlformats.org/officeDocument/2006/relationships/hyperlink" Target="https://www.math3ma.com/blog/a-diagram-is-a-functor" TargetMode="External"/><Relationship Id="rId9" Type="http://schemas.openxmlformats.org/officeDocument/2006/relationships/hyperlink" Target="https://www.math3ma.com/blog/what-is-a-functor-part-2" TargetMode="External"/></Relationships>
</file>

<file path=ppt/slides/_rels/slide2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8" Type="http://schemas.openxmlformats.org/officeDocument/2006/relationships/hyperlink" Target="https://www.math3ma.com/blog/what-is-a-natural-transformation" TargetMode="External"/><Relationship Id="rId3" Type="http://schemas.openxmlformats.org/officeDocument/2006/relationships/image" Target="../media/image40.png"/><Relationship Id="rId7" Type="http://schemas.openxmlformats.org/officeDocument/2006/relationships/image" Target="../media/image56.jpeg"/><Relationship Id="rId2" Type="http://schemas.openxmlformats.org/officeDocument/2006/relationships/hyperlink" Target="https://www.math3ma.com/" TargetMode="External"/><Relationship Id="rId1" Type="http://schemas.openxmlformats.org/officeDocument/2006/relationships/slideLayout" Target="../slideLayouts/slideLayout2.xml"/><Relationship Id="rId6" Type="http://schemas.openxmlformats.org/officeDocument/2006/relationships/image" Target="../media/image55.jpeg"/><Relationship Id="rId5" Type="http://schemas.openxmlformats.org/officeDocument/2006/relationships/image" Target="../media/image54.jpeg"/><Relationship Id="rId4" Type="http://schemas.openxmlformats.org/officeDocument/2006/relationships/image" Target="../media/image53.jpe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hyperlink" Target="http://toyhouse.wiki:81/index.php/Morphisms" TargetMode="External"/><Relationship Id="rId2" Type="http://schemas.openxmlformats.org/officeDocument/2006/relationships/hyperlink" Target="http://toyhouse.wiki:81/index.php/Category_Theory" TargetMode="External"/><Relationship Id="rId1" Type="http://schemas.openxmlformats.org/officeDocument/2006/relationships/slideLayout" Target="../slideLayouts/slideLayout2.xml"/><Relationship Id="rId4" Type="http://schemas.openxmlformats.org/officeDocument/2006/relationships/hyperlink" Target="http://toyhouse.wiki:81/index.php/Functor"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3" Type="http://schemas.openxmlformats.org/officeDocument/2006/relationships/hyperlink" Target="https://www.google.com/url?sa=i&amp;url=https%3A%2F%2Fwww.qilotech.com%2Fblog%2Fokr-for-executing-your-ceos-priorities%2F&amp;psig=AOvVaw08aVXNP7uzRCL8BvLccdtb&amp;ust=1600128161193000&amp;source=images&amp;cd=vfe&amp;ved=2ahUKEwj2gLWGrOfrAhXUHysKHbM0A4MQjRx6BAgAEAc" TargetMode="External"/><Relationship Id="rId7" Type="http://schemas.microsoft.com/office/2007/relationships/hdphoto" Target="../media/hdphoto2.wdp"/><Relationship Id="rId2" Type="http://schemas.openxmlformats.org/officeDocument/2006/relationships/notesSlide" Target="../notesSlides/notesSlide21.xml"/><Relationship Id="rId1" Type="http://schemas.openxmlformats.org/officeDocument/2006/relationships/slideLayout" Target="../slideLayouts/slideLayout10.xml"/><Relationship Id="rId6" Type="http://schemas.openxmlformats.org/officeDocument/2006/relationships/image" Target="../media/image58.png"/><Relationship Id="rId5" Type="http://schemas.microsoft.com/office/2007/relationships/hdphoto" Target="../media/hdphoto1.wdp"/><Relationship Id="rId4" Type="http://schemas.openxmlformats.org/officeDocument/2006/relationships/image" Target="../media/image57.png"/></Relationships>
</file>

<file path=ppt/slides/_rels/slide3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youtu.be/Bqx6li5dbEY?t=33" TargetMode="External"/><Relationship Id="rId2" Type="http://schemas.openxmlformats.org/officeDocument/2006/relationships/notesSlide" Target="../notesSlides/notesSlide4.xml"/><Relationship Id="rId1" Type="http://schemas.openxmlformats.org/officeDocument/2006/relationships/slideLayout" Target="../slideLayouts/slideLayout8.xml"/><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hyperlink" Target="https://youtu.be/lmcT2mP2bfE?t=183" TargetMode="External"/><Relationship Id="rId2" Type="http://schemas.openxmlformats.org/officeDocument/2006/relationships/notesSlide" Target="../notesSlides/notesSlide26.xml"/><Relationship Id="rId1" Type="http://schemas.openxmlformats.org/officeDocument/2006/relationships/slideLayout" Target="../slideLayouts/slideLayout8.xml"/><Relationship Id="rId6" Type="http://schemas.openxmlformats.org/officeDocument/2006/relationships/image" Target="../media/image62.png"/><Relationship Id="rId5" Type="http://schemas.openxmlformats.org/officeDocument/2006/relationships/hyperlink" Target="https://youtu.be/lmcT2mP2bfE?t=481" TargetMode="External"/><Relationship Id="rId4" Type="http://schemas.openxmlformats.org/officeDocument/2006/relationships/image" Target="../media/image61.png"/></Relationships>
</file>

<file path=ppt/slides/_rels/slide44.xml.rels><?xml version="1.0" encoding="UTF-8" standalone="yes"?>
<Relationships xmlns="http://schemas.openxmlformats.org/package/2006/relationships"><Relationship Id="rId3" Type="http://schemas.openxmlformats.org/officeDocument/2006/relationships/hyperlink" Target="https://youtu.be/lmcT2mP2bfE?t=1021" TargetMode="External"/><Relationship Id="rId2" Type="http://schemas.openxmlformats.org/officeDocument/2006/relationships/notesSlide" Target="../notesSlides/notesSlide27.xml"/><Relationship Id="rId1" Type="http://schemas.openxmlformats.org/officeDocument/2006/relationships/slideLayout" Target="../slideLayouts/slideLayout8.xml"/><Relationship Id="rId6" Type="http://schemas.openxmlformats.org/officeDocument/2006/relationships/image" Target="../media/image64.png"/><Relationship Id="rId5" Type="http://schemas.openxmlformats.org/officeDocument/2006/relationships/hyperlink" Target="https://youtu.be/lmcT2mP2bfE?t=967" TargetMode="External"/><Relationship Id="rId4" Type="http://schemas.openxmlformats.org/officeDocument/2006/relationships/image" Target="../media/image63.png"/></Relationships>
</file>

<file path=ppt/slides/_rels/slide45.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hyperlink" Target="http://vectorstock.com/19590847" TargetMode="External"/><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8" Type="http://schemas.openxmlformats.org/officeDocument/2006/relationships/hyperlink" Target="https://www.math3ma.com/blog/the-yoneda-perspective" TargetMode="External"/><Relationship Id="rId3" Type="http://schemas.openxmlformats.org/officeDocument/2006/relationships/image" Target="../media/image65.png"/><Relationship Id="rId7" Type="http://schemas.openxmlformats.org/officeDocument/2006/relationships/image" Target="../media/image67.png"/><Relationship Id="rId2" Type="http://schemas.openxmlformats.org/officeDocument/2006/relationships/hyperlink" Target="https://youtu.be/vwF7AHTQaoc" TargetMode="External"/><Relationship Id="rId1" Type="http://schemas.openxmlformats.org/officeDocument/2006/relationships/slideLayout" Target="../slideLayouts/slideLayout2.xml"/><Relationship Id="rId6" Type="http://schemas.openxmlformats.org/officeDocument/2006/relationships/hyperlink" Target="https://youtu.be/vwF7AHTQaoc?t=19" TargetMode="External"/><Relationship Id="rId5" Type="http://schemas.openxmlformats.org/officeDocument/2006/relationships/image" Target="../media/image66.png"/><Relationship Id="rId4" Type="http://schemas.openxmlformats.org/officeDocument/2006/relationships/hyperlink" Target="https://youtu.be/vwF7AHTQaoc?t=8" TargetMode="External"/></Relationships>
</file>

<file path=ppt/slides/_rels/slide47.xml.rels><?xml version="1.0" encoding="UTF-8" standalone="yes"?>
<Relationships xmlns="http://schemas.openxmlformats.org/package/2006/relationships"><Relationship Id="rId8" Type="http://schemas.openxmlformats.org/officeDocument/2006/relationships/image" Target="../media/image71.jpeg"/><Relationship Id="rId3" Type="http://schemas.openxmlformats.org/officeDocument/2006/relationships/image" Target="../media/image68.jpeg"/><Relationship Id="rId7" Type="http://schemas.openxmlformats.org/officeDocument/2006/relationships/image" Target="../media/image70.png"/><Relationship Id="rId2" Type="http://schemas.openxmlformats.org/officeDocument/2006/relationships/hyperlink" Target="https://en.wikipedia.org/wiki/Samuel_Eilenberg" TargetMode="External"/><Relationship Id="rId1" Type="http://schemas.openxmlformats.org/officeDocument/2006/relationships/slideLayout" Target="../slideLayouts/slideLayout23.xml"/><Relationship Id="rId6" Type="http://schemas.openxmlformats.org/officeDocument/2006/relationships/hyperlink" Target="https://www.ams.org/journals/tran/1945-058-00/S0002-9947-1945-0013131-6/S0002-9947-1945-0013131-6.pdf" TargetMode="External"/><Relationship Id="rId5" Type="http://schemas.openxmlformats.org/officeDocument/2006/relationships/image" Target="../media/image69.png"/><Relationship Id="rId10" Type="http://schemas.openxmlformats.org/officeDocument/2006/relationships/image" Target="../media/image72.jpeg"/><Relationship Id="rId4" Type="http://schemas.openxmlformats.org/officeDocument/2006/relationships/hyperlink" Target="https://youtu.be/qyBBD32pT98?t=3034" TargetMode="External"/><Relationship Id="rId9" Type="http://schemas.openxmlformats.org/officeDocument/2006/relationships/hyperlink" Target="https://en.wikipedia.org/wiki/Saunders_Mac_Lane" TargetMode="External"/></Relationships>
</file>

<file path=ppt/slides/_rels/slide48.xml.rels><?xml version="1.0" encoding="UTF-8" standalone="yes"?>
<Relationships xmlns="http://schemas.openxmlformats.org/package/2006/relationships"><Relationship Id="rId8" Type="http://schemas.openxmlformats.org/officeDocument/2006/relationships/hyperlink" Target="https://en.wikipedia.org/wiki/Vladimir_Voevodsky" TargetMode="External"/><Relationship Id="rId3" Type="http://schemas.openxmlformats.org/officeDocument/2006/relationships/image" Target="../media/image73.png"/><Relationship Id="rId7" Type="http://schemas.openxmlformats.org/officeDocument/2006/relationships/hyperlink" Target="https://coq.inria.fr/" TargetMode="External"/><Relationship Id="rId2" Type="http://schemas.openxmlformats.org/officeDocument/2006/relationships/hyperlink" Target="https://homotopytypetheory.org/book/" TargetMode="External"/><Relationship Id="rId1" Type="http://schemas.openxmlformats.org/officeDocument/2006/relationships/slideLayout" Target="../slideLayouts/slideLayout23.xml"/><Relationship Id="rId6" Type="http://schemas.openxmlformats.org/officeDocument/2006/relationships/hyperlink" Target="https://en.wikipedia.org/wiki/Univalent_foundations" TargetMode="External"/><Relationship Id="rId11" Type="http://schemas.openxmlformats.org/officeDocument/2006/relationships/image" Target="../media/image76.png"/><Relationship Id="rId5" Type="http://schemas.openxmlformats.org/officeDocument/2006/relationships/image" Target="../media/image74.jpeg"/><Relationship Id="rId10" Type="http://schemas.openxmlformats.org/officeDocument/2006/relationships/hyperlink" Target="https://en.wikipedia.org/wiki/Coq#/media/File:Coq_8.5_stdlib_proof.png" TargetMode="External"/><Relationship Id="rId4" Type="http://schemas.openxmlformats.org/officeDocument/2006/relationships/hyperlink" Target="http://computingreviews.com/recommend/bestof/notableitems_2013.cfm" TargetMode="External"/><Relationship Id="rId9" Type="http://schemas.openxmlformats.org/officeDocument/2006/relationships/image" Target="../media/image75.png"/></Relationships>
</file>

<file path=ppt/slides/_rels/slide4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hyperlink" Target="https://www.math.ias.edu/~vladimir/Site3/Univalent_Foundations_files/2014_IAS.pdf" TargetMode="External"/><Relationship Id="rId1" Type="http://schemas.openxmlformats.org/officeDocument/2006/relationships/slideLayout" Target="../slideLayouts/slideLayout23.xml"/><Relationship Id="rId5" Type="http://schemas.openxmlformats.org/officeDocument/2006/relationships/image" Target="../media/image78.jpeg"/><Relationship Id="rId4" Type="http://schemas.openxmlformats.org/officeDocument/2006/relationships/hyperlink" Target="https://en.wikipedia.org/wiki/Vladimir_Voevodsky" TargetMode="External"/></Relationships>
</file>

<file path=ppt/slides/_rels/slide5.xml.rels><?xml version="1.0" encoding="UTF-8" standalone="yes"?>
<Relationships xmlns="http://schemas.openxmlformats.org/package/2006/relationships"><Relationship Id="rId8" Type="http://schemas.openxmlformats.org/officeDocument/2006/relationships/hyperlink" Target="https://en.wikipedia.org/wiki/Shinichi_Mochizuki" TargetMode="External"/><Relationship Id="rId3" Type="http://schemas.openxmlformats.org/officeDocument/2006/relationships/hyperlink" Target="https://techdissected.com/web-and-computing/project-xanadu-finally-released-after-54-years/" TargetMode="External"/><Relationship Id="rId7" Type="http://schemas.openxmlformats.org/officeDocument/2006/relationships/hyperlink" Target="https://youtu.be/emDJTGTrEm0" TargetMode="External"/><Relationship Id="rId2" Type="http://schemas.openxmlformats.org/officeDocument/2006/relationships/notesSlide" Target="../notesSlides/notesSlide5.xml"/><Relationship Id="rId1" Type="http://schemas.openxmlformats.org/officeDocument/2006/relationships/slideLayout" Target="../slideLayouts/slideLayout8.xml"/><Relationship Id="rId6" Type="http://schemas.openxmlformats.org/officeDocument/2006/relationships/image" Target="../media/image6.png"/><Relationship Id="rId5" Type="http://schemas.openxmlformats.org/officeDocument/2006/relationships/hyperlink" Target="https://youtu.be/emDJTGTrEm0?t=474" TargetMode="External"/><Relationship Id="rId10" Type="http://schemas.openxmlformats.org/officeDocument/2006/relationships/image" Target="../media/image7.jpeg"/><Relationship Id="rId4" Type="http://schemas.openxmlformats.org/officeDocument/2006/relationships/image" Target="../media/image5.jpeg"/><Relationship Id="rId9" Type="http://schemas.openxmlformats.org/officeDocument/2006/relationships/hyperlink" Target="https://xanadu.com/tco/index.html" TargetMode="Externa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5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8.xml"/><Relationship Id="rId1" Type="http://schemas.openxmlformats.org/officeDocument/2006/relationships/slideLayout" Target="../slideLayouts/slideLayout8.xml"/><Relationship Id="rId5" Type="http://schemas.openxmlformats.org/officeDocument/2006/relationships/image" Target="../media/image10.png"/><Relationship Id="rId4" Type="http://schemas.openxmlformats.org/officeDocument/2006/relationships/image" Target="../media/image9.png"/></Relationships>
</file>

<file path=ppt/slides/_rels/slide52.xml.rels><?xml version="1.0" encoding="UTF-8" standalone="yes"?>
<Relationships xmlns="http://schemas.openxmlformats.org/package/2006/relationships"><Relationship Id="rId3" Type="http://schemas.openxmlformats.org/officeDocument/2006/relationships/hyperlink" Target="https://youtu.be/2ETw0US9NaM?t=124" TargetMode="External"/><Relationship Id="rId2" Type="http://schemas.openxmlformats.org/officeDocument/2006/relationships/notesSlide" Target="../notesSlides/notesSlide29.xml"/><Relationship Id="rId1" Type="http://schemas.openxmlformats.org/officeDocument/2006/relationships/slideLayout" Target="../slideLayouts/slideLayout8.xml"/><Relationship Id="rId4" Type="http://schemas.openxmlformats.org/officeDocument/2006/relationships/image" Target="../media/image79.png"/></Relationships>
</file>

<file path=ppt/slides/_rels/slide5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hyperlink" Target="https://youtu.be/UwYLaGzhDb4?t=540" TargetMode="External"/><Relationship Id="rId1" Type="http://schemas.openxmlformats.org/officeDocument/2006/relationships/slideLayout" Target="../slideLayouts/slideLayout30.xml"/><Relationship Id="rId5" Type="http://schemas.openxmlformats.org/officeDocument/2006/relationships/image" Target="../media/image81.png"/><Relationship Id="rId4" Type="http://schemas.openxmlformats.org/officeDocument/2006/relationships/hyperlink" Target="https://youtu.be/UwYLaGzhDb4?t=606" TargetMode="External"/></Relationships>
</file>

<file path=ppt/slides/_rels/slide54.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hyperlink" Target="https://www.math3ma.com/blog/limits-and-colimits-part-1" TargetMode="External"/><Relationship Id="rId1" Type="http://schemas.openxmlformats.org/officeDocument/2006/relationships/slideLayout" Target="../slideLayouts/slideLayout30.xml"/><Relationship Id="rId5" Type="http://schemas.openxmlformats.org/officeDocument/2006/relationships/image" Target="../media/image83.png"/><Relationship Id="rId4" Type="http://schemas.openxmlformats.org/officeDocument/2006/relationships/hyperlink" Target="https://www.math3ma.com/" TargetMode="External"/></Relationships>
</file>

<file path=ppt/slides/_rels/slide55.xml.rels><?xml version="1.0" encoding="UTF-8" standalone="yes"?>
<Relationships xmlns="http://schemas.openxmlformats.org/package/2006/relationships"><Relationship Id="rId8" Type="http://schemas.openxmlformats.org/officeDocument/2006/relationships/hyperlink" Target="https://youtu.be/Nq-q2USYetQ?t=167" TargetMode="External"/><Relationship Id="rId3" Type="http://schemas.openxmlformats.org/officeDocument/2006/relationships/image" Target="../media/image84.png"/><Relationship Id="rId7" Type="http://schemas.openxmlformats.org/officeDocument/2006/relationships/image" Target="../media/image86.png"/><Relationship Id="rId2" Type="http://schemas.openxmlformats.org/officeDocument/2006/relationships/hyperlink" Target="https://youtu.be/yjmKMhJOJos?t=1698" TargetMode="External"/><Relationship Id="rId1" Type="http://schemas.openxmlformats.org/officeDocument/2006/relationships/slideLayout" Target="../slideLayouts/slideLayout30.xml"/><Relationship Id="rId6" Type="http://schemas.openxmlformats.org/officeDocument/2006/relationships/hyperlink" Target="https://youtu.be/Nq-q2USYetQ?t=130" TargetMode="External"/><Relationship Id="rId5" Type="http://schemas.openxmlformats.org/officeDocument/2006/relationships/image" Target="../media/image85.png"/><Relationship Id="rId4" Type="http://schemas.openxmlformats.org/officeDocument/2006/relationships/hyperlink" Target="https://youtu.be/Nq-q2USYetQ?t=228" TargetMode="External"/><Relationship Id="rId9" Type="http://schemas.openxmlformats.org/officeDocument/2006/relationships/image" Target="../media/image87.png"/></Relationships>
</file>

<file path=ppt/slides/_rels/slide56.xml.rels><?xml version="1.0" encoding="UTF-8" standalone="yes"?>
<Relationships xmlns="http://schemas.openxmlformats.org/package/2006/relationships"><Relationship Id="rId3" Type="http://schemas.openxmlformats.org/officeDocument/2006/relationships/image" Target="../media/image88.png"/><Relationship Id="rId7" Type="http://schemas.openxmlformats.org/officeDocument/2006/relationships/image" Target="../media/image90.png"/><Relationship Id="rId2" Type="http://schemas.openxmlformats.org/officeDocument/2006/relationships/notesSlide" Target="../notesSlides/notesSlide30.xml"/><Relationship Id="rId1" Type="http://schemas.openxmlformats.org/officeDocument/2006/relationships/slideLayout" Target="../slideLayouts/slideLayout8.xml"/><Relationship Id="rId6" Type="http://schemas.openxmlformats.org/officeDocument/2006/relationships/hyperlink" Target="https://musicbrainz.org/" TargetMode="External"/><Relationship Id="rId5" Type="http://schemas.openxmlformats.org/officeDocument/2006/relationships/image" Target="../media/image89.png"/><Relationship Id="rId4" Type="http://schemas.openxmlformats.org/officeDocument/2006/relationships/hyperlink" Target="https://youtu.be/K2EBCCGPMhw?t=214" TargetMode="External"/></Relationships>
</file>

<file path=ppt/slides/_rels/slide57.xml.rels><?xml version="1.0" encoding="UTF-8" standalone="yes"?>
<Relationships xmlns="http://schemas.openxmlformats.org/package/2006/relationships"><Relationship Id="rId8" Type="http://schemas.openxmlformats.org/officeDocument/2006/relationships/hyperlink" Target="https://ncatlab.org/nlab/show/category+theory" TargetMode="External"/><Relationship Id="rId13" Type="http://schemas.openxmlformats.org/officeDocument/2006/relationships/hyperlink" Target="https://ncatlab.org/nlab/show/Yoneda+lemma" TargetMode="External"/><Relationship Id="rId3" Type="http://schemas.openxmlformats.org/officeDocument/2006/relationships/hyperlink" Target="https://ncatlab.org/nlab/show/morphisms" TargetMode="External"/><Relationship Id="rId7" Type="http://schemas.openxmlformats.org/officeDocument/2006/relationships/hyperlink" Target="https://ncatlab.org/nlab/show/object" TargetMode="External"/><Relationship Id="rId12" Type="http://schemas.openxmlformats.org/officeDocument/2006/relationships/hyperlink" Target="https://ncatlab.org/nlab/show/universal+elements" TargetMode="External"/><Relationship Id="rId2" Type="http://schemas.openxmlformats.org/officeDocument/2006/relationships/hyperlink" Target="https://ncatlab.org/nlab/show/set" TargetMode="External"/><Relationship Id="rId1" Type="http://schemas.openxmlformats.org/officeDocument/2006/relationships/slideLayout" Target="../slideLayouts/slideLayout30.xml"/><Relationship Id="rId6" Type="http://schemas.openxmlformats.org/officeDocument/2006/relationships/hyperlink" Target="https://ncatlab.org/nlab/show/natural+bijection" TargetMode="External"/><Relationship Id="rId11" Type="http://schemas.openxmlformats.org/officeDocument/2006/relationships/hyperlink" Target="https://ncatlab.org/nlab/show/universal+constructions" TargetMode="External"/><Relationship Id="rId5" Type="http://schemas.openxmlformats.org/officeDocument/2006/relationships/hyperlink" Target="https://ncatlab.org/nlab/show/presheaf" TargetMode="External"/><Relationship Id="rId10" Type="http://schemas.openxmlformats.org/officeDocument/2006/relationships/hyperlink" Target="https://ncatlab.org/nlab/show/representable+functors" TargetMode="External"/><Relationship Id="rId4" Type="http://schemas.openxmlformats.org/officeDocument/2006/relationships/hyperlink" Target="https://ncatlab.org/nlab/show/representable+presheaf" TargetMode="External"/><Relationship Id="rId9" Type="http://schemas.openxmlformats.org/officeDocument/2006/relationships/hyperlink" Target="https://ncatlab.org/nlab/show/sheaf+and+topos+theory" TargetMode="External"/></Relationships>
</file>

<file path=ppt/slides/_rels/slide58.xml.rels><?xml version="1.0" encoding="UTF-8" standalone="yes"?>
<Relationships xmlns="http://schemas.openxmlformats.org/package/2006/relationships"><Relationship Id="rId3" Type="http://schemas.openxmlformats.org/officeDocument/2006/relationships/hyperlink" Target="http://math.ucr.edu/home/baez/" TargetMode="External"/><Relationship Id="rId2" Type="http://schemas.openxmlformats.org/officeDocument/2006/relationships/notesSlide" Target="../notesSlides/notesSlide31.xml"/><Relationship Id="rId1" Type="http://schemas.openxmlformats.org/officeDocument/2006/relationships/slideLayout" Target="../slideLayouts/slideLayout26.xml"/><Relationship Id="rId6" Type="http://schemas.openxmlformats.org/officeDocument/2006/relationships/image" Target="../media/image91.png"/><Relationship Id="rId5" Type="http://schemas.openxmlformats.org/officeDocument/2006/relationships/hyperlink" Target="https://www.youtube.com/watch?v=IyJP_7ucwWo" TargetMode="External"/><Relationship Id="rId4" Type="http://schemas.openxmlformats.org/officeDocument/2006/relationships/hyperlink" Target="https://plato.stanford.edu/archives/win2015/entries/categorytheory/" TargetMode="Externa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6.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8.xml"/><Relationship Id="rId5" Type="http://schemas.openxmlformats.org/officeDocument/2006/relationships/image" Target="../media/image10.png"/><Relationship Id="rId4" Type="http://schemas.openxmlformats.org/officeDocument/2006/relationships/image" Target="../media/image9.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6.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6.xml"/></Relationships>
</file>

<file path=ppt/slides/_rels/slide6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hyperlink" Target="https://youtu.be/V9tMzmlpuYo?t=504" TargetMode="External"/><Relationship Id="rId1" Type="http://schemas.openxmlformats.org/officeDocument/2006/relationships/slideLayout" Target="../slideLayouts/slideLayout26.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65.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hyperlink" Target="https://youtu.be/XcM39gnqgNc?t=155" TargetMode="External"/><Relationship Id="rId1" Type="http://schemas.openxmlformats.org/officeDocument/2006/relationships/slideLayout" Target="../slideLayouts/slideLayout26.xml"/><Relationship Id="rId5" Type="http://schemas.openxmlformats.org/officeDocument/2006/relationships/image" Target="../media/image94.png"/><Relationship Id="rId4" Type="http://schemas.openxmlformats.org/officeDocument/2006/relationships/hyperlink" Target="https://youtu.be/YLIH8TKbAh4?t=389" TargetMode="External"/></Relationships>
</file>

<file path=ppt/slides/_rels/slide66.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hyperlink" Target="https://youtu.be/IGYOfrgrOak?t=584" TargetMode="External"/><Relationship Id="rId1" Type="http://schemas.openxmlformats.org/officeDocument/2006/relationships/slideLayout" Target="../slideLayouts/slideLayout26.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hyperlink" Target="https://youtu.be/Qd7Ax_oopY8" TargetMode="External"/></Relationships>
</file>

<file path=ppt/slides/_rels/slide67.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hyperlink" Target="https://youtu.be/r4_wGxi94jg" TargetMode="External"/><Relationship Id="rId1" Type="http://schemas.openxmlformats.org/officeDocument/2006/relationships/slideLayout" Target="../slideLayouts/slideLayout26.xml"/></Relationships>
</file>

<file path=ppt/slides/_rels/slide68.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6.xml"/></Relationships>
</file>

<file path=ppt/slides/_rels/slide69.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6.xml"/></Relationships>
</file>

<file path=ppt/slides/_rels/slide7.xml.rels><?xml version="1.0" encoding="UTF-8" standalone="yes"?>
<Relationships xmlns="http://schemas.openxmlformats.org/package/2006/relationships"><Relationship Id="rId8" Type="http://schemas.openxmlformats.org/officeDocument/2006/relationships/hyperlink" Target="https://en.wikipedia.org/wiki/Functional_(mathematics)" TargetMode="External"/><Relationship Id="rId13" Type="http://schemas.openxmlformats.org/officeDocument/2006/relationships/hyperlink" Target="https://en.wikipedia.org/wiki/Energy" TargetMode="External"/><Relationship Id="rId18" Type="http://schemas.openxmlformats.org/officeDocument/2006/relationships/hyperlink" Target="https://en.wikipedia.org/wiki/Joule" TargetMode="External"/><Relationship Id="rId3" Type="http://schemas.openxmlformats.org/officeDocument/2006/relationships/image" Target="../media/image11.png"/><Relationship Id="rId7" Type="http://schemas.openxmlformats.org/officeDocument/2006/relationships/hyperlink" Target="https://en.wikipedia.org/wiki/Hamilton%27s_principle#cite_note-penrose-1" TargetMode="External"/><Relationship Id="rId12" Type="http://schemas.openxmlformats.org/officeDocument/2006/relationships/hyperlink" Target="https://en.wikipedia.org/wiki/Dimensional_analysis" TargetMode="External"/><Relationship Id="rId17" Type="http://schemas.openxmlformats.org/officeDocument/2006/relationships/hyperlink" Target="https://en.wikipedia.org/wiki/SI_unit" TargetMode="External"/><Relationship Id="rId2" Type="http://schemas.openxmlformats.org/officeDocument/2006/relationships/hyperlink" Target="https://en.wikipedia.org/wiki/Lagrangian_mechanics" TargetMode="External"/><Relationship Id="rId16" Type="http://schemas.openxmlformats.org/officeDocument/2006/relationships/hyperlink" Target="https://en.wikipedia.org/wiki/Length" TargetMode="External"/><Relationship Id="rId20" Type="http://schemas.openxmlformats.org/officeDocument/2006/relationships/hyperlink" Target="https://en.wikipedia.org/wiki/Action_(physics)" TargetMode="External"/><Relationship Id="rId1" Type="http://schemas.openxmlformats.org/officeDocument/2006/relationships/slideLayout" Target="../slideLayouts/slideLayout2.xml"/><Relationship Id="rId6" Type="http://schemas.openxmlformats.org/officeDocument/2006/relationships/hyperlink" Target="https://en.wikipedia.org/wiki/Configuration_space_(physics)" TargetMode="External"/><Relationship Id="rId11" Type="http://schemas.openxmlformats.org/officeDocument/2006/relationships/hyperlink" Target="https://en.wikipedia.org/wiki/Action_(physics)#cite_note-mcgraw1-1" TargetMode="External"/><Relationship Id="rId5" Type="http://schemas.openxmlformats.org/officeDocument/2006/relationships/image" Target="../media/image12.png"/><Relationship Id="rId15" Type="http://schemas.openxmlformats.org/officeDocument/2006/relationships/hyperlink" Target="https://en.wikipedia.org/wiki/Momentum" TargetMode="External"/><Relationship Id="rId10" Type="http://schemas.openxmlformats.org/officeDocument/2006/relationships/hyperlink" Target="https://en.wikipedia.org/wiki/Real_number" TargetMode="External"/><Relationship Id="rId19" Type="http://schemas.openxmlformats.org/officeDocument/2006/relationships/hyperlink" Target="https://en.wikipedia.org/wiki/Action_(physics)#cite_note-2" TargetMode="External"/><Relationship Id="rId4" Type="http://schemas.openxmlformats.org/officeDocument/2006/relationships/hyperlink" Target="https://en.wikipedia.org/wiki/Hamilton%27s_principle" TargetMode="External"/><Relationship Id="rId9" Type="http://schemas.openxmlformats.org/officeDocument/2006/relationships/hyperlink" Target="https://en.wikipedia.org/wiki/Trajectory" TargetMode="External"/><Relationship Id="rId14" Type="http://schemas.openxmlformats.org/officeDocument/2006/relationships/hyperlink" Target="https://en.wikipedia.org/wiki/Time" TargetMode="External"/></Relationships>
</file>

<file path=ppt/slides/_rels/slide70.xml.rels><?xml version="1.0" encoding="UTF-8" standalone="yes"?>
<Relationships xmlns="http://schemas.openxmlformats.org/package/2006/relationships"><Relationship Id="rId3" Type="http://schemas.openxmlformats.org/officeDocument/2006/relationships/image" Target="../media/image101.png"/><Relationship Id="rId7" Type="http://schemas.openxmlformats.org/officeDocument/2006/relationships/image" Target="../media/image105.png"/><Relationship Id="rId2" Type="http://schemas.openxmlformats.org/officeDocument/2006/relationships/notesSlide" Target="../notesSlides/notesSlide36.xml"/><Relationship Id="rId1" Type="http://schemas.openxmlformats.org/officeDocument/2006/relationships/slideLayout" Target="../slideLayouts/slideLayout26.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s>
</file>

<file path=ppt/slides/_rels/slide71.xml.rels><?xml version="1.0" encoding="UTF-8" standalone="yes"?>
<Relationships xmlns="http://schemas.openxmlformats.org/package/2006/relationships"><Relationship Id="rId8" Type="http://schemas.openxmlformats.org/officeDocument/2006/relationships/image" Target="../media/image1080.png"/><Relationship Id="rId13" Type="http://schemas.openxmlformats.org/officeDocument/2006/relationships/image" Target="../media/image1130.png"/><Relationship Id="rId3" Type="http://schemas.openxmlformats.org/officeDocument/2006/relationships/image" Target="../media/image101.png"/><Relationship Id="rId7" Type="http://schemas.openxmlformats.org/officeDocument/2006/relationships/image" Target="../media/image1070.png"/><Relationship Id="rId12" Type="http://schemas.openxmlformats.org/officeDocument/2006/relationships/image" Target="../media/image1120.png"/><Relationship Id="rId2" Type="http://schemas.openxmlformats.org/officeDocument/2006/relationships/notesSlide" Target="../notesSlides/notesSlide37.xml"/><Relationship Id="rId1" Type="http://schemas.openxmlformats.org/officeDocument/2006/relationships/slideLayout" Target="../slideLayouts/slideLayout26.xml"/><Relationship Id="rId6" Type="http://schemas.openxmlformats.org/officeDocument/2006/relationships/image" Target="../media/image1060.png"/><Relationship Id="rId11" Type="http://schemas.openxmlformats.org/officeDocument/2006/relationships/image" Target="../media/image1110.png"/><Relationship Id="rId5" Type="http://schemas.openxmlformats.org/officeDocument/2006/relationships/image" Target="../media/image1050.png"/><Relationship Id="rId10" Type="http://schemas.openxmlformats.org/officeDocument/2006/relationships/image" Target="../media/image1100.png"/><Relationship Id="rId4" Type="http://schemas.openxmlformats.org/officeDocument/2006/relationships/image" Target="../media/image102.png"/><Relationship Id="rId9" Type="http://schemas.openxmlformats.org/officeDocument/2006/relationships/image" Target="../media/image1090.png"/></Relationships>
</file>

<file path=ppt/slides/_rels/slide72.xml.rels><?xml version="1.0" encoding="UTF-8" standalone="yes"?>
<Relationships xmlns="http://schemas.openxmlformats.org/package/2006/relationships"><Relationship Id="rId3" Type="http://schemas.openxmlformats.org/officeDocument/2006/relationships/image" Target="../media/image106.jpeg"/><Relationship Id="rId2" Type="http://schemas.openxmlformats.org/officeDocument/2006/relationships/hyperlink" Target="http://cn.bing.com/images/search?view=detailV2&amp;ccid=xQYLdW0c&amp;id=2D249A2C846B9404F7C892161625140870150CAD&amp;thid=OIP.xQYLdW0cUM1P1vxaCEWt3wEsEs&amp;q=Disiciplined+Entrepreneurs&amp;simid=608052368738291106&amp;selectedIndex=2" TargetMode="External"/><Relationship Id="rId1" Type="http://schemas.openxmlformats.org/officeDocument/2006/relationships/slideLayout" Target="../slideLayouts/slideLayout26.xml"/><Relationship Id="rId5" Type="http://schemas.openxmlformats.org/officeDocument/2006/relationships/image" Target="../media/image107.jpeg"/><Relationship Id="rId4" Type="http://schemas.openxmlformats.org/officeDocument/2006/relationships/hyperlink" Target="http://cn.bing.com/images/search?view=detailV2&amp;ccid=6aJWArtW&amp;id=1B33FCE0E6255CF2A323C4463060B607525B9562&amp;thid=OIP.6aJWArtWuYvQhf-NMQ63IAEmEs&amp;q=Disiciplined+Entrepreneurs&amp;simid=608027049903587654&amp;selectedIndex=0" TargetMode="External"/></Relationships>
</file>

<file path=ppt/slides/_rels/slide73.xml.rels><?xml version="1.0" encoding="UTF-8" standalone="yes"?>
<Relationships xmlns="http://schemas.openxmlformats.org/package/2006/relationships"><Relationship Id="rId3" Type="http://schemas.openxmlformats.org/officeDocument/2006/relationships/hyperlink" Target="https://www.ebaqdesign.com/blog/brand-slogans" TargetMode="External"/><Relationship Id="rId2" Type="http://schemas.openxmlformats.org/officeDocument/2006/relationships/notesSlide" Target="../notesSlides/notesSlide38.xml"/><Relationship Id="rId1" Type="http://schemas.openxmlformats.org/officeDocument/2006/relationships/slideLayout" Target="../slideLayouts/slideLayout26.xml"/><Relationship Id="rId4" Type="http://schemas.openxmlformats.org/officeDocument/2006/relationships/image" Target="../media/image108.jpeg"/></Relationships>
</file>

<file path=ppt/slides/_rels/slide74.xml.rels><?xml version="1.0" encoding="UTF-8" standalone="yes"?>
<Relationships xmlns="http://schemas.openxmlformats.org/package/2006/relationships"><Relationship Id="rId3" Type="http://schemas.openxmlformats.org/officeDocument/2006/relationships/hyperlink" Target="https://youtu.be/mGGS32kfGKk" TargetMode="External"/><Relationship Id="rId2" Type="http://schemas.openxmlformats.org/officeDocument/2006/relationships/notesSlide" Target="../notesSlides/notesSlide39.xml"/><Relationship Id="rId1" Type="http://schemas.openxmlformats.org/officeDocument/2006/relationships/slideLayout" Target="../slideLayouts/slideLayout28.xml"/><Relationship Id="rId4" Type="http://schemas.openxmlformats.org/officeDocument/2006/relationships/image" Target="../media/image109.gif"/></Relationships>
</file>

<file path=ppt/slides/_rels/slide75.xml.rels><?xml version="1.0" encoding="UTF-8" standalone="yes"?>
<Relationships xmlns="http://schemas.openxmlformats.org/package/2006/relationships"><Relationship Id="rId8" Type="http://schemas.openxmlformats.org/officeDocument/2006/relationships/image" Target="../media/image114.png"/><Relationship Id="rId3" Type="http://schemas.openxmlformats.org/officeDocument/2006/relationships/image" Target="../media/image110.png"/><Relationship Id="rId7" Type="http://schemas.openxmlformats.org/officeDocument/2006/relationships/image" Target="../media/image113.png"/><Relationship Id="rId12" Type="http://schemas.openxmlformats.org/officeDocument/2006/relationships/image" Target="../media/image117.jpeg"/><Relationship Id="rId2" Type="http://schemas.openxmlformats.org/officeDocument/2006/relationships/notesSlide" Target="../notesSlides/notesSlide40.xml"/><Relationship Id="rId1" Type="http://schemas.openxmlformats.org/officeDocument/2006/relationships/slideLayout" Target="../slideLayouts/slideLayout26.xml"/><Relationship Id="rId6" Type="http://schemas.microsoft.com/office/2007/relationships/hdphoto" Target="../media/hdphoto3.wdp"/><Relationship Id="rId11" Type="http://schemas.openxmlformats.org/officeDocument/2006/relationships/hyperlink" Target="https://web.archive.org/web/20170420233104/https:/www.juicero.com/blog/juicero/the-journey-to-juicero/" TargetMode="External"/><Relationship Id="rId5" Type="http://schemas.openxmlformats.org/officeDocument/2006/relationships/image" Target="../media/image112.png"/><Relationship Id="rId10" Type="http://schemas.openxmlformats.org/officeDocument/2006/relationships/image" Target="../media/image116.wmf"/><Relationship Id="rId4" Type="http://schemas.openxmlformats.org/officeDocument/2006/relationships/image" Target="../media/image111.png"/><Relationship Id="rId9" Type="http://schemas.openxmlformats.org/officeDocument/2006/relationships/image" Target="../media/image115.png"/></Relationships>
</file>

<file path=ppt/slides/_rels/slide76.xml.rels><?xml version="1.0" encoding="UTF-8" standalone="yes"?>
<Relationships xmlns="http://schemas.openxmlformats.org/package/2006/relationships"><Relationship Id="rId8" Type="http://schemas.openxmlformats.org/officeDocument/2006/relationships/image" Target="../media/image118.png"/><Relationship Id="rId13" Type="http://schemas.openxmlformats.org/officeDocument/2006/relationships/image" Target="../media/image120.png"/><Relationship Id="rId18" Type="http://schemas.openxmlformats.org/officeDocument/2006/relationships/image" Target="../media/image124.png"/><Relationship Id="rId3" Type="http://schemas.openxmlformats.org/officeDocument/2006/relationships/image" Target="../media/image110.png"/><Relationship Id="rId7" Type="http://schemas.openxmlformats.org/officeDocument/2006/relationships/image" Target="../media/image113.png"/><Relationship Id="rId12" Type="http://schemas.openxmlformats.org/officeDocument/2006/relationships/image" Target="../media/image119.png"/><Relationship Id="rId17" Type="http://schemas.openxmlformats.org/officeDocument/2006/relationships/image" Target="../media/image123.png"/><Relationship Id="rId2" Type="http://schemas.openxmlformats.org/officeDocument/2006/relationships/notesSlide" Target="../notesSlides/notesSlide41.xml"/><Relationship Id="rId16" Type="http://schemas.openxmlformats.org/officeDocument/2006/relationships/image" Target="../media/image122.png"/><Relationship Id="rId1" Type="http://schemas.openxmlformats.org/officeDocument/2006/relationships/slideLayout" Target="../slideLayouts/slideLayout26.xml"/><Relationship Id="rId6" Type="http://schemas.microsoft.com/office/2007/relationships/hdphoto" Target="../media/hdphoto4.wdp"/><Relationship Id="rId11" Type="http://schemas.openxmlformats.org/officeDocument/2006/relationships/image" Target="../media/image116.wmf"/><Relationship Id="rId5" Type="http://schemas.openxmlformats.org/officeDocument/2006/relationships/image" Target="../media/image112.png"/><Relationship Id="rId15" Type="http://schemas.openxmlformats.org/officeDocument/2006/relationships/image" Target="../media/image121.wmf"/><Relationship Id="rId10" Type="http://schemas.openxmlformats.org/officeDocument/2006/relationships/image" Target="../media/image115.png"/><Relationship Id="rId4" Type="http://schemas.openxmlformats.org/officeDocument/2006/relationships/image" Target="../media/image111.png"/><Relationship Id="rId9" Type="http://schemas.openxmlformats.org/officeDocument/2006/relationships/image" Target="../media/image114.png"/><Relationship Id="rId14" Type="http://schemas.microsoft.com/office/2007/relationships/hdphoto" Target="../media/hdphoto5.wdp"/></Relationships>
</file>

<file path=ppt/slides/_rels/slide77.xml.rels><?xml version="1.0" encoding="UTF-8" standalone="yes"?>
<Relationships xmlns="http://schemas.openxmlformats.org/package/2006/relationships"><Relationship Id="rId8" Type="http://schemas.openxmlformats.org/officeDocument/2006/relationships/hyperlink" Target="https://www.cnet.com/news/juicero-is-still-the-greatest-example-of-silicon-valley-stupidity/" TargetMode="External"/><Relationship Id="rId3" Type="http://schemas.openxmlformats.org/officeDocument/2006/relationships/image" Target="../media/image125.png"/><Relationship Id="rId7" Type="http://schemas.microsoft.com/office/2007/relationships/hdphoto" Target="../media/hdphoto7.wdp"/><Relationship Id="rId2" Type="http://schemas.openxmlformats.org/officeDocument/2006/relationships/notesSlide" Target="../notesSlides/notesSlide42.xml"/><Relationship Id="rId1" Type="http://schemas.openxmlformats.org/officeDocument/2006/relationships/slideLayout" Target="../slideLayouts/slideLayout26.xml"/><Relationship Id="rId6" Type="http://schemas.openxmlformats.org/officeDocument/2006/relationships/image" Target="../media/image127.png"/><Relationship Id="rId5" Type="http://schemas.microsoft.com/office/2007/relationships/hdphoto" Target="../media/hdphoto6.wdp"/><Relationship Id="rId4" Type="http://schemas.openxmlformats.org/officeDocument/2006/relationships/image" Target="../media/image126.png"/><Relationship Id="rId9" Type="http://schemas.openxmlformats.org/officeDocument/2006/relationships/image" Target="../media/image128.png"/></Relationships>
</file>

<file path=ppt/slides/_rels/slide78.xml.rels><?xml version="1.0" encoding="UTF-8" standalone="yes"?>
<Relationships xmlns="http://schemas.openxmlformats.org/package/2006/relationships"><Relationship Id="rId8" Type="http://schemas.openxmlformats.org/officeDocument/2006/relationships/image" Target="../media/image129.png"/><Relationship Id="rId3" Type="http://schemas.openxmlformats.org/officeDocument/2006/relationships/image" Target="../media/image114.png"/><Relationship Id="rId7" Type="http://schemas.openxmlformats.org/officeDocument/2006/relationships/image" Target="../media/image122.png"/><Relationship Id="rId12" Type="http://schemas.openxmlformats.org/officeDocument/2006/relationships/image" Target="../media/image133.jpeg"/><Relationship Id="rId2" Type="http://schemas.openxmlformats.org/officeDocument/2006/relationships/notesSlide" Target="../notesSlides/notesSlide43.xml"/><Relationship Id="rId1" Type="http://schemas.openxmlformats.org/officeDocument/2006/relationships/slideLayout" Target="../slideLayouts/slideLayout26.xml"/><Relationship Id="rId6" Type="http://schemas.openxmlformats.org/officeDocument/2006/relationships/image" Target="../media/image121.wmf"/><Relationship Id="rId11" Type="http://schemas.openxmlformats.org/officeDocument/2006/relationships/image" Target="../media/image132.jpeg"/><Relationship Id="rId5" Type="http://schemas.openxmlformats.org/officeDocument/2006/relationships/image" Target="../media/image119.png"/><Relationship Id="rId10" Type="http://schemas.openxmlformats.org/officeDocument/2006/relationships/image" Target="../media/image131.jpeg"/><Relationship Id="rId4" Type="http://schemas.openxmlformats.org/officeDocument/2006/relationships/image" Target="../media/image115.png"/><Relationship Id="rId9" Type="http://schemas.openxmlformats.org/officeDocument/2006/relationships/image" Target="../media/image130.png"/></Relationships>
</file>

<file path=ppt/slides/_rels/slide79.xml.rels><?xml version="1.0" encoding="UTF-8" standalone="yes"?>
<Relationships xmlns="http://schemas.openxmlformats.org/package/2006/relationships"><Relationship Id="rId3" Type="http://schemas.openxmlformats.org/officeDocument/2006/relationships/hyperlink" Target="https://www.cnet.com/news/juicero-is-still-the-greatest-example-of-silicon-valley-stupidity/" TargetMode="External"/><Relationship Id="rId2" Type="http://schemas.openxmlformats.org/officeDocument/2006/relationships/notesSlide" Target="../notesSlides/notesSlide44.xml"/><Relationship Id="rId1" Type="http://schemas.openxmlformats.org/officeDocument/2006/relationships/slideLayout" Target="../slideLayouts/slideLayout26.xml"/><Relationship Id="rId5" Type="http://schemas.openxmlformats.org/officeDocument/2006/relationships/image" Target="../media/image135.png"/><Relationship Id="rId4" Type="http://schemas.openxmlformats.org/officeDocument/2006/relationships/image" Target="../media/image134.jpe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6.png"/><Relationship Id="rId2" Type="http://schemas.openxmlformats.org/officeDocument/2006/relationships/hyperlink" Target="https://en.wikipedia.org/wiki/File:Noether_theorem_scheme.png" TargetMode="Externa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hyperlink" Target="https://en.wikipedia.org/wiki/Noether%27s_theorem" TargetMode="External"/></Relationships>
</file>

<file path=ppt/slides/_rels/slide80.xml.rels><?xml version="1.0" encoding="UTF-8" standalone="yes"?>
<Relationships xmlns="http://schemas.openxmlformats.org/package/2006/relationships"><Relationship Id="rId3" Type="http://schemas.openxmlformats.org/officeDocument/2006/relationships/hyperlink" Target="https://youtu.be/tOgIHOtSZGo" TargetMode="External"/><Relationship Id="rId2" Type="http://schemas.openxmlformats.org/officeDocument/2006/relationships/notesSlide" Target="../notesSlides/notesSlide45.xml"/><Relationship Id="rId1" Type="http://schemas.openxmlformats.org/officeDocument/2006/relationships/slideLayout" Target="../slideLayouts/slideLayout26.xml"/><Relationship Id="rId4" Type="http://schemas.openxmlformats.org/officeDocument/2006/relationships/image" Target="../media/image136.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82.xml.rels><?xml version="1.0" encoding="UTF-8" standalone="yes"?>
<Relationships xmlns="http://schemas.openxmlformats.org/package/2006/relationships"><Relationship Id="rId3" Type="http://schemas.openxmlformats.org/officeDocument/2006/relationships/hyperlink" Target="https://youtu.be/lmcT2mP2bfE?t=551" TargetMode="External"/><Relationship Id="rId2" Type="http://schemas.openxmlformats.org/officeDocument/2006/relationships/notesSlide" Target="../notesSlides/notesSlide46.xml"/><Relationship Id="rId1" Type="http://schemas.openxmlformats.org/officeDocument/2006/relationships/slideLayout" Target="../slideLayouts/slideLayout8.xml"/><Relationship Id="rId6" Type="http://schemas.openxmlformats.org/officeDocument/2006/relationships/image" Target="../media/image138.png"/><Relationship Id="rId5" Type="http://schemas.openxmlformats.org/officeDocument/2006/relationships/image" Target="../media/image137.png"/><Relationship Id="rId4" Type="http://schemas.openxmlformats.org/officeDocument/2006/relationships/hyperlink" Target="https://youtu.be/lmcT2mP2bfE?t=579" TargetMode="External"/></Relationships>
</file>

<file path=ppt/slides/_rels/slide8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6.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7.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7.xml"/></Relationships>
</file>

<file path=ppt/slides/_rels/slide88.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23.xml"/></Relationships>
</file>

<file path=ppt/slides/_rels/slide89.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3.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90.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23.xml"/></Relationships>
</file>

<file path=ppt/slides/_rels/slide91.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4.tiff"/><Relationship Id="rId2" Type="http://schemas.openxmlformats.org/officeDocument/2006/relationships/notesSlide" Target="../notesSlides/notesSlide49.xml"/><Relationship Id="rId1" Type="http://schemas.openxmlformats.org/officeDocument/2006/relationships/slideLayout" Target="../slideLayouts/slideLayout26.xml"/><Relationship Id="rId6" Type="http://schemas.openxmlformats.org/officeDocument/2006/relationships/image" Target="../media/image33.tiff"/><Relationship Id="rId5" Type="http://schemas.openxmlformats.org/officeDocument/2006/relationships/image" Target="../media/image32.tiff"/><Relationship Id="rId4" Type="http://schemas.openxmlformats.org/officeDocument/2006/relationships/image" Target="../media/image31.png"/></Relationships>
</file>

<file path=ppt/slides/_rels/slide92.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hyperlink" Target="https://youtu.be/pt0aorJvKVg?t=53" TargetMode="Externa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7.xml"/></Relationships>
</file>

<file path=ppt/slides/_rels/slide94.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23.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6.xml"/></Relationships>
</file>

<file path=ppt/slides/_rels/slide96.xml.rels><?xml version="1.0" encoding="UTF-8" standalone="yes"?>
<Relationships xmlns="http://schemas.openxmlformats.org/package/2006/relationships"><Relationship Id="rId2" Type="http://schemas.openxmlformats.org/officeDocument/2006/relationships/image" Target="../media/image145.tiff"/><Relationship Id="rId1" Type="http://schemas.openxmlformats.org/officeDocument/2006/relationships/slideLayout" Target="../slideLayouts/slideLayout23.xml"/></Relationships>
</file>

<file path=ppt/slides/_rels/slide97.xml.rels><?xml version="1.0" encoding="UTF-8" standalone="yes"?>
<Relationships xmlns="http://schemas.openxmlformats.org/package/2006/relationships"><Relationship Id="rId2" Type="http://schemas.openxmlformats.org/officeDocument/2006/relationships/image" Target="../media/image146.tiff"/><Relationship Id="rId1" Type="http://schemas.openxmlformats.org/officeDocument/2006/relationships/slideLayout" Target="../slideLayouts/slideLayout23.xml"/></Relationships>
</file>

<file path=ppt/slides/_rels/slide98.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23.xml"/></Relationships>
</file>

<file path=ppt/slides/_rels/slide99.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52.xml"/><Relationship Id="rId1" Type="http://schemas.openxmlformats.org/officeDocument/2006/relationships/slideLayout" Target="../slideLayouts/slideLayout2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5" name="Google Shape;55;p13"/>
          <p:cNvSpPr txBox="1">
            <a:spLocks noGrp="1"/>
          </p:cNvSpPr>
          <p:nvPr>
            <p:ph type="subTitle" idx="1"/>
          </p:nvPr>
        </p:nvSpPr>
        <p:spPr>
          <a:xfrm>
            <a:off x="311700" y="3778250"/>
            <a:ext cx="8520600" cy="997419"/>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TW" sz="1800" dirty="0"/>
              <a:t>顾学雍</a:t>
            </a:r>
          </a:p>
          <a:p>
            <a:pPr marL="0" lvl="0" indent="0" algn="ctr" rtl="0">
              <a:spcBef>
                <a:spcPts val="0"/>
              </a:spcBef>
              <a:spcAft>
                <a:spcPts val="0"/>
              </a:spcAft>
              <a:buNone/>
            </a:pPr>
            <a:r>
              <a:rPr lang="zh-TW" altLang="en-US" sz="1800" dirty="0"/>
              <a:t>二零二一年</a:t>
            </a:r>
            <a:r>
              <a:rPr lang="zh-CN" altLang="en-US" sz="1800" dirty="0"/>
              <a:t> </a:t>
            </a:r>
            <a:r>
              <a:rPr lang="en-TW" sz="1800" dirty="0"/>
              <a:t>十月六日</a:t>
            </a:r>
          </a:p>
        </p:txBody>
      </p:sp>
      <p:sp>
        <p:nvSpPr>
          <p:cNvPr id="3" name="Slide Number Placeholder 2">
            <a:extLst>
              <a:ext uri="{FF2B5EF4-FFF2-40B4-BE49-F238E27FC236}">
                <a16:creationId xmlns:a16="http://schemas.microsoft.com/office/drawing/2014/main" id="{A31BA9BE-0BD0-9944-816B-C750884918D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a:t>
            </a:fld>
            <a:endParaRPr lang="en"/>
          </a:p>
        </p:txBody>
      </p:sp>
      <p:sp>
        <p:nvSpPr>
          <p:cNvPr id="4" name="Title 3">
            <a:extLst>
              <a:ext uri="{FF2B5EF4-FFF2-40B4-BE49-F238E27FC236}">
                <a16:creationId xmlns:a16="http://schemas.microsoft.com/office/drawing/2014/main" id="{1778AC7B-051D-2B49-8909-49087DA0D032}"/>
              </a:ext>
            </a:extLst>
          </p:cNvPr>
          <p:cNvSpPr>
            <a:spLocks noGrp="1"/>
          </p:cNvSpPr>
          <p:nvPr>
            <p:ph type="ctrTitle"/>
          </p:nvPr>
        </p:nvSpPr>
        <p:spPr>
          <a:xfrm>
            <a:off x="226208" y="158181"/>
            <a:ext cx="8520600" cy="621748"/>
          </a:xfrm>
        </p:spPr>
        <p:txBody>
          <a:bodyPr/>
          <a:lstStyle/>
          <a:p>
            <a:r>
              <a:rPr lang="zh-TW" altLang="en-US" sz="2400" dirty="0"/>
              <a:t>超越学科界限的认知基础</a:t>
            </a:r>
            <a:endParaRPr lang="en-TW" sz="1800" dirty="0"/>
          </a:p>
        </p:txBody>
      </p:sp>
      <p:sp>
        <p:nvSpPr>
          <p:cNvPr id="5" name="Title 3">
            <a:extLst>
              <a:ext uri="{FF2B5EF4-FFF2-40B4-BE49-F238E27FC236}">
                <a16:creationId xmlns:a16="http://schemas.microsoft.com/office/drawing/2014/main" id="{9F03AB05-1401-C943-9DE5-97CC8E8ED3F7}"/>
              </a:ext>
            </a:extLst>
          </p:cNvPr>
          <p:cNvSpPr txBox="1">
            <a:spLocks/>
          </p:cNvSpPr>
          <p:nvPr/>
        </p:nvSpPr>
        <p:spPr>
          <a:xfrm>
            <a:off x="311700" y="2571750"/>
            <a:ext cx="8520600" cy="120649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br>
              <a:rPr lang="en-US" sz="2400" dirty="0"/>
            </a:br>
            <a:r>
              <a:rPr lang="en-US" sz="1800" dirty="0" err="1"/>
              <a:t>叙事结构</a:t>
            </a:r>
            <a:r>
              <a:rPr lang="zh-CN" altLang="en-US" sz="1800" dirty="0"/>
              <a:t> （</a:t>
            </a:r>
            <a:r>
              <a:rPr lang="en-US" altLang="zh-CN" sz="1800" dirty="0"/>
              <a:t>Story Telling)</a:t>
            </a:r>
            <a:r>
              <a:rPr lang="en-US" sz="1800" dirty="0"/>
              <a:t>: </a:t>
            </a:r>
            <a:br>
              <a:rPr lang="en-US" sz="1800" dirty="0"/>
            </a:br>
            <a:r>
              <a:rPr lang="en-US" sz="1800" b="1" i="1" dirty="0" err="1">
                <a:solidFill>
                  <a:srgbClr val="FF0000"/>
                </a:solidFill>
              </a:rPr>
              <a:t>箭头</a:t>
            </a:r>
            <a:r>
              <a:rPr lang="en-US" sz="1800" dirty="0"/>
              <a:t>, </a:t>
            </a:r>
            <a:r>
              <a:rPr lang="en-US" sz="1800" dirty="0" err="1"/>
              <a:t>类比</a:t>
            </a:r>
            <a:r>
              <a:rPr lang="en-US" altLang="zh-CN" sz="1800" dirty="0"/>
              <a:t>/</a:t>
            </a:r>
            <a:r>
              <a:rPr lang="en-US" sz="1800" dirty="0" err="1"/>
              <a:t>比喻</a:t>
            </a:r>
            <a:r>
              <a:rPr lang="en-US" sz="1800" dirty="0"/>
              <a:t>, </a:t>
            </a:r>
            <a:r>
              <a:rPr lang="en-US" sz="1800" dirty="0" err="1"/>
              <a:t>反差机制</a:t>
            </a:r>
            <a:r>
              <a:rPr lang="en-US" sz="1800" dirty="0"/>
              <a:t>, </a:t>
            </a:r>
            <a:r>
              <a:rPr lang="en-US" sz="1800" dirty="0" err="1"/>
              <a:t>与故事或神话的本质</a:t>
            </a:r>
            <a:br>
              <a:rPr lang="en-US" sz="1800" dirty="0"/>
            </a:br>
            <a:r>
              <a:rPr lang="en-US" sz="1800" dirty="0" err="1"/>
              <a:t>第四周</a:t>
            </a:r>
            <a:endParaRPr lang="en-TW" sz="1800" dirty="0"/>
          </a:p>
        </p:txBody>
      </p:sp>
      <p:pic>
        <p:nvPicPr>
          <p:cNvPr id="2" name="Picture 1">
            <a:hlinkClick r:id="rId3"/>
            <a:extLst>
              <a:ext uri="{FF2B5EF4-FFF2-40B4-BE49-F238E27FC236}">
                <a16:creationId xmlns:a16="http://schemas.microsoft.com/office/drawing/2014/main" id="{7091F538-E5ED-E14E-B5BC-BC6389B1D999}"/>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3710947" y="1064706"/>
            <a:ext cx="1722105" cy="17272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42828" y="246827"/>
            <a:ext cx="7058343" cy="64633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600" b="0" i="0" u="none" strike="noStrike" kern="0" cap="none" spc="0" normalizeH="0" baseline="0" noProof="0" dirty="0">
                <a:ln>
                  <a:noFill/>
                </a:ln>
                <a:solidFill>
                  <a:schemeClr val="tx1"/>
                </a:solidFill>
                <a:effectLst/>
                <a:uLnTx/>
                <a:uFillTx/>
                <a:latin typeface="Calibri"/>
                <a:cs typeface="Arial"/>
                <a:sym typeface="Arial"/>
              </a:rPr>
              <a:t>Computable Multi-level Abstractions</a:t>
            </a:r>
          </a:p>
        </p:txBody>
      </p:sp>
      <p:sp>
        <p:nvSpPr>
          <p:cNvPr id="3" name="Slide Number Placeholder 2">
            <a:extLst>
              <a:ext uri="{FF2B5EF4-FFF2-40B4-BE49-F238E27FC236}">
                <a16:creationId xmlns:a16="http://schemas.microsoft.com/office/drawing/2014/main" id="{BD97F38E-537F-AD4F-AC09-A73458676A1B}"/>
              </a:ext>
            </a:extLst>
          </p:cNvPr>
          <p:cNvSpPr>
            <a:spLocks noGrp="1"/>
          </p:cNvSpPr>
          <p:nvPr>
            <p:ph type="sldNum" sz="quarter" idx="12"/>
          </p:nvPr>
        </p:nvSpPr>
        <p:spPr/>
        <p:txBody>
          <a:bodyPr/>
          <a:lstStyle/>
          <a:p>
            <a:fld id="{523C812B-A187-0945-BAC5-7895DB419EB9}" type="slidenum">
              <a:rPr lang="en-US" smtClean="0">
                <a:solidFill>
                  <a:prstClr val="black">
                    <a:tint val="75000"/>
                  </a:prstClr>
                </a:solidFill>
              </a:rPr>
              <a:pPr/>
              <a:t>10</a:t>
            </a:fld>
            <a:endParaRPr lang="en-US" dirty="0">
              <a:solidFill>
                <a:prstClr val="black">
                  <a:tint val="75000"/>
                </a:prstClr>
              </a:solidFill>
            </a:endParaRPr>
          </a:p>
        </p:txBody>
      </p:sp>
      <p:pic>
        <p:nvPicPr>
          <p:cNvPr id="8" name="Picture 7">
            <a:extLst>
              <a:ext uri="{FF2B5EF4-FFF2-40B4-BE49-F238E27FC236}">
                <a16:creationId xmlns:a16="http://schemas.microsoft.com/office/drawing/2014/main" id="{76A51930-E59C-4C46-B9C6-69A8489C7827}"/>
              </a:ext>
            </a:extLst>
          </p:cNvPr>
          <p:cNvPicPr>
            <a:picLocks noChangeAspect="1"/>
          </p:cNvPicPr>
          <p:nvPr/>
        </p:nvPicPr>
        <p:blipFill>
          <a:blip r:embed="rId2"/>
          <a:stretch>
            <a:fillRect/>
          </a:stretch>
        </p:blipFill>
        <p:spPr>
          <a:xfrm>
            <a:off x="813499" y="893158"/>
            <a:ext cx="7516999" cy="1695368"/>
          </a:xfrm>
          <a:prstGeom prst="rect">
            <a:avLst/>
          </a:prstGeom>
        </p:spPr>
      </p:pic>
      <p:pic>
        <p:nvPicPr>
          <p:cNvPr id="9" name="Picture 8">
            <a:extLst>
              <a:ext uri="{FF2B5EF4-FFF2-40B4-BE49-F238E27FC236}">
                <a16:creationId xmlns:a16="http://schemas.microsoft.com/office/drawing/2014/main" id="{71C6D9AE-3B2B-7045-BC4E-D2DE17011FB1}"/>
              </a:ext>
            </a:extLst>
          </p:cNvPr>
          <p:cNvPicPr>
            <a:picLocks noChangeAspect="1"/>
          </p:cNvPicPr>
          <p:nvPr/>
        </p:nvPicPr>
        <p:blipFill>
          <a:blip r:embed="rId3"/>
          <a:stretch>
            <a:fillRect/>
          </a:stretch>
        </p:blipFill>
        <p:spPr>
          <a:xfrm>
            <a:off x="718908" y="2806311"/>
            <a:ext cx="3573114" cy="1803525"/>
          </a:xfrm>
          <a:prstGeom prst="rect">
            <a:avLst/>
          </a:prstGeom>
        </p:spPr>
      </p:pic>
      <p:pic>
        <p:nvPicPr>
          <p:cNvPr id="10" name="Picture 9">
            <a:extLst>
              <a:ext uri="{FF2B5EF4-FFF2-40B4-BE49-F238E27FC236}">
                <a16:creationId xmlns:a16="http://schemas.microsoft.com/office/drawing/2014/main" id="{A141CDD6-ECEA-7147-AA07-F4B8541DD45F}"/>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851980" y="2588526"/>
            <a:ext cx="2805441" cy="2337189"/>
          </a:xfrm>
          <a:prstGeom prst="rect">
            <a:avLst/>
          </a:prstGeom>
        </p:spPr>
      </p:pic>
    </p:spTree>
    <p:extLst>
      <p:ext uri="{BB962C8B-B14F-4D97-AF65-F5344CB8AC3E}">
        <p14:creationId xmlns:p14="http://schemas.microsoft.com/office/powerpoint/2010/main" val="98609194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latin typeface="黑体" panose="02010609060101010101" pitchFamily="49" charset="-122"/>
                <a:ea typeface="黑体" panose="02010609060101010101" pitchFamily="49" charset="-122"/>
              </a:rPr>
              <a:t>可计算图形语意：</a:t>
            </a:r>
            <a:r>
              <a:rPr lang="en-US" altLang="zh-CN" dirty="0">
                <a:latin typeface="黑体" panose="02010609060101010101" pitchFamily="49" charset="-122"/>
                <a:ea typeface="黑体" panose="02010609060101010101" pitchFamily="49" charset="-122"/>
              </a:rPr>
              <a:t>Computable Semantics</a:t>
            </a:r>
            <a:endParaRPr lang="zh-CN" altLang="en-US" dirty="0">
              <a:latin typeface="黑体" panose="02010609060101010101" pitchFamily="49" charset="-122"/>
              <a:ea typeface="黑体" panose="02010609060101010101" pitchFamily="49" charset="-122"/>
            </a:endParaRPr>
          </a:p>
        </p:txBody>
      </p:sp>
      <p:pic>
        <p:nvPicPr>
          <p:cNvPr id="4" name="Picture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91768" y="1344809"/>
            <a:ext cx="4380232" cy="3293052"/>
          </a:xfrm>
          <a:prstGeom prst="rect">
            <a:avLst/>
          </a:prstGeom>
        </p:spPr>
      </p:pic>
      <p:pic>
        <p:nvPicPr>
          <p:cNvPr id="5" name="Picture 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571999" y="1346335"/>
            <a:ext cx="4380809" cy="3291527"/>
          </a:xfrm>
          <a:prstGeom prst="rect">
            <a:avLst/>
          </a:prstGeom>
        </p:spPr>
      </p:pic>
    </p:spTree>
    <p:extLst>
      <p:ext uri="{BB962C8B-B14F-4D97-AF65-F5344CB8AC3E}">
        <p14:creationId xmlns:p14="http://schemas.microsoft.com/office/powerpoint/2010/main" val="381554791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2FC88-2FFB-A249-BEB0-5395C5C39840}"/>
              </a:ext>
            </a:extLst>
          </p:cNvPr>
          <p:cNvSpPr>
            <a:spLocks noGrp="1"/>
          </p:cNvSpPr>
          <p:nvPr>
            <p:ph type="title"/>
          </p:nvPr>
        </p:nvSpPr>
        <p:spPr/>
        <p:txBody>
          <a:bodyPr/>
          <a:lstStyle/>
          <a:p>
            <a:pPr algn="ctr"/>
            <a:r>
              <a:rPr lang="en-TW" dirty="0"/>
              <a:t>Sensor Placement and Data Collection</a:t>
            </a:r>
          </a:p>
        </p:txBody>
      </p:sp>
      <p:sp>
        <p:nvSpPr>
          <p:cNvPr id="4" name="Slide Number Placeholder 3">
            <a:extLst>
              <a:ext uri="{FF2B5EF4-FFF2-40B4-BE49-F238E27FC236}">
                <a16:creationId xmlns:a16="http://schemas.microsoft.com/office/drawing/2014/main" id="{D469AC13-F06F-F246-A559-2AA835A5B2F0}"/>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101</a:t>
            </a:fld>
            <a:endParaRPr kumimoji="0" lang="en" sz="1000" b="0" i="0" u="none" strike="noStrike" kern="0" cap="none" spc="0" normalizeH="0" baseline="0" noProof="0" dirty="0">
              <a:ln>
                <a:noFill/>
              </a:ln>
              <a:solidFill>
                <a:srgbClr val="595959"/>
              </a:solidFill>
              <a:effectLst/>
              <a:uLnTx/>
              <a:uFillTx/>
              <a:latin typeface="Arial"/>
              <a:cs typeface="Arial"/>
              <a:sym typeface="Arial"/>
            </a:endParaRPr>
          </a:p>
        </p:txBody>
      </p:sp>
      <p:pic>
        <p:nvPicPr>
          <p:cNvPr id="5" name="Picture 4">
            <a:hlinkClick r:id="rId3"/>
            <a:extLst>
              <a:ext uri="{FF2B5EF4-FFF2-40B4-BE49-F238E27FC236}">
                <a16:creationId xmlns:a16="http://schemas.microsoft.com/office/drawing/2014/main" id="{76718768-B26C-9E45-A77C-F06E8A13B71C}"/>
              </a:ext>
            </a:extLst>
          </p:cNvPr>
          <p:cNvPicPr>
            <a:picLocks noChangeAspect="1"/>
          </p:cNvPicPr>
          <p:nvPr/>
        </p:nvPicPr>
        <p:blipFill>
          <a:blip r:embed="rId4"/>
          <a:stretch>
            <a:fillRect/>
          </a:stretch>
        </p:blipFill>
        <p:spPr>
          <a:xfrm>
            <a:off x="1719029" y="1135779"/>
            <a:ext cx="5705942" cy="3724238"/>
          </a:xfrm>
          <a:prstGeom prst="rect">
            <a:avLst/>
          </a:prstGeom>
        </p:spPr>
      </p:pic>
    </p:spTree>
    <p:extLst>
      <p:ext uri="{BB962C8B-B14F-4D97-AF65-F5344CB8AC3E}">
        <p14:creationId xmlns:p14="http://schemas.microsoft.com/office/powerpoint/2010/main" val="235922087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矩形 1"/>
          <p:cNvSpPr>
            <a:spLocks noChangeArrowheads="1"/>
          </p:cNvSpPr>
          <p:nvPr/>
        </p:nvSpPr>
        <p:spPr bwMode="auto">
          <a:xfrm>
            <a:off x="428625" y="79375"/>
            <a:ext cx="683712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783" fontAlgn="base">
              <a:spcBef>
                <a:spcPct val="0"/>
              </a:spcBef>
              <a:spcAft>
                <a:spcPct val="0"/>
              </a:spcAft>
            </a:pPr>
            <a:r>
              <a:rPr lang="en-US" altLang="x-none" sz="2000" b="1" dirty="0">
                <a:solidFill>
                  <a:schemeClr val="bg1"/>
                </a:solidFill>
                <a:latin typeface="Arial" charset="0"/>
                <a:ea typeface="Arial" charset="0"/>
                <a:cs typeface="Arial" charset="0"/>
              </a:rPr>
              <a:t>How Category Theory Simplifies Product Development</a:t>
            </a:r>
            <a:endParaRPr lang="zh-CN" altLang="en-US" sz="2000" b="1" dirty="0">
              <a:solidFill>
                <a:schemeClr val="bg1"/>
              </a:solidFill>
              <a:latin typeface="Arial" charset="0"/>
              <a:ea typeface="Arial" charset="0"/>
              <a:cs typeface="Arial" charset="0"/>
            </a:endParaRPr>
          </a:p>
        </p:txBody>
      </p:sp>
      <p:grpSp>
        <p:nvGrpSpPr>
          <p:cNvPr id="34" name="组 10"/>
          <p:cNvGrpSpPr/>
          <p:nvPr/>
        </p:nvGrpSpPr>
        <p:grpSpPr>
          <a:xfrm>
            <a:off x="7003147" y="4625937"/>
            <a:ext cx="2007865" cy="352404"/>
            <a:chOff x="4651188" y="5827497"/>
            <a:chExt cx="3112246" cy="546236"/>
          </a:xfrm>
        </p:grpSpPr>
        <p:pic>
          <p:nvPicPr>
            <p:cNvPr id="35" name="图片 8"/>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4651188" y="5827497"/>
              <a:ext cx="1444811" cy="546236"/>
            </a:xfrm>
            <a:prstGeom prst="rect">
              <a:avLst/>
            </a:prstGeom>
          </p:spPr>
        </p:pic>
        <p:pic>
          <p:nvPicPr>
            <p:cNvPr id="36" name="图片 9"/>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095999" y="5876802"/>
              <a:ext cx="1667435" cy="496931"/>
            </a:xfrm>
            <a:prstGeom prst="rect">
              <a:avLst/>
            </a:prstGeom>
          </p:spPr>
        </p:pic>
      </p:grpSp>
      <p:sp>
        <p:nvSpPr>
          <p:cNvPr id="14" name="矩形 35"/>
          <p:cNvSpPr>
            <a:spLocks noChangeArrowheads="1"/>
          </p:cNvSpPr>
          <p:nvPr/>
        </p:nvSpPr>
        <p:spPr bwMode="auto">
          <a:xfrm>
            <a:off x="734076" y="806058"/>
            <a:ext cx="773906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783" fontAlgn="base">
              <a:spcBef>
                <a:spcPct val="0"/>
              </a:spcBef>
              <a:spcAft>
                <a:spcPct val="0"/>
              </a:spcAft>
            </a:pPr>
            <a:r>
              <a:rPr lang="en-US" sz="1400" dirty="0">
                <a:solidFill>
                  <a:srgbClr val="FFFFFF"/>
                </a:solidFill>
                <a:latin typeface="Arial" charset="0"/>
                <a:ea typeface="方正兰亭超细黑简体" charset="0"/>
              </a:rPr>
              <a:t>For a start-up, there are two possible outcomes which define two maneuvers, one reversible:</a:t>
            </a:r>
          </a:p>
        </p:txBody>
      </p:sp>
      <p:sp>
        <p:nvSpPr>
          <p:cNvPr id="15" name="79 CuadroTexto"/>
          <p:cNvSpPr txBox="1"/>
          <p:nvPr/>
        </p:nvSpPr>
        <p:spPr>
          <a:xfrm>
            <a:off x="1197990" y="1163286"/>
            <a:ext cx="5805156" cy="307777"/>
          </a:xfrm>
          <a:prstGeom prst="rect">
            <a:avLst/>
          </a:prstGeom>
          <a:noFill/>
          <a:ln>
            <a:solidFill>
              <a:srgbClr val="DBB76C"/>
            </a:solidFill>
          </a:ln>
        </p:spPr>
        <p:txBody>
          <a:bodyPr wrap="square" rtlCol="0">
            <a:spAutoFit/>
          </a:bodyPr>
          <a:lstStyle/>
          <a:p>
            <a:pPr defTabSz="685783" eaLnBrk="0" fontAlgn="base" hangingPunct="0">
              <a:spcBef>
                <a:spcPct val="0"/>
              </a:spcBef>
              <a:spcAft>
                <a:spcPct val="0"/>
              </a:spcAft>
            </a:pPr>
            <a:r>
              <a:rPr lang="en-GB" b="1" dirty="0">
                <a:solidFill>
                  <a:srgbClr val="5B9BD5"/>
                </a:solidFill>
                <a:latin typeface="Arial" charset="0"/>
                <a:ea typeface="Arial" charset="0"/>
                <a:cs typeface="Arial" charset="0"/>
              </a:rPr>
              <a:t>Succeed</a:t>
            </a:r>
            <a:r>
              <a:rPr lang="en-GB" dirty="0">
                <a:solidFill>
                  <a:srgbClr val="FFFFFF"/>
                </a:solidFill>
                <a:latin typeface="Arial" charset="0"/>
                <a:ea typeface="Arial" charset="0"/>
                <a:cs typeface="Arial" charset="0"/>
              </a:rPr>
              <a:t> after a process, advance</a:t>
            </a:r>
          </a:p>
        </p:txBody>
      </p:sp>
      <p:sp>
        <p:nvSpPr>
          <p:cNvPr id="16" name="79 CuadroTexto"/>
          <p:cNvSpPr txBox="1"/>
          <p:nvPr/>
        </p:nvSpPr>
        <p:spPr>
          <a:xfrm>
            <a:off x="1197990" y="1568632"/>
            <a:ext cx="5805156" cy="307777"/>
          </a:xfrm>
          <a:prstGeom prst="rect">
            <a:avLst/>
          </a:prstGeom>
          <a:noFill/>
          <a:ln>
            <a:solidFill>
              <a:srgbClr val="DBB76C"/>
            </a:solidFill>
          </a:ln>
        </p:spPr>
        <p:txBody>
          <a:bodyPr wrap="square" rtlCol="0">
            <a:spAutoFit/>
          </a:bodyPr>
          <a:lstStyle/>
          <a:p>
            <a:pPr defTabSz="685783" eaLnBrk="0" fontAlgn="base" hangingPunct="0">
              <a:spcBef>
                <a:spcPct val="0"/>
              </a:spcBef>
              <a:spcAft>
                <a:spcPct val="0"/>
              </a:spcAft>
            </a:pPr>
            <a:r>
              <a:rPr lang="en-GB" b="1" dirty="0">
                <a:solidFill>
                  <a:srgbClr val="ED7D31"/>
                </a:solidFill>
                <a:latin typeface="Arial" charset="0"/>
                <a:ea typeface="Arial" charset="0"/>
                <a:cs typeface="Arial" charset="0"/>
              </a:rPr>
              <a:t>Failed</a:t>
            </a:r>
            <a:r>
              <a:rPr lang="en-GB" dirty="0">
                <a:solidFill>
                  <a:srgbClr val="FFFFFF"/>
                </a:solidFill>
                <a:latin typeface="Arial" charset="0"/>
                <a:ea typeface="Arial" charset="0"/>
                <a:cs typeface="Arial" charset="0"/>
              </a:rPr>
              <a:t> after a process, repeat, roll back [opposite from advance]</a:t>
            </a:r>
          </a:p>
        </p:txBody>
      </p:sp>
      <p:sp>
        <p:nvSpPr>
          <p:cNvPr id="12" name="Oval 11"/>
          <p:cNvSpPr/>
          <p:nvPr/>
        </p:nvSpPr>
        <p:spPr bwMode="auto">
          <a:xfrm>
            <a:off x="3710472" y="2340204"/>
            <a:ext cx="1786270" cy="694511"/>
          </a:xfrm>
          <a:prstGeom prst="ellipse">
            <a:avLst/>
          </a:prstGeom>
          <a:noFill/>
          <a:ln w="9525" cap="flat" cmpd="sng" algn="ctr">
            <a:solidFill>
              <a:srgbClr val="DBB76C"/>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685783" eaLnBrk="0" fontAlgn="base" hangingPunct="0">
              <a:spcBef>
                <a:spcPct val="0"/>
              </a:spcBef>
              <a:spcAft>
                <a:spcPct val="0"/>
              </a:spcAft>
            </a:pPr>
            <a:r>
              <a:rPr lang="en-US" sz="1050" dirty="0">
                <a:solidFill>
                  <a:srgbClr val="FFFF00"/>
                </a:solidFill>
                <a:latin typeface="Arial" charset="0"/>
                <a:ea typeface="Arial" charset="0"/>
                <a:cs typeface="Arial" charset="0"/>
              </a:rPr>
              <a:t>Identify customer needs and problems</a:t>
            </a:r>
          </a:p>
        </p:txBody>
      </p:sp>
      <p:sp>
        <p:nvSpPr>
          <p:cNvPr id="13" name="Oval 12"/>
          <p:cNvSpPr/>
          <p:nvPr/>
        </p:nvSpPr>
        <p:spPr bwMode="auto">
          <a:xfrm>
            <a:off x="5521548" y="3516108"/>
            <a:ext cx="1786270" cy="694511"/>
          </a:xfrm>
          <a:prstGeom prst="ellipse">
            <a:avLst/>
          </a:prstGeom>
          <a:noFill/>
          <a:ln w="9525" cap="flat" cmpd="sng" algn="ctr">
            <a:solidFill>
              <a:srgbClr val="DBB76C"/>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685783" eaLnBrk="0" fontAlgn="base" hangingPunct="0">
              <a:spcBef>
                <a:spcPct val="0"/>
              </a:spcBef>
              <a:spcAft>
                <a:spcPct val="0"/>
              </a:spcAft>
            </a:pPr>
            <a:r>
              <a:rPr lang="en-US" sz="1050" dirty="0">
                <a:solidFill>
                  <a:srgbClr val="FFFF00"/>
                </a:solidFill>
                <a:latin typeface="Arial" charset="0"/>
                <a:ea typeface="Arial" charset="0"/>
                <a:cs typeface="Arial" charset="0"/>
              </a:rPr>
              <a:t>Development techniques /  framework</a:t>
            </a:r>
          </a:p>
        </p:txBody>
      </p:sp>
      <p:sp>
        <p:nvSpPr>
          <p:cNvPr id="18" name="Oval 17"/>
          <p:cNvSpPr/>
          <p:nvPr/>
        </p:nvSpPr>
        <p:spPr bwMode="auto">
          <a:xfrm>
            <a:off x="1924203" y="3516107"/>
            <a:ext cx="1786270" cy="694511"/>
          </a:xfrm>
          <a:prstGeom prst="ellipse">
            <a:avLst/>
          </a:prstGeom>
          <a:noFill/>
          <a:ln w="9525" cap="flat" cmpd="sng" algn="ctr">
            <a:solidFill>
              <a:srgbClr val="DBB76C"/>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685783" eaLnBrk="0" fontAlgn="base" hangingPunct="0">
              <a:spcBef>
                <a:spcPct val="0"/>
              </a:spcBef>
              <a:spcAft>
                <a:spcPct val="0"/>
              </a:spcAft>
            </a:pPr>
            <a:r>
              <a:rPr lang="en-US" sz="1050" dirty="0">
                <a:solidFill>
                  <a:srgbClr val="FFFF00"/>
                </a:solidFill>
                <a:latin typeface="Arial" charset="0"/>
                <a:ea typeface="Arial" charset="0"/>
                <a:cs typeface="Arial" charset="0"/>
              </a:rPr>
              <a:t>Target specification and proof of concept</a:t>
            </a:r>
          </a:p>
        </p:txBody>
      </p:sp>
      <p:cxnSp>
        <p:nvCxnSpPr>
          <p:cNvPr id="3" name="Straight Arrow Connector 2"/>
          <p:cNvCxnSpPr>
            <a:stCxn id="18" idx="7"/>
            <a:endCxn id="12" idx="3"/>
          </p:cNvCxnSpPr>
          <p:nvPr/>
        </p:nvCxnSpPr>
        <p:spPr bwMode="auto">
          <a:xfrm flipV="1">
            <a:off x="3448880" y="2933005"/>
            <a:ext cx="523186" cy="684810"/>
          </a:xfrm>
          <a:prstGeom prst="straightConnector1">
            <a:avLst/>
          </a:prstGeom>
          <a:solidFill>
            <a:schemeClr val="accent1"/>
          </a:solidFill>
          <a:ln w="9525" cap="flat" cmpd="sng" algn="ctr">
            <a:solidFill>
              <a:schemeClr val="accent2"/>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9" name="Straight Arrow Connector 18"/>
          <p:cNvCxnSpPr>
            <a:stCxn id="12" idx="5"/>
            <a:endCxn id="13" idx="1"/>
          </p:cNvCxnSpPr>
          <p:nvPr/>
        </p:nvCxnSpPr>
        <p:spPr bwMode="auto">
          <a:xfrm>
            <a:off x="5235150" y="2933006"/>
            <a:ext cx="547991" cy="684811"/>
          </a:xfrm>
          <a:prstGeom prst="straightConnector1">
            <a:avLst/>
          </a:prstGeom>
          <a:solidFill>
            <a:schemeClr val="accent1"/>
          </a:solidFill>
          <a:ln w="9525" cap="flat" cmpd="sng" algn="ctr">
            <a:solidFill>
              <a:schemeClr val="accent2"/>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0" name="Straight Arrow Connector 19"/>
          <p:cNvCxnSpPr/>
          <p:nvPr/>
        </p:nvCxnSpPr>
        <p:spPr bwMode="auto">
          <a:xfrm flipH="1" flipV="1">
            <a:off x="3710473" y="3810198"/>
            <a:ext cx="1811075" cy="1"/>
          </a:xfrm>
          <a:prstGeom prst="straightConnector1">
            <a:avLst/>
          </a:prstGeom>
          <a:solidFill>
            <a:schemeClr val="accent1"/>
          </a:solidFill>
          <a:ln w="9525" cap="flat" cmpd="sng" algn="ctr">
            <a:solidFill>
              <a:schemeClr val="accent2"/>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8" name="TextBox 7"/>
          <p:cNvSpPr txBox="1"/>
          <p:nvPr/>
        </p:nvSpPr>
        <p:spPr>
          <a:xfrm>
            <a:off x="4322922" y="3594752"/>
            <a:ext cx="671979" cy="230832"/>
          </a:xfrm>
          <a:prstGeom prst="rect">
            <a:avLst/>
          </a:prstGeom>
          <a:noFill/>
        </p:spPr>
        <p:txBody>
          <a:bodyPr wrap="none" rtlCol="0">
            <a:spAutoFit/>
          </a:bodyPr>
          <a:lstStyle/>
          <a:p>
            <a:pPr defTabSz="685783" eaLnBrk="0" fontAlgn="base" hangingPunct="0">
              <a:spcBef>
                <a:spcPct val="0"/>
              </a:spcBef>
              <a:spcAft>
                <a:spcPct val="0"/>
              </a:spcAft>
            </a:pPr>
            <a:r>
              <a:rPr lang="en-US" sz="900" dirty="0">
                <a:solidFill>
                  <a:srgbClr val="ED7D31"/>
                </a:solidFill>
              </a:rPr>
              <a:t>Roll Back</a:t>
            </a:r>
          </a:p>
        </p:txBody>
      </p:sp>
      <p:sp>
        <p:nvSpPr>
          <p:cNvPr id="24" name="TextBox 23"/>
          <p:cNvSpPr txBox="1"/>
          <p:nvPr/>
        </p:nvSpPr>
        <p:spPr>
          <a:xfrm>
            <a:off x="4947773" y="3167689"/>
            <a:ext cx="671979" cy="230832"/>
          </a:xfrm>
          <a:prstGeom prst="rect">
            <a:avLst/>
          </a:prstGeom>
          <a:noFill/>
        </p:spPr>
        <p:txBody>
          <a:bodyPr wrap="none" rtlCol="0">
            <a:spAutoFit/>
          </a:bodyPr>
          <a:lstStyle/>
          <a:p>
            <a:pPr defTabSz="685783" eaLnBrk="0" fontAlgn="base" hangingPunct="0">
              <a:spcBef>
                <a:spcPct val="0"/>
              </a:spcBef>
              <a:spcAft>
                <a:spcPct val="0"/>
              </a:spcAft>
            </a:pPr>
            <a:r>
              <a:rPr lang="en-US" sz="900" dirty="0">
                <a:solidFill>
                  <a:srgbClr val="ED7D31"/>
                </a:solidFill>
              </a:rPr>
              <a:t>Roll Back</a:t>
            </a:r>
          </a:p>
        </p:txBody>
      </p:sp>
      <p:sp>
        <p:nvSpPr>
          <p:cNvPr id="25" name="TextBox 24"/>
          <p:cNvSpPr txBox="1"/>
          <p:nvPr/>
        </p:nvSpPr>
        <p:spPr>
          <a:xfrm>
            <a:off x="3754859" y="3167689"/>
            <a:ext cx="671979" cy="230832"/>
          </a:xfrm>
          <a:prstGeom prst="rect">
            <a:avLst/>
          </a:prstGeom>
          <a:noFill/>
        </p:spPr>
        <p:txBody>
          <a:bodyPr wrap="none" rtlCol="0">
            <a:spAutoFit/>
          </a:bodyPr>
          <a:lstStyle/>
          <a:p>
            <a:pPr defTabSz="685783" eaLnBrk="0" fontAlgn="base" hangingPunct="0">
              <a:spcBef>
                <a:spcPct val="0"/>
              </a:spcBef>
              <a:spcAft>
                <a:spcPct val="0"/>
              </a:spcAft>
            </a:pPr>
            <a:r>
              <a:rPr lang="en-US" sz="900" dirty="0">
                <a:solidFill>
                  <a:srgbClr val="ED7D31"/>
                </a:solidFill>
              </a:rPr>
              <a:t>Roll Back</a:t>
            </a:r>
          </a:p>
        </p:txBody>
      </p:sp>
      <p:cxnSp>
        <p:nvCxnSpPr>
          <p:cNvPr id="26" name="Straight Arrow Connector 25"/>
          <p:cNvCxnSpPr/>
          <p:nvPr/>
        </p:nvCxnSpPr>
        <p:spPr bwMode="auto">
          <a:xfrm>
            <a:off x="5437095" y="2845621"/>
            <a:ext cx="547991" cy="684811"/>
          </a:xfrm>
          <a:prstGeom prst="straightConnector1">
            <a:avLst/>
          </a:prstGeom>
          <a:solidFill>
            <a:schemeClr val="accent1"/>
          </a:solidFill>
          <a:ln w="9525" cap="flat" cmpd="sng" algn="ctr">
            <a:solidFill>
              <a:schemeClr val="accent1"/>
            </a:solidFill>
            <a:prstDash val="solid"/>
            <a:round/>
            <a:headEnd type="triangl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7" name="TextBox 26"/>
          <p:cNvSpPr txBox="1"/>
          <p:nvPr/>
        </p:nvSpPr>
        <p:spPr>
          <a:xfrm>
            <a:off x="5711089" y="3003040"/>
            <a:ext cx="986167" cy="230832"/>
          </a:xfrm>
          <a:prstGeom prst="rect">
            <a:avLst/>
          </a:prstGeom>
          <a:noFill/>
        </p:spPr>
        <p:txBody>
          <a:bodyPr wrap="none" rtlCol="0">
            <a:spAutoFit/>
          </a:bodyPr>
          <a:lstStyle/>
          <a:p>
            <a:pPr defTabSz="685783" eaLnBrk="0" fontAlgn="base" hangingPunct="0">
              <a:spcBef>
                <a:spcPct val="0"/>
              </a:spcBef>
              <a:spcAft>
                <a:spcPct val="0"/>
              </a:spcAft>
            </a:pPr>
            <a:r>
              <a:rPr lang="en-US" sz="900" dirty="0">
                <a:solidFill>
                  <a:srgbClr val="5B9BD5"/>
                </a:solidFill>
              </a:rPr>
              <a:t>Advance (R&amp;D)</a:t>
            </a:r>
          </a:p>
        </p:txBody>
      </p:sp>
      <p:cxnSp>
        <p:nvCxnSpPr>
          <p:cNvPr id="28" name="Straight Arrow Connector 27"/>
          <p:cNvCxnSpPr/>
          <p:nvPr/>
        </p:nvCxnSpPr>
        <p:spPr bwMode="auto">
          <a:xfrm flipV="1">
            <a:off x="3278919" y="2854341"/>
            <a:ext cx="523186" cy="684810"/>
          </a:xfrm>
          <a:prstGeom prst="straightConnector1">
            <a:avLst/>
          </a:prstGeom>
          <a:solidFill>
            <a:schemeClr val="accent1"/>
          </a:solidFill>
          <a:ln w="9525" cap="flat" cmpd="sng" algn="ctr">
            <a:solidFill>
              <a:schemeClr val="accent1"/>
            </a:solidFill>
            <a:prstDash val="solid"/>
            <a:round/>
            <a:headEnd type="triangl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9" name="TextBox 28"/>
          <p:cNvSpPr txBox="1"/>
          <p:nvPr/>
        </p:nvSpPr>
        <p:spPr>
          <a:xfrm>
            <a:off x="2908621" y="3004547"/>
            <a:ext cx="633507" cy="230832"/>
          </a:xfrm>
          <a:prstGeom prst="rect">
            <a:avLst/>
          </a:prstGeom>
          <a:noFill/>
        </p:spPr>
        <p:txBody>
          <a:bodyPr wrap="none" rtlCol="0">
            <a:spAutoFit/>
          </a:bodyPr>
          <a:lstStyle/>
          <a:p>
            <a:pPr defTabSz="685783" eaLnBrk="0" fontAlgn="base" hangingPunct="0">
              <a:spcBef>
                <a:spcPct val="0"/>
              </a:spcBef>
              <a:spcAft>
                <a:spcPct val="0"/>
              </a:spcAft>
            </a:pPr>
            <a:r>
              <a:rPr lang="en-US" sz="900" dirty="0">
                <a:solidFill>
                  <a:srgbClr val="5B9BD5"/>
                </a:solidFill>
              </a:rPr>
              <a:t>Advance</a:t>
            </a:r>
          </a:p>
        </p:txBody>
      </p:sp>
      <p:cxnSp>
        <p:nvCxnSpPr>
          <p:cNvPr id="30" name="Straight Arrow Connector 29"/>
          <p:cNvCxnSpPr/>
          <p:nvPr/>
        </p:nvCxnSpPr>
        <p:spPr bwMode="auto">
          <a:xfrm flipH="1" flipV="1">
            <a:off x="3721106" y="3974238"/>
            <a:ext cx="1811075" cy="1"/>
          </a:xfrm>
          <a:prstGeom prst="straightConnector1">
            <a:avLst/>
          </a:prstGeom>
          <a:solidFill>
            <a:schemeClr val="accent1"/>
          </a:solidFill>
          <a:ln w="9525" cap="flat" cmpd="sng" algn="ctr">
            <a:solidFill>
              <a:schemeClr val="accent1"/>
            </a:solidFill>
            <a:prstDash val="solid"/>
            <a:round/>
            <a:headEnd type="triangl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31" name="TextBox 30"/>
          <p:cNvSpPr txBox="1"/>
          <p:nvPr/>
        </p:nvSpPr>
        <p:spPr>
          <a:xfrm>
            <a:off x="4326865" y="3974236"/>
            <a:ext cx="633507" cy="230832"/>
          </a:xfrm>
          <a:prstGeom prst="rect">
            <a:avLst/>
          </a:prstGeom>
          <a:noFill/>
        </p:spPr>
        <p:txBody>
          <a:bodyPr wrap="none" rtlCol="0">
            <a:spAutoFit/>
          </a:bodyPr>
          <a:lstStyle/>
          <a:p>
            <a:pPr defTabSz="685783" eaLnBrk="0" fontAlgn="base" hangingPunct="0">
              <a:spcBef>
                <a:spcPct val="0"/>
              </a:spcBef>
              <a:spcAft>
                <a:spcPct val="0"/>
              </a:spcAft>
            </a:pPr>
            <a:r>
              <a:rPr lang="en-US" sz="900">
                <a:solidFill>
                  <a:srgbClr val="5B9BD5"/>
                </a:solidFill>
              </a:rPr>
              <a:t>Advance</a:t>
            </a:r>
            <a:endParaRPr lang="en-US" sz="900" dirty="0">
              <a:solidFill>
                <a:srgbClr val="5B9BD5"/>
              </a:solidFill>
            </a:endParaRPr>
          </a:p>
        </p:txBody>
      </p:sp>
      <p:cxnSp>
        <p:nvCxnSpPr>
          <p:cNvPr id="10" name="Curved Connector 9"/>
          <p:cNvCxnSpPr>
            <a:stCxn id="12" idx="7"/>
            <a:endCxn id="12" idx="6"/>
          </p:cNvCxnSpPr>
          <p:nvPr/>
        </p:nvCxnSpPr>
        <p:spPr bwMode="auto">
          <a:xfrm rot="16200000" flipH="1">
            <a:off x="5243171" y="2433890"/>
            <a:ext cx="245547" cy="261593"/>
          </a:xfrm>
          <a:prstGeom prst="curvedConnector4">
            <a:avLst>
              <a:gd name="adj1" fmla="val -86888"/>
              <a:gd name="adj2" fmla="val 187388"/>
            </a:avLst>
          </a:prstGeom>
          <a:solidFill>
            <a:schemeClr val="accent1"/>
          </a:solidFill>
          <a:ln w="9525" cap="flat" cmpd="sng" algn="ctr">
            <a:solidFill>
              <a:schemeClr val="accent2"/>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37" name="TextBox 36"/>
          <p:cNvSpPr txBox="1"/>
          <p:nvPr/>
        </p:nvSpPr>
        <p:spPr>
          <a:xfrm>
            <a:off x="5711090" y="2232482"/>
            <a:ext cx="556563" cy="230832"/>
          </a:xfrm>
          <a:prstGeom prst="rect">
            <a:avLst/>
          </a:prstGeom>
          <a:noFill/>
        </p:spPr>
        <p:txBody>
          <a:bodyPr wrap="none" rtlCol="0">
            <a:spAutoFit/>
          </a:bodyPr>
          <a:lstStyle/>
          <a:p>
            <a:pPr defTabSz="685783" eaLnBrk="0" fontAlgn="base" hangingPunct="0">
              <a:spcBef>
                <a:spcPct val="0"/>
              </a:spcBef>
              <a:spcAft>
                <a:spcPct val="0"/>
              </a:spcAft>
            </a:pPr>
            <a:r>
              <a:rPr lang="en-US" sz="900" dirty="0">
                <a:solidFill>
                  <a:srgbClr val="ED7D31"/>
                </a:solidFill>
              </a:rPr>
              <a:t>Repeat</a:t>
            </a:r>
          </a:p>
        </p:txBody>
      </p:sp>
      <p:cxnSp>
        <p:nvCxnSpPr>
          <p:cNvPr id="32" name="Curved Connector 31"/>
          <p:cNvCxnSpPr>
            <a:stCxn id="13" idx="7"/>
            <a:endCxn id="13" idx="6"/>
          </p:cNvCxnSpPr>
          <p:nvPr/>
        </p:nvCxnSpPr>
        <p:spPr bwMode="auto">
          <a:xfrm rot="16200000" flipH="1">
            <a:off x="7054247" y="3609794"/>
            <a:ext cx="245547" cy="261593"/>
          </a:xfrm>
          <a:prstGeom prst="curvedConnector4">
            <a:avLst>
              <a:gd name="adj1" fmla="val -99879"/>
              <a:gd name="adj2" fmla="val 187388"/>
            </a:avLst>
          </a:prstGeom>
          <a:solidFill>
            <a:schemeClr val="accent1"/>
          </a:solidFill>
          <a:ln w="9525" cap="flat" cmpd="sng" algn="ctr">
            <a:solidFill>
              <a:schemeClr val="accent2"/>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41" name="TextBox 40"/>
          <p:cNvSpPr txBox="1"/>
          <p:nvPr/>
        </p:nvSpPr>
        <p:spPr>
          <a:xfrm>
            <a:off x="7509763" y="3329651"/>
            <a:ext cx="556563" cy="230832"/>
          </a:xfrm>
          <a:prstGeom prst="rect">
            <a:avLst/>
          </a:prstGeom>
          <a:noFill/>
        </p:spPr>
        <p:txBody>
          <a:bodyPr wrap="none" rtlCol="0">
            <a:spAutoFit/>
          </a:bodyPr>
          <a:lstStyle/>
          <a:p>
            <a:pPr defTabSz="685783" eaLnBrk="0" fontAlgn="base" hangingPunct="0">
              <a:spcBef>
                <a:spcPct val="0"/>
              </a:spcBef>
              <a:spcAft>
                <a:spcPct val="0"/>
              </a:spcAft>
            </a:pPr>
            <a:r>
              <a:rPr lang="en-US" sz="900" dirty="0">
                <a:solidFill>
                  <a:srgbClr val="ED7D31"/>
                </a:solidFill>
              </a:rPr>
              <a:t>Repeat</a:t>
            </a:r>
          </a:p>
        </p:txBody>
      </p:sp>
      <p:cxnSp>
        <p:nvCxnSpPr>
          <p:cNvPr id="40" name="Curved Connector 39"/>
          <p:cNvCxnSpPr>
            <a:stCxn id="18" idx="2"/>
            <a:endCxn id="18" idx="1"/>
          </p:cNvCxnSpPr>
          <p:nvPr/>
        </p:nvCxnSpPr>
        <p:spPr bwMode="auto">
          <a:xfrm rot="10800000" flipH="1">
            <a:off x="1924202" y="3617816"/>
            <a:ext cx="261593" cy="245547"/>
          </a:xfrm>
          <a:prstGeom prst="curvedConnector4">
            <a:avLst>
              <a:gd name="adj1" fmla="val -87388"/>
              <a:gd name="adj2" fmla="val 199879"/>
            </a:avLst>
          </a:prstGeom>
          <a:solidFill>
            <a:schemeClr val="accent1"/>
          </a:solidFill>
          <a:ln w="9525" cap="flat" cmpd="sng" algn="ctr">
            <a:solidFill>
              <a:schemeClr val="accent2"/>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45" name="TextBox 44"/>
          <p:cNvSpPr txBox="1"/>
          <p:nvPr/>
        </p:nvSpPr>
        <p:spPr>
          <a:xfrm>
            <a:off x="1345277" y="3218483"/>
            <a:ext cx="556563" cy="230832"/>
          </a:xfrm>
          <a:prstGeom prst="rect">
            <a:avLst/>
          </a:prstGeom>
          <a:noFill/>
        </p:spPr>
        <p:txBody>
          <a:bodyPr wrap="none" rtlCol="0">
            <a:spAutoFit/>
          </a:bodyPr>
          <a:lstStyle/>
          <a:p>
            <a:pPr defTabSz="685783" eaLnBrk="0" fontAlgn="base" hangingPunct="0">
              <a:spcBef>
                <a:spcPct val="0"/>
              </a:spcBef>
              <a:spcAft>
                <a:spcPct val="0"/>
              </a:spcAft>
            </a:pPr>
            <a:r>
              <a:rPr lang="en-US" sz="900" dirty="0">
                <a:solidFill>
                  <a:srgbClr val="ED7D31"/>
                </a:solidFill>
              </a:rPr>
              <a:t>Repeat</a:t>
            </a:r>
          </a:p>
        </p:txBody>
      </p:sp>
    </p:spTree>
    <p:extLst>
      <p:ext uri="{BB962C8B-B14F-4D97-AF65-F5344CB8AC3E}">
        <p14:creationId xmlns:p14="http://schemas.microsoft.com/office/powerpoint/2010/main" val="22737215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矩形 1"/>
          <p:cNvSpPr>
            <a:spLocks noChangeArrowheads="1"/>
          </p:cNvSpPr>
          <p:nvPr/>
        </p:nvSpPr>
        <p:spPr bwMode="auto">
          <a:xfrm>
            <a:off x="428625" y="79375"/>
            <a:ext cx="677942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783" fontAlgn="base">
              <a:spcBef>
                <a:spcPct val="0"/>
              </a:spcBef>
              <a:spcAft>
                <a:spcPct val="0"/>
              </a:spcAft>
            </a:pPr>
            <a:r>
              <a:rPr lang="en-US" altLang="x-none" sz="2000" b="1" dirty="0">
                <a:solidFill>
                  <a:schemeClr val="bg1"/>
                </a:solidFill>
                <a:latin typeface="Arial" charset="0"/>
                <a:ea typeface="Arial" charset="0"/>
                <a:cs typeface="Arial" charset="0"/>
              </a:rPr>
              <a:t>How Category Theory Simplifies System Development</a:t>
            </a:r>
            <a:endParaRPr lang="zh-CN" altLang="en-US" sz="2000" b="1" dirty="0">
              <a:solidFill>
                <a:schemeClr val="bg1"/>
              </a:solidFill>
              <a:latin typeface="Arial" charset="0"/>
              <a:ea typeface="Arial" charset="0"/>
              <a:cs typeface="Arial" charset="0"/>
            </a:endParaRPr>
          </a:p>
        </p:txBody>
      </p:sp>
      <p:grpSp>
        <p:nvGrpSpPr>
          <p:cNvPr id="34" name="组 10"/>
          <p:cNvGrpSpPr/>
          <p:nvPr/>
        </p:nvGrpSpPr>
        <p:grpSpPr>
          <a:xfrm>
            <a:off x="7003147" y="4625937"/>
            <a:ext cx="2007865" cy="352404"/>
            <a:chOff x="4651188" y="5827497"/>
            <a:chExt cx="3112246" cy="546236"/>
          </a:xfrm>
        </p:grpSpPr>
        <p:pic>
          <p:nvPicPr>
            <p:cNvPr id="35" name="图片 8"/>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4651188" y="5827497"/>
              <a:ext cx="1444811" cy="546236"/>
            </a:xfrm>
            <a:prstGeom prst="rect">
              <a:avLst/>
            </a:prstGeom>
          </p:spPr>
        </p:pic>
        <p:pic>
          <p:nvPicPr>
            <p:cNvPr id="36" name="图片 9"/>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6095999" y="5876802"/>
              <a:ext cx="1667435" cy="496931"/>
            </a:xfrm>
            <a:prstGeom prst="rect">
              <a:avLst/>
            </a:prstGeom>
          </p:spPr>
        </p:pic>
      </p:grpSp>
      <p:sp>
        <p:nvSpPr>
          <p:cNvPr id="9" name="矩形 35"/>
          <p:cNvSpPr>
            <a:spLocks noChangeArrowheads="1"/>
          </p:cNvSpPr>
          <p:nvPr/>
        </p:nvSpPr>
        <p:spPr bwMode="auto">
          <a:xfrm>
            <a:off x="668496" y="906825"/>
            <a:ext cx="773906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783" fontAlgn="base">
              <a:spcBef>
                <a:spcPct val="0"/>
              </a:spcBef>
              <a:spcAft>
                <a:spcPct val="0"/>
              </a:spcAft>
            </a:pPr>
            <a:r>
              <a:rPr lang="en-US" sz="1400" dirty="0">
                <a:solidFill>
                  <a:srgbClr val="FFFFFF"/>
                </a:solidFill>
                <a:latin typeface="Arial" charset="0"/>
                <a:ea typeface="方正兰亭超细黑简体" charset="0"/>
              </a:rPr>
              <a:t>Can be simplified as :</a:t>
            </a:r>
            <a:endParaRPr lang="en-US" sz="1400" dirty="0">
              <a:solidFill>
                <a:srgbClr val="000000"/>
              </a:solidFill>
            </a:endParaRPr>
          </a:p>
        </p:txBody>
      </p:sp>
      <p:sp>
        <p:nvSpPr>
          <p:cNvPr id="2" name="Oval 1"/>
          <p:cNvSpPr/>
          <p:nvPr/>
        </p:nvSpPr>
        <p:spPr bwMode="auto">
          <a:xfrm>
            <a:off x="2062717" y="2050337"/>
            <a:ext cx="1786269" cy="691116"/>
          </a:xfrm>
          <a:prstGeom prst="ellipse">
            <a:avLst/>
          </a:prstGeom>
          <a:noFill/>
          <a:ln w="9525" cap="flat" cmpd="sng" algn="ctr">
            <a:solidFill>
              <a:srgbClr val="DBB76C"/>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685783" eaLnBrk="0" fontAlgn="base" hangingPunct="0">
              <a:spcBef>
                <a:spcPct val="0"/>
              </a:spcBef>
              <a:spcAft>
                <a:spcPct val="0"/>
              </a:spcAft>
            </a:pPr>
            <a:r>
              <a:rPr lang="en-US" sz="1300" dirty="0">
                <a:solidFill>
                  <a:srgbClr val="FFFF00"/>
                </a:solidFill>
                <a:latin typeface="Arial" charset="0"/>
                <a:ea typeface="Arial" charset="0"/>
                <a:cs typeface="Arial" charset="0"/>
              </a:rPr>
              <a:t>Data Gathering</a:t>
            </a:r>
          </a:p>
        </p:txBody>
      </p:sp>
      <p:sp>
        <p:nvSpPr>
          <p:cNvPr id="12" name="Oval 11"/>
          <p:cNvSpPr/>
          <p:nvPr/>
        </p:nvSpPr>
        <p:spPr bwMode="auto">
          <a:xfrm>
            <a:off x="5415517" y="2050337"/>
            <a:ext cx="1786269" cy="691116"/>
          </a:xfrm>
          <a:prstGeom prst="ellipse">
            <a:avLst/>
          </a:prstGeom>
          <a:noFill/>
          <a:ln w="9525" cap="flat" cmpd="sng" algn="ctr">
            <a:solidFill>
              <a:srgbClr val="DBB76C"/>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685783" eaLnBrk="0" fontAlgn="base" hangingPunct="0">
              <a:spcBef>
                <a:spcPct val="0"/>
              </a:spcBef>
              <a:spcAft>
                <a:spcPct val="0"/>
              </a:spcAft>
            </a:pPr>
            <a:r>
              <a:rPr lang="en-US" sz="1300" dirty="0">
                <a:solidFill>
                  <a:srgbClr val="FFFF00"/>
                </a:solidFill>
                <a:latin typeface="Arial" charset="0"/>
                <a:ea typeface="Arial" charset="0"/>
                <a:cs typeface="Arial" charset="0"/>
              </a:rPr>
              <a:t>Data Specifications</a:t>
            </a:r>
          </a:p>
        </p:txBody>
      </p:sp>
      <p:cxnSp>
        <p:nvCxnSpPr>
          <p:cNvPr id="4" name="Straight Arrow Connector 3"/>
          <p:cNvCxnSpPr/>
          <p:nvPr/>
        </p:nvCxnSpPr>
        <p:spPr bwMode="auto">
          <a:xfrm>
            <a:off x="3848986" y="2281595"/>
            <a:ext cx="1566531" cy="0"/>
          </a:xfrm>
          <a:prstGeom prst="straightConnector1">
            <a:avLst/>
          </a:prstGeom>
          <a:solidFill>
            <a:schemeClr val="accent1"/>
          </a:solidFill>
          <a:ln w="9525" cap="flat" cmpd="sng" algn="ctr">
            <a:solidFill>
              <a:schemeClr val="accent1"/>
            </a:solidFill>
            <a:prstDash val="solid"/>
            <a:round/>
            <a:headEnd type="none" w="med" len="med"/>
            <a:tailEnd type="triangl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7" name="Curved Connector 6"/>
          <p:cNvCxnSpPr>
            <a:stCxn id="2" idx="1"/>
            <a:endCxn id="2" idx="3"/>
          </p:cNvCxnSpPr>
          <p:nvPr/>
        </p:nvCxnSpPr>
        <p:spPr bwMode="auto">
          <a:xfrm rot="16200000" flipH="1">
            <a:off x="2079963" y="2395896"/>
            <a:ext cx="488692" cy="12700"/>
          </a:xfrm>
          <a:prstGeom prst="curvedConnector5">
            <a:avLst>
              <a:gd name="adj1" fmla="val -46778"/>
              <a:gd name="adj2" fmla="val -4596024"/>
              <a:gd name="adj3" fmla="val 146778"/>
            </a:avLst>
          </a:prstGeom>
          <a:solidFill>
            <a:schemeClr val="accent1"/>
          </a:solidFill>
          <a:ln w="9525" cap="flat" cmpd="sng" algn="ctr">
            <a:solidFill>
              <a:schemeClr val="accent2"/>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0475" name="Curved Connector 10474"/>
          <p:cNvCxnSpPr>
            <a:stCxn id="12" idx="7"/>
            <a:endCxn id="12" idx="5"/>
          </p:cNvCxnSpPr>
          <p:nvPr/>
        </p:nvCxnSpPr>
        <p:spPr bwMode="auto">
          <a:xfrm rot="16200000" flipH="1">
            <a:off x="6695847" y="2395896"/>
            <a:ext cx="488692" cy="12700"/>
          </a:xfrm>
          <a:prstGeom prst="curvedConnector5">
            <a:avLst>
              <a:gd name="adj1" fmla="val -46778"/>
              <a:gd name="adj2" fmla="val 4679740"/>
              <a:gd name="adj3" fmla="val 146778"/>
            </a:avLst>
          </a:prstGeom>
          <a:solidFill>
            <a:schemeClr val="accent1"/>
          </a:solidFill>
          <a:ln w="9525" cap="flat" cmpd="sng" algn="ctr">
            <a:solidFill>
              <a:schemeClr val="accent2"/>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3" name="2 CuadroTexto"/>
          <p:cNvSpPr txBox="1"/>
          <p:nvPr/>
        </p:nvSpPr>
        <p:spPr>
          <a:xfrm>
            <a:off x="1423585" y="3693883"/>
            <a:ext cx="2440610" cy="307777"/>
          </a:xfrm>
          <a:prstGeom prst="rect">
            <a:avLst/>
          </a:prstGeom>
          <a:noFill/>
        </p:spPr>
        <p:txBody>
          <a:bodyPr wrap="square" rtlCol="0">
            <a:spAutoFit/>
          </a:bodyPr>
          <a:lstStyle/>
          <a:p>
            <a:pPr algn="ctr" defTabSz="685783" eaLnBrk="0" fontAlgn="base" hangingPunct="0">
              <a:spcBef>
                <a:spcPct val="0"/>
              </a:spcBef>
              <a:spcAft>
                <a:spcPct val="0"/>
              </a:spcAft>
            </a:pPr>
            <a:r>
              <a:rPr lang="en-US" dirty="0">
                <a:solidFill>
                  <a:srgbClr val="FFFFFF"/>
                </a:solidFill>
                <a:latin typeface="Arial" charset="0"/>
                <a:ea typeface="Arial" charset="0"/>
                <a:cs typeface="Arial" charset="0"/>
              </a:rPr>
              <a:t>Infinite possibilities!!!</a:t>
            </a:r>
          </a:p>
        </p:txBody>
      </p:sp>
      <p:sp>
        <p:nvSpPr>
          <p:cNvPr id="5" name="4 CuadroTexto"/>
          <p:cNvSpPr txBox="1"/>
          <p:nvPr/>
        </p:nvSpPr>
        <p:spPr>
          <a:xfrm>
            <a:off x="2658471" y="1298979"/>
            <a:ext cx="617722" cy="461665"/>
          </a:xfrm>
          <a:prstGeom prst="rect">
            <a:avLst/>
          </a:prstGeom>
          <a:noFill/>
        </p:spPr>
        <p:txBody>
          <a:bodyPr wrap="square" rtlCol="0">
            <a:spAutoFit/>
          </a:bodyPr>
          <a:lstStyle/>
          <a:p>
            <a:pPr algn="ctr" defTabSz="685783" eaLnBrk="0" fontAlgn="base" hangingPunct="0">
              <a:spcBef>
                <a:spcPct val="0"/>
              </a:spcBef>
              <a:spcAft>
                <a:spcPct val="0"/>
              </a:spcAft>
            </a:pPr>
            <a:r>
              <a:rPr lang="en-US" sz="2400" dirty="0">
                <a:solidFill>
                  <a:srgbClr val="5B9BD5"/>
                </a:solidFill>
                <a:latin typeface="Arial" charset="0"/>
                <a:ea typeface="Arial" charset="0"/>
                <a:cs typeface="Arial" charset="0"/>
              </a:rPr>
              <a:t>A</a:t>
            </a:r>
          </a:p>
        </p:txBody>
      </p:sp>
      <p:sp>
        <p:nvSpPr>
          <p:cNvPr id="17" name="16 CuadroTexto"/>
          <p:cNvSpPr txBox="1"/>
          <p:nvPr/>
        </p:nvSpPr>
        <p:spPr>
          <a:xfrm>
            <a:off x="6055238" y="1300779"/>
            <a:ext cx="506823" cy="461665"/>
          </a:xfrm>
          <a:prstGeom prst="rect">
            <a:avLst/>
          </a:prstGeom>
          <a:noFill/>
        </p:spPr>
        <p:txBody>
          <a:bodyPr wrap="square" rtlCol="0">
            <a:spAutoFit/>
          </a:bodyPr>
          <a:lstStyle/>
          <a:p>
            <a:pPr algn="ctr" defTabSz="685783" eaLnBrk="0" fontAlgn="base" hangingPunct="0">
              <a:spcBef>
                <a:spcPct val="0"/>
              </a:spcBef>
              <a:spcAft>
                <a:spcPct val="0"/>
              </a:spcAft>
            </a:pPr>
            <a:r>
              <a:rPr lang="en-US" sz="2400" dirty="0">
                <a:solidFill>
                  <a:srgbClr val="5B9BD5"/>
                </a:solidFill>
                <a:latin typeface="Arial" charset="0"/>
                <a:ea typeface="Arial" charset="0"/>
                <a:cs typeface="Arial" charset="0"/>
              </a:rPr>
              <a:t>B</a:t>
            </a:r>
          </a:p>
        </p:txBody>
      </p:sp>
      <p:sp>
        <p:nvSpPr>
          <p:cNvPr id="20" name="19 CuadroTexto"/>
          <p:cNvSpPr txBox="1"/>
          <p:nvPr/>
        </p:nvSpPr>
        <p:spPr>
          <a:xfrm>
            <a:off x="914707" y="2171413"/>
            <a:ext cx="845510" cy="461665"/>
          </a:xfrm>
          <a:prstGeom prst="rect">
            <a:avLst/>
          </a:prstGeom>
          <a:noFill/>
        </p:spPr>
        <p:txBody>
          <a:bodyPr wrap="square" rtlCol="0">
            <a:spAutoFit/>
          </a:bodyPr>
          <a:lstStyle/>
          <a:p>
            <a:pPr algn="r" defTabSz="685783" eaLnBrk="0" fontAlgn="base" hangingPunct="0">
              <a:spcBef>
                <a:spcPct val="0"/>
              </a:spcBef>
              <a:spcAft>
                <a:spcPct val="0"/>
              </a:spcAft>
            </a:pPr>
            <a:r>
              <a:rPr lang="en-US" sz="1200" dirty="0">
                <a:solidFill>
                  <a:srgbClr val="FFFFFF"/>
                </a:solidFill>
              </a:rPr>
              <a:t>Identity </a:t>
            </a:r>
            <a:r>
              <a:rPr lang="en-US" sz="1200" dirty="0" err="1">
                <a:solidFill>
                  <a:srgbClr val="FFFFFF"/>
                </a:solidFill>
              </a:rPr>
              <a:t>Functor</a:t>
            </a:r>
            <a:endParaRPr lang="en-US" sz="1200" dirty="0">
              <a:solidFill>
                <a:srgbClr val="FFFFFF"/>
              </a:solidFill>
            </a:endParaRPr>
          </a:p>
        </p:txBody>
      </p:sp>
      <p:sp>
        <p:nvSpPr>
          <p:cNvPr id="8" name="7 CuadroTexto"/>
          <p:cNvSpPr txBox="1"/>
          <p:nvPr/>
        </p:nvSpPr>
        <p:spPr>
          <a:xfrm>
            <a:off x="4824842" y="3693884"/>
            <a:ext cx="3164103" cy="307777"/>
          </a:xfrm>
          <a:prstGeom prst="rect">
            <a:avLst/>
          </a:prstGeom>
          <a:noFill/>
        </p:spPr>
        <p:txBody>
          <a:bodyPr wrap="square" rtlCol="0">
            <a:spAutoFit/>
          </a:bodyPr>
          <a:lstStyle/>
          <a:p>
            <a:pPr defTabSz="685783" eaLnBrk="0" fontAlgn="base" hangingPunct="0">
              <a:spcBef>
                <a:spcPct val="0"/>
              </a:spcBef>
              <a:spcAft>
                <a:spcPct val="0"/>
              </a:spcAft>
            </a:pPr>
            <a:r>
              <a:rPr lang="en-US" dirty="0">
                <a:solidFill>
                  <a:srgbClr val="FFFFFF"/>
                </a:solidFill>
                <a:latin typeface="Arial" charset="0"/>
                <a:ea typeface="Arial" charset="0"/>
                <a:cs typeface="Arial" charset="0"/>
              </a:rPr>
              <a:t>Find the viable paths to succeed!</a:t>
            </a:r>
          </a:p>
        </p:txBody>
      </p:sp>
      <p:sp>
        <p:nvSpPr>
          <p:cNvPr id="10" name="9 Flecha derecha"/>
          <p:cNvSpPr/>
          <p:nvPr/>
        </p:nvSpPr>
        <p:spPr bwMode="auto">
          <a:xfrm>
            <a:off x="3739114" y="3714864"/>
            <a:ext cx="893137" cy="265814"/>
          </a:xfrm>
          <a:prstGeom prst="rightArrow">
            <a:avLst/>
          </a:prstGeom>
          <a:solidFill>
            <a:schemeClr val="accent1">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83" eaLnBrk="0" fontAlgn="base" hangingPunct="0">
              <a:spcBef>
                <a:spcPct val="0"/>
              </a:spcBef>
              <a:spcAft>
                <a:spcPct val="0"/>
              </a:spcAft>
            </a:pPr>
            <a:endParaRPr lang="en-US" dirty="0"/>
          </a:p>
        </p:txBody>
      </p:sp>
      <p:sp>
        <p:nvSpPr>
          <p:cNvPr id="15" name="14 CuadroTexto"/>
          <p:cNvSpPr txBox="1"/>
          <p:nvPr/>
        </p:nvSpPr>
        <p:spPr>
          <a:xfrm>
            <a:off x="2450805" y="1746093"/>
            <a:ext cx="1010092" cy="276999"/>
          </a:xfrm>
          <a:prstGeom prst="rect">
            <a:avLst/>
          </a:prstGeom>
          <a:noFill/>
        </p:spPr>
        <p:txBody>
          <a:bodyPr wrap="square" rtlCol="0">
            <a:spAutoFit/>
          </a:bodyPr>
          <a:lstStyle/>
          <a:p>
            <a:pPr algn="ctr" defTabSz="685783" eaLnBrk="0" fontAlgn="base" hangingPunct="0">
              <a:spcBef>
                <a:spcPct val="0"/>
              </a:spcBef>
              <a:spcAft>
                <a:spcPct val="0"/>
              </a:spcAft>
            </a:pPr>
            <a:r>
              <a:rPr lang="en-US" sz="1200" dirty="0">
                <a:solidFill>
                  <a:srgbClr val="E7E6E6">
                    <a:lumMod val="90000"/>
                  </a:srgbClr>
                </a:solidFill>
                <a:latin typeface="Arial" charset="0"/>
                <a:ea typeface="Arial" charset="0"/>
                <a:cs typeface="Arial" charset="0"/>
              </a:rPr>
              <a:t>Domain</a:t>
            </a:r>
          </a:p>
        </p:txBody>
      </p:sp>
      <p:sp>
        <p:nvSpPr>
          <p:cNvPr id="27" name="26 CuadroTexto"/>
          <p:cNvSpPr txBox="1"/>
          <p:nvPr/>
        </p:nvSpPr>
        <p:spPr>
          <a:xfrm>
            <a:off x="5803605" y="1740744"/>
            <a:ext cx="1010092" cy="276999"/>
          </a:xfrm>
          <a:prstGeom prst="rect">
            <a:avLst/>
          </a:prstGeom>
          <a:noFill/>
        </p:spPr>
        <p:txBody>
          <a:bodyPr wrap="square" rtlCol="0">
            <a:spAutoFit/>
          </a:bodyPr>
          <a:lstStyle/>
          <a:p>
            <a:pPr algn="ctr" defTabSz="685783" eaLnBrk="0" fontAlgn="base" hangingPunct="0">
              <a:spcBef>
                <a:spcPct val="0"/>
              </a:spcBef>
              <a:spcAft>
                <a:spcPct val="0"/>
              </a:spcAft>
            </a:pPr>
            <a:r>
              <a:rPr lang="en-US" sz="1200" dirty="0">
                <a:solidFill>
                  <a:srgbClr val="E7E6E6">
                    <a:lumMod val="90000"/>
                  </a:srgbClr>
                </a:solidFill>
                <a:latin typeface="Arial" charset="0"/>
                <a:ea typeface="Arial" charset="0"/>
                <a:cs typeface="Arial" charset="0"/>
              </a:rPr>
              <a:t>Codomain</a:t>
            </a:r>
          </a:p>
        </p:txBody>
      </p:sp>
      <p:sp>
        <p:nvSpPr>
          <p:cNvPr id="29" name="26 CuadroTexto"/>
          <p:cNvSpPr txBox="1"/>
          <p:nvPr/>
        </p:nvSpPr>
        <p:spPr>
          <a:xfrm>
            <a:off x="2462286" y="2786135"/>
            <a:ext cx="1010092" cy="276999"/>
          </a:xfrm>
          <a:prstGeom prst="rect">
            <a:avLst/>
          </a:prstGeom>
          <a:noFill/>
        </p:spPr>
        <p:txBody>
          <a:bodyPr wrap="square" rtlCol="0">
            <a:spAutoFit/>
          </a:bodyPr>
          <a:lstStyle/>
          <a:p>
            <a:pPr algn="ctr" defTabSz="685783" eaLnBrk="0" fontAlgn="base" hangingPunct="0">
              <a:spcBef>
                <a:spcPct val="0"/>
              </a:spcBef>
              <a:spcAft>
                <a:spcPct val="0"/>
              </a:spcAft>
            </a:pPr>
            <a:r>
              <a:rPr lang="en-US" sz="1200" dirty="0">
                <a:solidFill>
                  <a:srgbClr val="E7E6E6">
                    <a:lumMod val="90000"/>
                  </a:srgbClr>
                </a:solidFill>
                <a:latin typeface="Arial" charset="0"/>
                <a:ea typeface="Arial" charset="0"/>
                <a:cs typeface="Arial" charset="0"/>
              </a:rPr>
              <a:t>Codomain</a:t>
            </a:r>
          </a:p>
        </p:txBody>
      </p:sp>
      <p:sp>
        <p:nvSpPr>
          <p:cNvPr id="30" name="14 CuadroTexto"/>
          <p:cNvSpPr txBox="1"/>
          <p:nvPr/>
        </p:nvSpPr>
        <p:spPr>
          <a:xfrm>
            <a:off x="5798142" y="2789723"/>
            <a:ext cx="1010092" cy="276999"/>
          </a:xfrm>
          <a:prstGeom prst="rect">
            <a:avLst/>
          </a:prstGeom>
          <a:noFill/>
        </p:spPr>
        <p:txBody>
          <a:bodyPr wrap="square" rtlCol="0">
            <a:spAutoFit/>
          </a:bodyPr>
          <a:lstStyle/>
          <a:p>
            <a:pPr algn="ctr" defTabSz="685783" eaLnBrk="0" fontAlgn="base" hangingPunct="0">
              <a:spcBef>
                <a:spcPct val="0"/>
              </a:spcBef>
              <a:spcAft>
                <a:spcPct val="0"/>
              </a:spcAft>
            </a:pPr>
            <a:r>
              <a:rPr lang="en-US" sz="1200" dirty="0">
                <a:solidFill>
                  <a:srgbClr val="E7E6E6">
                    <a:lumMod val="90000"/>
                  </a:srgbClr>
                </a:solidFill>
                <a:latin typeface="Arial" charset="0"/>
                <a:ea typeface="Arial" charset="0"/>
                <a:cs typeface="Arial" charset="0"/>
              </a:rPr>
              <a:t>Domain</a:t>
            </a:r>
          </a:p>
        </p:txBody>
      </p:sp>
      <p:sp>
        <p:nvSpPr>
          <p:cNvPr id="13" name="Rectangle 12"/>
          <p:cNvSpPr/>
          <p:nvPr/>
        </p:nvSpPr>
        <p:spPr bwMode="auto">
          <a:xfrm>
            <a:off x="1648047" y="3561906"/>
            <a:ext cx="6134986" cy="574158"/>
          </a:xfrm>
          <a:prstGeom prst="rect">
            <a:avLst/>
          </a:prstGeom>
          <a:noFill/>
          <a:ln w="9525" cap="flat" cmpd="sng" algn="ctr">
            <a:solidFill>
              <a:srgbClr val="DBB76C"/>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83" eaLnBrk="0" fontAlgn="base" hangingPunct="0">
              <a:spcBef>
                <a:spcPct val="0"/>
              </a:spcBef>
              <a:spcAft>
                <a:spcPct val="0"/>
              </a:spcAft>
            </a:pPr>
            <a:endParaRPr lang="en-US" sz="1300" dirty="0"/>
          </a:p>
        </p:txBody>
      </p:sp>
      <p:sp>
        <p:nvSpPr>
          <p:cNvPr id="28" name="19 CuadroTexto"/>
          <p:cNvSpPr txBox="1"/>
          <p:nvPr/>
        </p:nvSpPr>
        <p:spPr>
          <a:xfrm>
            <a:off x="7502395" y="2176665"/>
            <a:ext cx="845510" cy="461665"/>
          </a:xfrm>
          <a:prstGeom prst="rect">
            <a:avLst/>
          </a:prstGeom>
          <a:noFill/>
        </p:spPr>
        <p:txBody>
          <a:bodyPr wrap="square" rtlCol="0">
            <a:spAutoFit/>
          </a:bodyPr>
          <a:lstStyle/>
          <a:p>
            <a:pPr defTabSz="685783" eaLnBrk="0" fontAlgn="base" hangingPunct="0">
              <a:spcBef>
                <a:spcPct val="0"/>
              </a:spcBef>
              <a:spcAft>
                <a:spcPct val="0"/>
              </a:spcAft>
            </a:pPr>
            <a:r>
              <a:rPr lang="en-US" sz="1200" dirty="0">
                <a:solidFill>
                  <a:srgbClr val="FFFFFF"/>
                </a:solidFill>
              </a:rPr>
              <a:t>Identity </a:t>
            </a:r>
            <a:r>
              <a:rPr lang="en-US" sz="1200" dirty="0" err="1">
                <a:solidFill>
                  <a:srgbClr val="FFFFFF"/>
                </a:solidFill>
              </a:rPr>
              <a:t>Functor</a:t>
            </a:r>
            <a:endParaRPr lang="en-US" sz="1200" dirty="0">
              <a:solidFill>
                <a:srgbClr val="FFFFFF"/>
              </a:solidFill>
            </a:endParaRPr>
          </a:p>
        </p:txBody>
      </p:sp>
      <p:sp>
        <p:nvSpPr>
          <p:cNvPr id="31" name="10 CuadroTexto"/>
          <p:cNvSpPr txBox="1"/>
          <p:nvPr/>
        </p:nvSpPr>
        <p:spPr>
          <a:xfrm>
            <a:off x="3941391" y="2458140"/>
            <a:ext cx="1333516" cy="400110"/>
          </a:xfrm>
          <a:prstGeom prst="rect">
            <a:avLst/>
          </a:prstGeom>
          <a:noFill/>
        </p:spPr>
        <p:txBody>
          <a:bodyPr wrap="square" rtlCol="0">
            <a:spAutoFit/>
          </a:bodyPr>
          <a:lstStyle/>
          <a:p>
            <a:pPr algn="ctr" defTabSz="685783" eaLnBrk="0" fontAlgn="base" hangingPunct="0">
              <a:spcBef>
                <a:spcPct val="0"/>
              </a:spcBef>
              <a:spcAft>
                <a:spcPct val="0"/>
              </a:spcAft>
            </a:pPr>
            <a:r>
              <a:rPr lang="es-ES" sz="1000" dirty="0" err="1">
                <a:solidFill>
                  <a:srgbClr val="FFFFFF"/>
                </a:solidFill>
                <a:latin typeface="Arial" charset="0"/>
                <a:ea typeface="Arial" charset="0"/>
                <a:cs typeface="Arial" charset="0"/>
              </a:rPr>
              <a:t>Eevery</a:t>
            </a:r>
            <a:r>
              <a:rPr lang="es-ES" sz="1000" dirty="0">
                <a:solidFill>
                  <a:srgbClr val="FFFFFF"/>
                </a:solidFill>
                <a:latin typeface="Arial" charset="0"/>
                <a:ea typeface="Arial" charset="0"/>
                <a:cs typeface="Arial" charset="0"/>
              </a:rPr>
              <a:t> </a:t>
            </a:r>
            <a:r>
              <a:rPr lang="es-ES" sz="1000" dirty="0" err="1">
                <a:solidFill>
                  <a:srgbClr val="FFFFFF"/>
                </a:solidFill>
                <a:latin typeface="Arial" charset="0"/>
                <a:ea typeface="Arial" charset="0"/>
                <a:cs typeface="Arial" charset="0"/>
              </a:rPr>
              <a:t>connection</a:t>
            </a:r>
            <a:r>
              <a:rPr lang="es-ES" sz="1000" dirty="0">
                <a:solidFill>
                  <a:srgbClr val="FFFFFF"/>
                </a:solidFill>
                <a:latin typeface="Arial" charset="0"/>
                <a:ea typeface="Arial" charset="0"/>
                <a:cs typeface="Arial" charset="0"/>
              </a:rPr>
              <a:t> </a:t>
            </a:r>
            <a:r>
              <a:rPr lang="es-ES" sz="1000" dirty="0" err="1">
                <a:solidFill>
                  <a:srgbClr val="FFFFFF"/>
                </a:solidFill>
                <a:latin typeface="Arial" charset="0"/>
                <a:ea typeface="Arial" charset="0"/>
                <a:cs typeface="Arial" charset="0"/>
              </a:rPr>
              <a:t>is</a:t>
            </a:r>
            <a:r>
              <a:rPr lang="es-ES" sz="1000" dirty="0">
                <a:solidFill>
                  <a:srgbClr val="FFFFFF"/>
                </a:solidFill>
                <a:latin typeface="Arial" charset="0"/>
                <a:ea typeface="Arial" charset="0"/>
                <a:cs typeface="Arial" charset="0"/>
              </a:rPr>
              <a:t> reversible</a:t>
            </a:r>
          </a:p>
        </p:txBody>
      </p:sp>
      <p:cxnSp>
        <p:nvCxnSpPr>
          <p:cNvPr id="33" name="Straight Arrow Connector 32"/>
          <p:cNvCxnSpPr/>
          <p:nvPr/>
        </p:nvCxnSpPr>
        <p:spPr bwMode="auto">
          <a:xfrm flipH="1">
            <a:off x="3829051" y="2458140"/>
            <a:ext cx="1566531" cy="0"/>
          </a:xfrm>
          <a:prstGeom prst="straightConnector1">
            <a:avLst/>
          </a:prstGeom>
          <a:solidFill>
            <a:schemeClr val="accent1"/>
          </a:solidFill>
          <a:ln w="9525" cap="flat" cmpd="sng" algn="ctr">
            <a:solidFill>
              <a:schemeClr val="accent1"/>
            </a:solidFill>
            <a:prstDash val="solid"/>
            <a:round/>
            <a:headEnd type="none" w="med" len="med"/>
            <a:tailEnd type="triangl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91275434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246576" y="0"/>
            <a:ext cx="6650849" cy="5143500"/>
          </a:xfrm>
          <a:prstGeom prst="rect">
            <a:avLst/>
          </a:prstGeom>
        </p:spPr>
      </p:pic>
    </p:spTree>
    <p:extLst>
      <p:ext uri="{BB962C8B-B14F-4D97-AF65-F5344CB8AC3E}">
        <p14:creationId xmlns:p14="http://schemas.microsoft.com/office/powerpoint/2010/main" val="346172753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239964" y="0"/>
            <a:ext cx="6664072" cy="5143500"/>
          </a:xfrm>
          <a:prstGeom prst="rect">
            <a:avLst/>
          </a:prstGeom>
        </p:spPr>
      </p:pic>
    </p:spTree>
    <p:extLst>
      <p:ext uri="{BB962C8B-B14F-4D97-AF65-F5344CB8AC3E}">
        <p14:creationId xmlns:p14="http://schemas.microsoft.com/office/powerpoint/2010/main" val="78994622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Content Placeholder 2"/>
          <p:cNvSpPr>
            <a:spLocks noGrp="1"/>
          </p:cNvSpPr>
          <p:nvPr>
            <p:ph idx="1"/>
          </p:nvPr>
        </p:nvSpPr>
        <p:spPr>
          <a:xfrm>
            <a:off x="372124" y="907392"/>
            <a:ext cx="7147184" cy="952493"/>
          </a:xfrm>
        </p:spPr>
        <p:txBody>
          <a:bodyPr>
            <a:noAutofit/>
          </a:bodyPr>
          <a:lstStyle/>
          <a:p>
            <a:pPr marL="257168" indent="-257168">
              <a:lnSpc>
                <a:spcPct val="110000"/>
              </a:lnSpc>
            </a:pPr>
            <a:r>
              <a:rPr lang="en-US" altLang="zh-CN" sz="2000" dirty="0">
                <a:latin typeface="Hei" charset="-122"/>
                <a:ea typeface="Hei" charset="-122"/>
                <a:cs typeface="Hei" charset="-122"/>
              </a:rPr>
              <a:t>Authors:</a:t>
            </a:r>
          </a:p>
          <a:p>
            <a:pPr marL="600068" lvl="1" indent="-257168">
              <a:lnSpc>
                <a:spcPct val="110000"/>
              </a:lnSpc>
            </a:pPr>
            <a:r>
              <a:rPr lang="en-US" altLang="zh-CN" sz="1700" dirty="0">
                <a:latin typeface="Hei" charset="-122"/>
                <a:ea typeface="Hei" charset="-122"/>
                <a:cs typeface="Hei" charset="-122"/>
              </a:rPr>
              <a:t>William </a:t>
            </a:r>
            <a:r>
              <a:rPr lang="en-US" altLang="zh-CN" sz="1700" dirty="0" err="1">
                <a:latin typeface="Hei" charset="-122"/>
                <a:ea typeface="Hei" charset="-122"/>
                <a:cs typeface="Hei" charset="-122"/>
              </a:rPr>
              <a:t>Lawvere</a:t>
            </a:r>
            <a:endParaRPr lang="en-US" altLang="zh-CN" sz="1700" dirty="0">
              <a:latin typeface="Hei" charset="-122"/>
              <a:ea typeface="Hei" charset="-122"/>
              <a:cs typeface="Hei" charset="-122"/>
            </a:endParaRPr>
          </a:p>
          <a:p>
            <a:pPr marL="600068" lvl="1" indent="-257168">
              <a:lnSpc>
                <a:spcPct val="110000"/>
              </a:lnSpc>
            </a:pPr>
            <a:r>
              <a:rPr lang="en-US" altLang="zh-CN" sz="1700" dirty="0">
                <a:latin typeface="Hei" charset="-122"/>
                <a:ea typeface="Hei" charset="-122"/>
                <a:cs typeface="Hei" charset="-122"/>
              </a:rPr>
              <a:t>Stephen </a:t>
            </a:r>
            <a:r>
              <a:rPr lang="en-US" altLang="zh-CN" sz="1700" dirty="0" err="1">
                <a:latin typeface="Hei" charset="-122"/>
                <a:ea typeface="Hei" charset="-122"/>
                <a:cs typeface="Hei" charset="-122"/>
              </a:rPr>
              <a:t>Schanuel</a:t>
            </a:r>
            <a:endParaRPr lang="en-US" altLang="zh-CN" sz="1700" dirty="0">
              <a:latin typeface="Hei" charset="-122"/>
              <a:ea typeface="Hei" charset="-122"/>
              <a:cs typeface="Hei" charset="-122"/>
            </a:endParaRPr>
          </a:p>
        </p:txBody>
      </p:sp>
      <p:sp>
        <p:nvSpPr>
          <p:cNvPr id="13" name="文本框 12"/>
          <p:cNvSpPr txBox="1"/>
          <p:nvPr/>
        </p:nvSpPr>
        <p:spPr>
          <a:xfrm>
            <a:off x="501211" y="301504"/>
            <a:ext cx="6890538" cy="461665"/>
          </a:xfrm>
          <a:prstGeom prst="rect">
            <a:avLst/>
          </a:prstGeom>
          <a:noFill/>
        </p:spPr>
        <p:txBody>
          <a:bodyPr wrap="square" rtlCol="0">
            <a:spAutoFit/>
          </a:bodyPr>
          <a:lstStyle/>
          <a:p>
            <a:pPr lvl="1"/>
            <a:r>
              <a:rPr lang="zh-TW" altLang="en-US" sz="2400" dirty="0">
                <a:solidFill>
                  <a:schemeClr val="bg1"/>
                </a:solidFill>
                <a:latin typeface="Hei" charset="-122"/>
                <a:ea typeface="Hei" charset="-122"/>
                <a:cs typeface="Hei" charset="-122"/>
              </a:rPr>
              <a:t>数学化的概念</a:t>
            </a:r>
            <a:r>
              <a:rPr lang="zh-CN" altLang="en-US" sz="2400" dirty="0">
                <a:solidFill>
                  <a:schemeClr val="bg1"/>
                </a:solidFill>
                <a:latin typeface="Hei" charset="-122"/>
                <a:ea typeface="Hei" charset="-122"/>
                <a:cs typeface="Hei" charset="-122"/>
              </a:rPr>
              <a:t> </a:t>
            </a:r>
            <a:r>
              <a:rPr lang="en-US" altLang="zh-CN" sz="2400" dirty="0">
                <a:solidFill>
                  <a:schemeClr val="bg1"/>
                </a:solidFill>
                <a:latin typeface="Hei" charset="-122"/>
                <a:ea typeface="Hei" charset="-122"/>
                <a:cs typeface="Hei" charset="-122"/>
              </a:rPr>
              <a:t>Conceptual Mathematics</a:t>
            </a:r>
            <a:endParaRPr lang="zh-CN" altLang="en-US" sz="975" dirty="0">
              <a:solidFill>
                <a:schemeClr val="bg1"/>
              </a:solidFill>
              <a:latin typeface="Hei" charset="-122"/>
              <a:ea typeface="Hei" charset="-122"/>
              <a:cs typeface="Hei" charset="-122"/>
            </a:endParaRPr>
          </a:p>
        </p:txBody>
      </p:sp>
      <p:pic>
        <p:nvPicPr>
          <p:cNvPr id="5" name="Picture 4">
            <a:extLst>
              <a:ext uri="{FF2B5EF4-FFF2-40B4-BE49-F238E27FC236}">
                <a16:creationId xmlns:a16="http://schemas.microsoft.com/office/drawing/2014/main" id="{6F7798CC-C97C-C346-A3EF-98467A9BF98E}"/>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584189" y="907392"/>
            <a:ext cx="2755608" cy="3918857"/>
          </a:xfrm>
          <a:prstGeom prst="rect">
            <a:avLst/>
          </a:prstGeom>
        </p:spPr>
      </p:pic>
      <p:pic>
        <p:nvPicPr>
          <p:cNvPr id="7" name="Picture 6">
            <a:extLst>
              <a:ext uri="{FF2B5EF4-FFF2-40B4-BE49-F238E27FC236}">
                <a16:creationId xmlns:a16="http://schemas.microsoft.com/office/drawing/2014/main" id="{D50656ED-B9A5-E34D-A61D-AEEA5EE2A30C}"/>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019716" y="2027191"/>
            <a:ext cx="2597187" cy="2934419"/>
          </a:xfrm>
          <a:prstGeom prst="rect">
            <a:avLst/>
          </a:prstGeom>
        </p:spPr>
      </p:pic>
    </p:spTree>
    <p:extLst>
      <p:ext uri="{BB962C8B-B14F-4D97-AF65-F5344CB8AC3E}">
        <p14:creationId xmlns:p14="http://schemas.microsoft.com/office/powerpoint/2010/main" val="182330276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B43FB24-C537-BF49-83A6-DA2836891DD2}"/>
              </a:ext>
            </a:extLst>
          </p:cNvPr>
          <p:cNvPicPr>
            <a:picLocks noChangeAspect="1"/>
          </p:cNvPicPr>
          <p:nvPr/>
        </p:nvPicPr>
        <p:blipFill>
          <a:blip r:embed="rId2"/>
          <a:stretch>
            <a:fillRect/>
          </a:stretch>
        </p:blipFill>
        <p:spPr>
          <a:xfrm>
            <a:off x="2071910" y="845728"/>
            <a:ext cx="5000177" cy="3239636"/>
          </a:xfrm>
          <a:prstGeom prst="rect">
            <a:avLst/>
          </a:prstGeom>
        </p:spPr>
      </p:pic>
      <p:sp>
        <p:nvSpPr>
          <p:cNvPr id="145410" name="Content Placeholder 2"/>
          <p:cNvSpPr>
            <a:spLocks noGrp="1"/>
          </p:cNvSpPr>
          <p:nvPr>
            <p:ph idx="1"/>
          </p:nvPr>
        </p:nvSpPr>
        <p:spPr>
          <a:xfrm>
            <a:off x="1665215" y="4191007"/>
            <a:ext cx="7147184" cy="952493"/>
          </a:xfrm>
        </p:spPr>
        <p:txBody>
          <a:bodyPr>
            <a:noAutofit/>
          </a:bodyPr>
          <a:lstStyle/>
          <a:p>
            <a:pPr marL="342900" lvl="1" indent="0">
              <a:lnSpc>
                <a:spcPct val="110000"/>
              </a:lnSpc>
              <a:buNone/>
            </a:pPr>
            <a:r>
              <a:rPr lang="en-US" altLang="zh-CN" sz="1700" dirty="0">
                <a:latin typeface="Hei" charset="-122"/>
                <a:ea typeface="Hei" charset="-122"/>
                <a:cs typeface="Hei" charset="-122"/>
              </a:rPr>
              <a:t>Category Theory for Beginners (</a:t>
            </a:r>
            <a:r>
              <a:rPr lang="en-US" altLang="zh-CN" sz="1700" dirty="0">
                <a:latin typeface="Hei" charset="-122"/>
                <a:ea typeface="Hei" charset="-122"/>
                <a:cs typeface="Hei" charset="-122"/>
                <a:hlinkClick r:id="rId3"/>
              </a:rPr>
              <a:t>video series</a:t>
            </a:r>
            <a:r>
              <a:rPr lang="en-US" altLang="zh-CN" sz="1700" dirty="0">
                <a:latin typeface="Hei" charset="-122"/>
                <a:ea typeface="Hei" charset="-122"/>
                <a:cs typeface="Hei" charset="-122"/>
              </a:rPr>
              <a:t>)</a:t>
            </a:r>
          </a:p>
          <a:p>
            <a:pPr marL="342900" lvl="1" indent="0">
              <a:lnSpc>
                <a:spcPct val="110000"/>
              </a:lnSpc>
              <a:buNone/>
            </a:pPr>
            <a:r>
              <a:rPr lang="en-US" altLang="zh-CN" sz="1700" dirty="0">
                <a:latin typeface="Hei" charset="-122"/>
                <a:ea typeface="Hei" charset="-122"/>
                <a:cs typeface="Hei" charset="-122"/>
              </a:rPr>
              <a:t>							-Richard </a:t>
            </a:r>
            <a:r>
              <a:rPr lang="en-US" altLang="zh-CN" sz="1700" dirty="0" err="1">
                <a:latin typeface="Hei" charset="-122"/>
                <a:ea typeface="Hei" charset="-122"/>
                <a:cs typeface="Hei" charset="-122"/>
              </a:rPr>
              <a:t>Southwell</a:t>
            </a:r>
            <a:endParaRPr lang="en-US" altLang="zh-CN" sz="1700" dirty="0">
              <a:latin typeface="Hei" charset="-122"/>
              <a:ea typeface="Hei" charset="-122"/>
              <a:cs typeface="Hei" charset="-122"/>
            </a:endParaRPr>
          </a:p>
        </p:txBody>
      </p:sp>
      <p:sp>
        <p:nvSpPr>
          <p:cNvPr id="13" name="文本框 12"/>
          <p:cNvSpPr txBox="1"/>
          <p:nvPr/>
        </p:nvSpPr>
        <p:spPr>
          <a:xfrm>
            <a:off x="703187" y="278421"/>
            <a:ext cx="7737625" cy="461665"/>
          </a:xfrm>
          <a:prstGeom prst="rect">
            <a:avLst/>
          </a:prstGeom>
          <a:noFill/>
        </p:spPr>
        <p:txBody>
          <a:bodyPr wrap="square" rtlCol="0">
            <a:spAutoFit/>
          </a:bodyPr>
          <a:lstStyle/>
          <a:p>
            <a:pPr lvl="1" algn="ctr"/>
            <a:r>
              <a:rPr lang="en-US" altLang="zh-TW" sz="2400" dirty="0">
                <a:solidFill>
                  <a:schemeClr val="bg1"/>
                </a:solidFill>
                <a:latin typeface="Hei" charset="-122"/>
                <a:ea typeface="Hei" charset="-122"/>
                <a:cs typeface="Hei" charset="-122"/>
              </a:rPr>
              <a:t>The Best One Hour Summary of Category Theory</a:t>
            </a:r>
            <a:endParaRPr lang="zh-CN" altLang="en-US" sz="975" dirty="0">
              <a:solidFill>
                <a:schemeClr val="bg1"/>
              </a:solidFill>
              <a:latin typeface="Hei" charset="-122"/>
              <a:ea typeface="Hei" charset="-122"/>
              <a:cs typeface="Hei" charset="-122"/>
            </a:endParaRPr>
          </a:p>
        </p:txBody>
      </p:sp>
    </p:spTree>
    <p:extLst>
      <p:ext uri="{BB962C8B-B14F-4D97-AF65-F5344CB8AC3E}">
        <p14:creationId xmlns:p14="http://schemas.microsoft.com/office/powerpoint/2010/main" val="36945777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Content Placeholder 2"/>
          <p:cNvSpPr>
            <a:spLocks noGrp="1"/>
          </p:cNvSpPr>
          <p:nvPr>
            <p:ph idx="1"/>
          </p:nvPr>
        </p:nvSpPr>
        <p:spPr>
          <a:xfrm>
            <a:off x="998406" y="4358542"/>
            <a:ext cx="7147184" cy="461665"/>
          </a:xfrm>
        </p:spPr>
        <p:txBody>
          <a:bodyPr>
            <a:noAutofit/>
          </a:bodyPr>
          <a:lstStyle/>
          <a:p>
            <a:pPr marL="342900" lvl="1" indent="0" algn="ctr">
              <a:lnSpc>
                <a:spcPct val="110000"/>
              </a:lnSpc>
              <a:buNone/>
            </a:pPr>
            <a:r>
              <a:rPr lang="en-US" altLang="zh-CN" sz="1700" dirty="0">
                <a:latin typeface="Hei" charset="-122"/>
                <a:ea typeface="Hei" charset="-122"/>
                <a:cs typeface="Hei" charset="-122"/>
              </a:rPr>
              <a:t>By the Discoverer of Monad Prof. Philip </a:t>
            </a:r>
            <a:r>
              <a:rPr lang="en-US" altLang="zh-CN" sz="1700" dirty="0" err="1">
                <a:latin typeface="Hei" charset="-122"/>
                <a:ea typeface="Hei" charset="-122"/>
                <a:cs typeface="Hei" charset="-122"/>
              </a:rPr>
              <a:t>Wadler</a:t>
            </a:r>
            <a:endParaRPr lang="en-US" altLang="zh-CN" sz="1700" dirty="0">
              <a:latin typeface="Hei" charset="-122"/>
              <a:ea typeface="Hei" charset="-122"/>
              <a:cs typeface="Hei" charset="-122"/>
            </a:endParaRPr>
          </a:p>
        </p:txBody>
      </p:sp>
      <p:sp>
        <p:nvSpPr>
          <p:cNvPr id="13" name="文本框 12"/>
          <p:cNvSpPr txBox="1"/>
          <p:nvPr/>
        </p:nvSpPr>
        <p:spPr>
          <a:xfrm>
            <a:off x="703187" y="278421"/>
            <a:ext cx="7737625" cy="461665"/>
          </a:xfrm>
          <a:prstGeom prst="rect">
            <a:avLst/>
          </a:prstGeom>
          <a:noFill/>
        </p:spPr>
        <p:txBody>
          <a:bodyPr wrap="square" rtlCol="0">
            <a:spAutoFit/>
          </a:bodyPr>
          <a:lstStyle/>
          <a:p>
            <a:pPr lvl="1" algn="ctr"/>
            <a:r>
              <a:rPr lang="en-US" altLang="zh-TW" sz="2400" dirty="0">
                <a:solidFill>
                  <a:schemeClr val="bg1"/>
                </a:solidFill>
                <a:latin typeface="Hei" charset="-122"/>
                <a:ea typeface="Hei" charset="-122"/>
                <a:cs typeface="Hei" charset="-122"/>
              </a:rPr>
              <a:t>The Best Summary on Type Theory</a:t>
            </a:r>
            <a:endParaRPr lang="zh-CN" altLang="en-US" sz="975" dirty="0">
              <a:solidFill>
                <a:schemeClr val="bg1"/>
              </a:solidFill>
              <a:latin typeface="Hei" charset="-122"/>
              <a:ea typeface="Hei" charset="-122"/>
              <a:cs typeface="Hei" charset="-122"/>
            </a:endParaRPr>
          </a:p>
        </p:txBody>
      </p:sp>
      <p:pic>
        <p:nvPicPr>
          <p:cNvPr id="3" name="Picture 2">
            <a:hlinkClick r:id="rId2"/>
            <a:extLst>
              <a:ext uri="{FF2B5EF4-FFF2-40B4-BE49-F238E27FC236}">
                <a16:creationId xmlns:a16="http://schemas.microsoft.com/office/drawing/2014/main" id="{75607892-9B44-2A45-8FA7-A543BA0AC846}"/>
              </a:ext>
            </a:extLst>
          </p:cNvPr>
          <p:cNvPicPr>
            <a:picLocks noChangeAspect="1"/>
          </p:cNvPicPr>
          <p:nvPr/>
        </p:nvPicPr>
        <p:blipFill>
          <a:blip r:embed="rId3"/>
          <a:stretch>
            <a:fillRect/>
          </a:stretch>
        </p:blipFill>
        <p:spPr>
          <a:xfrm>
            <a:off x="1915431" y="791863"/>
            <a:ext cx="5313135" cy="3347367"/>
          </a:xfrm>
          <a:prstGeom prst="rect">
            <a:avLst/>
          </a:prstGeom>
        </p:spPr>
      </p:pic>
    </p:spTree>
    <p:extLst>
      <p:ext uri="{BB962C8B-B14F-4D97-AF65-F5344CB8AC3E}">
        <p14:creationId xmlns:p14="http://schemas.microsoft.com/office/powerpoint/2010/main" val="105128950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703187" y="278421"/>
            <a:ext cx="7737625" cy="461665"/>
          </a:xfrm>
          <a:prstGeom prst="rect">
            <a:avLst/>
          </a:prstGeom>
          <a:noFill/>
        </p:spPr>
        <p:txBody>
          <a:bodyPr wrap="square" rtlCol="0">
            <a:spAutoFit/>
          </a:bodyPr>
          <a:lstStyle/>
          <a:p>
            <a:pPr lvl="1" algn="ctr"/>
            <a:r>
              <a:rPr lang="en-US" altLang="zh-TW" sz="2400" dirty="0">
                <a:solidFill>
                  <a:schemeClr val="bg1"/>
                </a:solidFill>
                <a:latin typeface="Hei" charset="-122"/>
                <a:ea typeface="Hei" charset="-122"/>
                <a:cs typeface="Hei" charset="-122"/>
              </a:rPr>
              <a:t>Dependent Type Theory</a:t>
            </a:r>
            <a:endParaRPr lang="zh-CN" altLang="en-US" sz="975" dirty="0">
              <a:solidFill>
                <a:schemeClr val="bg1"/>
              </a:solidFill>
              <a:latin typeface="Hei" charset="-122"/>
              <a:ea typeface="Hei" charset="-122"/>
              <a:cs typeface="Hei" charset="-122"/>
            </a:endParaRPr>
          </a:p>
        </p:txBody>
      </p:sp>
      <p:pic>
        <p:nvPicPr>
          <p:cNvPr id="2" name="Picture 1">
            <a:hlinkClick r:id="rId2"/>
            <a:extLst>
              <a:ext uri="{FF2B5EF4-FFF2-40B4-BE49-F238E27FC236}">
                <a16:creationId xmlns:a16="http://schemas.microsoft.com/office/drawing/2014/main" id="{C09F3385-51C5-9944-8E6F-09C2E93729C8}"/>
              </a:ext>
            </a:extLst>
          </p:cNvPr>
          <p:cNvPicPr>
            <a:picLocks noChangeAspect="1"/>
          </p:cNvPicPr>
          <p:nvPr/>
        </p:nvPicPr>
        <p:blipFill>
          <a:blip r:embed="rId3"/>
          <a:stretch>
            <a:fillRect/>
          </a:stretch>
        </p:blipFill>
        <p:spPr>
          <a:xfrm>
            <a:off x="1598112" y="934633"/>
            <a:ext cx="5947775" cy="3747202"/>
          </a:xfrm>
          <a:prstGeom prst="rect">
            <a:avLst/>
          </a:prstGeom>
        </p:spPr>
      </p:pic>
    </p:spTree>
    <p:extLst>
      <p:ext uri="{BB962C8B-B14F-4D97-AF65-F5344CB8AC3E}">
        <p14:creationId xmlns:p14="http://schemas.microsoft.com/office/powerpoint/2010/main" val="7549556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What3Words"/>
          <p:cNvSpPr txBox="1">
            <a:spLocks noGrp="1"/>
          </p:cNvSpPr>
          <p:nvPr>
            <p:ph type="title"/>
          </p:nvPr>
        </p:nvSpPr>
        <p:spPr>
          <a:prstGeom prst="rect">
            <a:avLst/>
          </a:prstGeom>
        </p:spPr>
        <p:txBody>
          <a:bodyPr/>
          <a:lstStyle/>
          <a:p>
            <a:pPr algn="ctr"/>
            <a:r>
              <a:rPr lang="en-US" dirty="0"/>
              <a:t>Representing Functions as Paths</a:t>
            </a:r>
            <a:endParaRPr dirty="0"/>
          </a:p>
        </p:txBody>
      </p:sp>
      <p:sp>
        <p:nvSpPr>
          <p:cNvPr id="5" name="Slide Number Placeholder 4">
            <a:extLst>
              <a:ext uri="{FF2B5EF4-FFF2-40B4-BE49-F238E27FC236}">
                <a16:creationId xmlns:a16="http://schemas.microsoft.com/office/drawing/2014/main" id="{049D741F-D9FE-E24F-BDA0-BD969A609CD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a:t>
            </a:fld>
            <a:endParaRPr lang="en" dirty="0"/>
          </a:p>
        </p:txBody>
      </p:sp>
      <p:sp>
        <p:nvSpPr>
          <p:cNvPr id="8" name="TextBox 7">
            <a:extLst>
              <a:ext uri="{FF2B5EF4-FFF2-40B4-BE49-F238E27FC236}">
                <a16:creationId xmlns:a16="http://schemas.microsoft.com/office/drawing/2014/main" id="{4A79A232-1D06-964C-8E77-0EC8EB5BBAAB}"/>
              </a:ext>
            </a:extLst>
          </p:cNvPr>
          <p:cNvSpPr txBox="1"/>
          <p:nvPr/>
        </p:nvSpPr>
        <p:spPr>
          <a:xfrm>
            <a:off x="4875601" y="4355440"/>
            <a:ext cx="3659977" cy="307777"/>
          </a:xfrm>
          <a:prstGeom prst="rect">
            <a:avLst/>
          </a:prstGeom>
          <a:noFill/>
        </p:spPr>
        <p:txBody>
          <a:bodyPr wrap="none" rtlCol="0">
            <a:spAutoFit/>
          </a:bodyPr>
          <a:lstStyle/>
          <a:p>
            <a:pPr algn="ctr"/>
            <a:r>
              <a:rPr lang="en-TW" dirty="0"/>
              <a:t>Video Link: </a:t>
            </a:r>
            <a:r>
              <a:rPr lang="en-US" dirty="0">
                <a:hlinkClick r:id="rId2"/>
              </a:rPr>
              <a:t>https://youtu.be/YDdDuq2AGw4</a:t>
            </a:r>
            <a:endParaRPr lang="en-TW" dirty="0"/>
          </a:p>
        </p:txBody>
      </p:sp>
      <p:pic>
        <p:nvPicPr>
          <p:cNvPr id="2" name="Picture 1">
            <a:hlinkClick r:id="rId2"/>
            <a:extLst>
              <a:ext uri="{FF2B5EF4-FFF2-40B4-BE49-F238E27FC236}">
                <a16:creationId xmlns:a16="http://schemas.microsoft.com/office/drawing/2014/main" id="{11857424-0C3C-4242-AF8E-771B1A38D3A0}"/>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055695" y="1204897"/>
            <a:ext cx="3691113" cy="3088731"/>
          </a:xfrm>
          <a:prstGeom prst="rect">
            <a:avLst/>
          </a:prstGeom>
        </p:spPr>
      </p:pic>
      <p:pic>
        <p:nvPicPr>
          <p:cNvPr id="3" name="Picture 2">
            <a:hlinkClick r:id="rId4"/>
            <a:extLst>
              <a:ext uri="{FF2B5EF4-FFF2-40B4-BE49-F238E27FC236}">
                <a16:creationId xmlns:a16="http://schemas.microsoft.com/office/drawing/2014/main" id="{A228E2CB-94BB-0044-A9F3-DC5BE4259AA2}"/>
              </a:ext>
            </a:extLst>
          </p:cNvPr>
          <p:cNvPicPr>
            <a:picLocks noChangeAspect="1"/>
          </p:cNvPicPr>
          <p:nvPr/>
        </p:nvPicPr>
        <p:blipFill>
          <a:blip r:embed="rId5"/>
          <a:stretch>
            <a:fillRect/>
          </a:stretch>
        </p:blipFill>
        <p:spPr>
          <a:xfrm>
            <a:off x="231314" y="1204897"/>
            <a:ext cx="4191963" cy="3099206"/>
          </a:xfrm>
          <a:prstGeom prst="rect">
            <a:avLst/>
          </a:prstGeom>
        </p:spPr>
      </p:pic>
      <p:sp>
        <p:nvSpPr>
          <p:cNvPr id="10" name="TextBox 9">
            <a:extLst>
              <a:ext uri="{FF2B5EF4-FFF2-40B4-BE49-F238E27FC236}">
                <a16:creationId xmlns:a16="http://schemas.microsoft.com/office/drawing/2014/main" id="{6661B27A-2C70-404E-BE8D-CEA80B185D49}"/>
              </a:ext>
            </a:extLst>
          </p:cNvPr>
          <p:cNvSpPr txBox="1"/>
          <p:nvPr/>
        </p:nvSpPr>
        <p:spPr>
          <a:xfrm>
            <a:off x="428086" y="4293628"/>
            <a:ext cx="4020652" cy="307777"/>
          </a:xfrm>
          <a:prstGeom prst="rect">
            <a:avLst/>
          </a:prstGeom>
          <a:noFill/>
        </p:spPr>
        <p:txBody>
          <a:bodyPr wrap="none" rtlCol="0">
            <a:spAutoFit/>
          </a:bodyPr>
          <a:lstStyle/>
          <a:p>
            <a:pPr algn="ctr"/>
            <a:r>
              <a:rPr lang="en-TW" dirty="0"/>
              <a:t>Video Link: </a:t>
            </a:r>
            <a:r>
              <a:rPr lang="en-US" dirty="0">
                <a:hlinkClick r:id="rId4"/>
              </a:rPr>
              <a:t>https://youtu.be/Ft8R3-kPDdk?t=390</a:t>
            </a:r>
            <a:endParaRPr lang="en-TW" dirty="0"/>
          </a:p>
        </p:txBody>
      </p:sp>
    </p:spTree>
    <p:extLst>
      <p:ext uri="{BB962C8B-B14F-4D97-AF65-F5344CB8AC3E}">
        <p14:creationId xmlns:p14="http://schemas.microsoft.com/office/powerpoint/2010/main" val="381139695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5837729" y="3"/>
            <a:ext cx="2163272" cy="1640975"/>
          </a:xfrm>
          <a:prstGeom prst="rect">
            <a:avLst/>
          </a:prstGeom>
        </p:spPr>
      </p:pic>
      <p:pic>
        <p:nvPicPr>
          <p:cNvPr id="12" name="Picture 11"/>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rot="5400000">
            <a:off x="3508841" y="-273831"/>
            <a:ext cx="2283223" cy="2830888"/>
          </a:xfrm>
          <a:prstGeom prst="rect">
            <a:avLst/>
          </a:prstGeom>
        </p:spPr>
      </p:pic>
      <p:pic>
        <p:nvPicPr>
          <p:cNvPr id="14" name="Picture 13"/>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rot="5400000">
            <a:off x="3638194" y="1880039"/>
            <a:ext cx="2024514" cy="2830888"/>
          </a:xfrm>
          <a:prstGeom prst="rect">
            <a:avLst/>
          </a:prstGeom>
        </p:spPr>
      </p:pic>
      <p:pic>
        <p:nvPicPr>
          <p:cNvPr id="16" name="Picture 15"/>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837729" y="1640978"/>
            <a:ext cx="2163272" cy="2379599"/>
          </a:xfrm>
          <a:prstGeom prst="rect">
            <a:avLst/>
          </a:prstGeom>
        </p:spPr>
      </p:pic>
      <p:pic>
        <p:nvPicPr>
          <p:cNvPr id="17" name="Picture 16"/>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905951" y="3291827"/>
            <a:ext cx="1329058" cy="1851671"/>
          </a:xfrm>
          <a:prstGeom prst="rect">
            <a:avLst/>
          </a:prstGeom>
        </p:spPr>
      </p:pic>
      <p:pic>
        <p:nvPicPr>
          <p:cNvPr id="20" name="Picture 19"/>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3252813" y="3274022"/>
            <a:ext cx="1313602" cy="1885134"/>
          </a:xfrm>
          <a:prstGeom prst="rect">
            <a:avLst/>
          </a:prstGeom>
        </p:spPr>
      </p:pic>
      <p:pic>
        <p:nvPicPr>
          <p:cNvPr id="21" name="Picture 20"/>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4578606" y="3247315"/>
            <a:ext cx="1327049" cy="1906916"/>
          </a:xfrm>
          <a:prstGeom prst="rect">
            <a:avLst/>
          </a:prstGeom>
        </p:spPr>
      </p:pic>
      <p:pic>
        <p:nvPicPr>
          <p:cNvPr id="22" name="Picture 21"/>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6160494" y="3394339"/>
            <a:ext cx="1840507" cy="1740233"/>
          </a:xfrm>
          <a:prstGeom prst="rect">
            <a:avLst/>
          </a:prstGeom>
        </p:spPr>
      </p:pic>
      <p:pic>
        <p:nvPicPr>
          <p:cNvPr id="23" name="Picture 22"/>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5660800" y="3480907"/>
            <a:ext cx="1133657" cy="1653665"/>
          </a:xfrm>
          <a:prstGeom prst="rect">
            <a:avLst/>
          </a:prstGeom>
        </p:spPr>
      </p:pic>
      <p:pic>
        <p:nvPicPr>
          <p:cNvPr id="19" name="Picture 18"/>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4252475" y="1640977"/>
            <a:ext cx="3564695" cy="2198814"/>
          </a:xfrm>
          <a:prstGeom prst="rect">
            <a:avLst/>
          </a:prstGeom>
        </p:spPr>
      </p:pic>
      <p:pic>
        <p:nvPicPr>
          <p:cNvPr id="2" name="Picture 1"/>
          <p:cNvPicPr>
            <a:picLocks noChangeAspect="1"/>
          </p:cNvPicPr>
          <p:nvPr/>
        </p:nvPicPr>
        <p:blipFill rotWithShape="1">
          <a:blip r:embed="rId12" cstate="print">
            <a:extLst>
              <a:ext uri="{28A0092B-C50C-407E-A947-70E740481C1C}">
                <a14:useLocalDpi xmlns:a14="http://schemas.microsoft.com/office/drawing/2010/main"/>
              </a:ext>
            </a:extLst>
          </a:blip>
          <a:srcRect/>
          <a:stretch/>
        </p:blipFill>
        <p:spPr>
          <a:xfrm>
            <a:off x="1143001" y="0"/>
            <a:ext cx="2092007" cy="5143500"/>
          </a:xfrm>
          <a:prstGeom prst="rect">
            <a:avLst/>
          </a:prstGeom>
        </p:spPr>
      </p:pic>
      <p:sp>
        <p:nvSpPr>
          <p:cNvPr id="3" name="标题 1"/>
          <p:cNvSpPr>
            <a:spLocks noChangeArrowheads="1"/>
          </p:cNvSpPr>
          <p:nvPr/>
        </p:nvSpPr>
        <p:spPr bwMode="auto">
          <a:xfrm>
            <a:off x="1143000" y="1"/>
            <a:ext cx="6858000" cy="721519"/>
          </a:xfrm>
          <a:prstGeom prst="rect">
            <a:avLst/>
          </a:prstGeom>
          <a:noFill/>
          <a:ln w="12700" cap="flat" cmpd="sng">
            <a:noFill/>
            <a:bevel/>
            <a:headEnd/>
            <a:tailEnd/>
          </a:ln>
          <a:effectLst/>
        </p:spPr>
        <p:txBody>
          <a:bodyPr anchor="ctr"/>
          <a:lstStyle/>
          <a:p>
            <a:pPr algn="ctr">
              <a:lnSpc>
                <a:spcPct val="90000"/>
              </a:lnSpc>
            </a:pPr>
            <a:r>
              <a:rPr lang="zh-CN" altLang="en-US" sz="3300" b="1" dirty="0">
                <a:solidFill>
                  <a:srgbClr val="0070C0"/>
                </a:solidFill>
                <a:latin typeface="造字工房毅黑（非商用）常规体" charset="-122"/>
                <a:ea typeface="造字工房毅黑（非商用）常规体" charset="-122"/>
                <a:sym typeface="黑体" pitchFamily="49" charset="-122"/>
              </a:rPr>
              <a:t>期末报告模板</a:t>
            </a:r>
          </a:p>
        </p:txBody>
      </p:sp>
      <p:sp>
        <p:nvSpPr>
          <p:cNvPr id="13" name="Rectangle 12"/>
          <p:cNvSpPr/>
          <p:nvPr/>
        </p:nvSpPr>
        <p:spPr>
          <a:xfrm>
            <a:off x="3075917" y="4481743"/>
            <a:ext cx="3501659" cy="549713"/>
          </a:xfrm>
          <a:prstGeom prst="rect">
            <a:avLst/>
          </a:prstGeom>
          <a:solidFill>
            <a:schemeClr val="accent5">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050" dirty="0">
                <a:latin typeface="黑体"/>
                <a:ea typeface="黑体"/>
                <a:cs typeface="黑体"/>
              </a:rPr>
              <a:t>全球创新／制造战略</a:t>
            </a:r>
            <a:endParaRPr lang="en-US" sz="1050" dirty="0">
              <a:latin typeface="黑体"/>
              <a:ea typeface="黑体"/>
              <a:cs typeface="黑体"/>
            </a:endParaRPr>
          </a:p>
        </p:txBody>
      </p:sp>
      <p:pic>
        <p:nvPicPr>
          <p:cNvPr id="18" name="Picture 17"/>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3657161" y="954710"/>
            <a:ext cx="1364046" cy="1753361"/>
          </a:xfrm>
          <a:prstGeom prst="rect">
            <a:avLst/>
          </a:prstGeom>
        </p:spPr>
      </p:pic>
    </p:spTree>
    <p:extLst>
      <p:ext uri="{BB962C8B-B14F-4D97-AF65-F5344CB8AC3E}">
        <p14:creationId xmlns:p14="http://schemas.microsoft.com/office/powerpoint/2010/main" val="282843559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1143000" y="951062"/>
            <a:ext cx="6858001" cy="4192439"/>
          </a:xfrm>
          <a:prstGeom prst="rect">
            <a:avLst/>
          </a:prstGeom>
          <a:solidFill>
            <a:srgbClr val="11111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dirty="0"/>
          </a:p>
        </p:txBody>
      </p:sp>
      <p:sp>
        <p:nvSpPr>
          <p:cNvPr id="2" name="Title 1"/>
          <p:cNvSpPr>
            <a:spLocks noGrp="1"/>
          </p:cNvSpPr>
          <p:nvPr>
            <p:ph type="title"/>
          </p:nvPr>
        </p:nvSpPr>
        <p:spPr>
          <a:xfrm>
            <a:off x="1446009" y="232916"/>
            <a:ext cx="4697617" cy="562874"/>
          </a:xfrm>
        </p:spPr>
        <p:txBody>
          <a:bodyPr>
            <a:normAutofit/>
          </a:bodyPr>
          <a:lstStyle/>
          <a:p>
            <a:pPr algn="l"/>
            <a:r>
              <a:rPr lang="zh-CN" altLang="en-US" sz="2400" dirty="0">
                <a:ea typeface="黑体" pitchFamily="49" charset="-122"/>
                <a:cs typeface="Arial Black"/>
              </a:rPr>
              <a:t>写简短的个人传记</a:t>
            </a:r>
            <a:endParaRPr lang="en-US" sz="2400" dirty="0">
              <a:ea typeface="黑体" pitchFamily="49" charset="-122"/>
              <a:cs typeface="Arial Black"/>
            </a:endParaRPr>
          </a:p>
        </p:txBody>
      </p:sp>
      <p:pic>
        <p:nvPicPr>
          <p:cNvPr id="14" name="Picture 1" descr="LogoXLP_en-9.png"/>
          <p:cNvPicPr>
            <a:picLocks noChangeAspect="1"/>
          </p:cNvPicPr>
          <p:nvPr/>
        </p:nvPicPr>
        <p:blipFill>
          <a:blip r:embed="rId2" cstate="screen">
            <a:extLst>
              <a:ext uri="{BEBA8EAE-BF5A-486C-A8C5-ECC9F3942E4B}">
                <a14:imgProps xmlns:a14="http://schemas.microsoft.com/office/drawing/2010/main">
                  <a14:imgLayer r:embed="rId3">
                    <a14:imgEffect>
                      <a14:brightnessContrast bright="100000" contrast="100000"/>
                    </a14:imgEffect>
                  </a14:imgLayer>
                </a14:imgProps>
              </a:ext>
              <a:ext uri="{28A0092B-C50C-407E-A947-70E740481C1C}">
                <a14:useLocalDpi xmlns:a14="http://schemas.microsoft.com/office/drawing/2010/main"/>
              </a:ext>
            </a:extLst>
          </a:blip>
          <a:stretch>
            <a:fillRect/>
          </a:stretch>
        </p:blipFill>
        <p:spPr>
          <a:xfrm>
            <a:off x="7403916" y="4707826"/>
            <a:ext cx="514617" cy="287708"/>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143000" y="745229"/>
            <a:ext cx="6858000" cy="4398272"/>
          </a:xfrm>
          <a:prstGeom prst="rect">
            <a:avLst/>
          </a:prstGeom>
        </p:spPr>
      </p:pic>
    </p:spTree>
    <p:extLst>
      <p:ext uri="{BB962C8B-B14F-4D97-AF65-F5344CB8AC3E}">
        <p14:creationId xmlns:p14="http://schemas.microsoft.com/office/powerpoint/2010/main" val="80504003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1143000" y="951062"/>
            <a:ext cx="6858001" cy="4192439"/>
          </a:xfrm>
          <a:prstGeom prst="rect">
            <a:avLst/>
          </a:prstGeom>
          <a:solidFill>
            <a:srgbClr val="11111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dirty="0"/>
          </a:p>
        </p:txBody>
      </p:sp>
      <p:sp>
        <p:nvSpPr>
          <p:cNvPr id="2" name="Title 1"/>
          <p:cNvSpPr>
            <a:spLocks noGrp="1"/>
          </p:cNvSpPr>
          <p:nvPr>
            <p:ph type="title"/>
          </p:nvPr>
        </p:nvSpPr>
        <p:spPr>
          <a:xfrm>
            <a:off x="1446009" y="232916"/>
            <a:ext cx="4135642" cy="562874"/>
          </a:xfrm>
        </p:spPr>
        <p:txBody>
          <a:bodyPr>
            <a:normAutofit fontScale="90000"/>
          </a:bodyPr>
          <a:lstStyle/>
          <a:p>
            <a:pPr algn="l"/>
            <a:r>
              <a:rPr lang="zh-CN" altLang="en-US" dirty="0"/>
              <a:t>可视化的内容大纲</a:t>
            </a:r>
            <a:endParaRPr lang="en-US" dirty="0"/>
          </a:p>
        </p:txBody>
      </p:sp>
      <p:pic>
        <p:nvPicPr>
          <p:cNvPr id="14" name="Picture 1" descr="LogoXLP_en-9.png"/>
          <p:cNvPicPr>
            <a:picLocks noChangeAspect="1"/>
          </p:cNvPicPr>
          <p:nvPr/>
        </p:nvPicPr>
        <p:blipFill>
          <a:blip r:embed="rId2" cstate="screen">
            <a:extLst>
              <a:ext uri="{BEBA8EAE-BF5A-486C-A8C5-ECC9F3942E4B}">
                <a14:imgProps xmlns:a14="http://schemas.microsoft.com/office/drawing/2010/main">
                  <a14:imgLayer r:embed="rId3">
                    <a14:imgEffect>
                      <a14:brightnessContrast bright="100000" contrast="100000"/>
                    </a14:imgEffect>
                  </a14:imgLayer>
                </a14:imgProps>
              </a:ext>
              <a:ext uri="{28A0092B-C50C-407E-A947-70E740481C1C}">
                <a14:useLocalDpi xmlns:a14="http://schemas.microsoft.com/office/drawing/2010/main"/>
              </a:ext>
            </a:extLst>
          </a:blip>
          <a:stretch>
            <a:fillRect/>
          </a:stretch>
        </p:blipFill>
        <p:spPr>
          <a:xfrm>
            <a:off x="7403916" y="4707826"/>
            <a:ext cx="514617" cy="287708"/>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143000" y="729835"/>
            <a:ext cx="6858001" cy="4439181"/>
          </a:xfrm>
          <a:prstGeom prst="rect">
            <a:avLst/>
          </a:prstGeom>
        </p:spPr>
      </p:pic>
    </p:spTree>
    <p:extLst>
      <p:ext uri="{BB962C8B-B14F-4D97-AF65-F5344CB8AC3E}">
        <p14:creationId xmlns:p14="http://schemas.microsoft.com/office/powerpoint/2010/main" val="209938641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1143000" y="951062"/>
            <a:ext cx="6858001" cy="4192439"/>
          </a:xfrm>
          <a:prstGeom prst="rect">
            <a:avLst/>
          </a:prstGeom>
          <a:solidFill>
            <a:srgbClr val="11111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dirty="0"/>
          </a:p>
        </p:txBody>
      </p:sp>
      <p:sp>
        <p:nvSpPr>
          <p:cNvPr id="2" name="Title 1"/>
          <p:cNvSpPr>
            <a:spLocks noGrp="1"/>
          </p:cNvSpPr>
          <p:nvPr>
            <p:ph type="title"/>
          </p:nvPr>
        </p:nvSpPr>
        <p:spPr>
          <a:xfrm>
            <a:off x="1219564" y="103519"/>
            <a:ext cx="5659643" cy="562874"/>
          </a:xfrm>
        </p:spPr>
        <p:txBody>
          <a:bodyPr>
            <a:normAutofit/>
          </a:bodyPr>
          <a:lstStyle/>
          <a:p>
            <a:pPr algn="l"/>
            <a:r>
              <a:rPr lang="zh-CN" altLang="en-US" sz="3000" dirty="0"/>
              <a:t>调研历史背景</a:t>
            </a:r>
            <a:endParaRPr lang="en-US" sz="3000" dirty="0"/>
          </a:p>
        </p:txBody>
      </p:sp>
      <p:pic>
        <p:nvPicPr>
          <p:cNvPr id="14" name="Picture 1" descr="LogoXLP_en-9.png"/>
          <p:cNvPicPr>
            <a:picLocks noChangeAspect="1"/>
          </p:cNvPicPr>
          <p:nvPr/>
        </p:nvPicPr>
        <p:blipFill>
          <a:blip r:embed="rId2" cstate="screen">
            <a:extLst>
              <a:ext uri="{BEBA8EAE-BF5A-486C-A8C5-ECC9F3942E4B}">
                <a14:imgProps xmlns:a14="http://schemas.microsoft.com/office/drawing/2010/main">
                  <a14:imgLayer r:embed="rId3">
                    <a14:imgEffect>
                      <a14:brightnessContrast bright="100000" contrast="100000"/>
                    </a14:imgEffect>
                  </a14:imgLayer>
                </a14:imgProps>
              </a:ext>
              <a:ext uri="{28A0092B-C50C-407E-A947-70E740481C1C}">
                <a14:useLocalDpi xmlns:a14="http://schemas.microsoft.com/office/drawing/2010/main"/>
              </a:ext>
            </a:extLst>
          </a:blip>
          <a:stretch>
            <a:fillRect/>
          </a:stretch>
        </p:blipFill>
        <p:spPr>
          <a:xfrm>
            <a:off x="7403916" y="4707826"/>
            <a:ext cx="514617" cy="287708"/>
          </a:xfrm>
          <a:prstGeom prst="rect">
            <a:avLst/>
          </a:prstGeom>
        </p:spPr>
      </p:pic>
      <p:pic>
        <p:nvPicPr>
          <p:cNvPr id="3" name="Picture 2"/>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143000" y="713209"/>
            <a:ext cx="6858000" cy="4430291"/>
          </a:xfrm>
          <a:prstGeom prst="rect">
            <a:avLst/>
          </a:prstGeom>
        </p:spPr>
      </p:pic>
    </p:spTree>
    <p:extLst>
      <p:ext uri="{BB962C8B-B14F-4D97-AF65-F5344CB8AC3E}">
        <p14:creationId xmlns:p14="http://schemas.microsoft.com/office/powerpoint/2010/main" val="10604305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1143000" y="951062"/>
            <a:ext cx="6858001" cy="4192439"/>
          </a:xfrm>
          <a:prstGeom prst="rect">
            <a:avLst/>
          </a:prstGeom>
          <a:solidFill>
            <a:srgbClr val="11111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dirty="0"/>
          </a:p>
        </p:txBody>
      </p:sp>
      <p:sp>
        <p:nvSpPr>
          <p:cNvPr id="2" name="Title 1"/>
          <p:cNvSpPr>
            <a:spLocks noGrp="1"/>
          </p:cNvSpPr>
          <p:nvPr>
            <p:ph type="title"/>
          </p:nvPr>
        </p:nvSpPr>
        <p:spPr>
          <a:xfrm>
            <a:off x="1446007" y="232916"/>
            <a:ext cx="5431043" cy="562874"/>
          </a:xfrm>
        </p:spPr>
        <p:txBody>
          <a:bodyPr>
            <a:normAutofit/>
          </a:bodyPr>
          <a:lstStyle/>
          <a:p>
            <a:pPr algn="l"/>
            <a:r>
              <a:rPr lang="zh-CN" altLang="en-US" sz="3000" dirty="0"/>
              <a:t>产品功能对比</a:t>
            </a:r>
            <a:endParaRPr lang="en-US" sz="3000" dirty="0"/>
          </a:p>
        </p:txBody>
      </p:sp>
      <p:pic>
        <p:nvPicPr>
          <p:cNvPr id="14" name="Picture 1" descr="LogoXLP_en-9.png"/>
          <p:cNvPicPr>
            <a:picLocks noChangeAspect="1"/>
          </p:cNvPicPr>
          <p:nvPr/>
        </p:nvPicPr>
        <p:blipFill>
          <a:blip r:embed="rId2" cstate="screen">
            <a:extLst>
              <a:ext uri="{BEBA8EAE-BF5A-486C-A8C5-ECC9F3942E4B}">
                <a14:imgProps xmlns:a14="http://schemas.microsoft.com/office/drawing/2010/main">
                  <a14:imgLayer r:embed="rId3">
                    <a14:imgEffect>
                      <a14:brightnessContrast bright="100000" contrast="100000"/>
                    </a14:imgEffect>
                  </a14:imgLayer>
                </a14:imgProps>
              </a:ext>
              <a:ext uri="{28A0092B-C50C-407E-A947-70E740481C1C}">
                <a14:useLocalDpi xmlns:a14="http://schemas.microsoft.com/office/drawing/2010/main"/>
              </a:ext>
            </a:extLst>
          </a:blip>
          <a:stretch>
            <a:fillRect/>
          </a:stretch>
        </p:blipFill>
        <p:spPr>
          <a:xfrm>
            <a:off x="7403916" y="4707826"/>
            <a:ext cx="514617" cy="287708"/>
          </a:xfrm>
          <a:prstGeom prst="rect">
            <a:avLst/>
          </a:prstGeom>
        </p:spPr>
      </p:pic>
      <p:pic>
        <p:nvPicPr>
          <p:cNvPr id="4" name="Picture 3"/>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143000" y="795791"/>
            <a:ext cx="6858000" cy="4441478"/>
          </a:xfrm>
          <a:prstGeom prst="rect">
            <a:avLst/>
          </a:prstGeom>
        </p:spPr>
      </p:pic>
    </p:spTree>
    <p:extLst>
      <p:ext uri="{BB962C8B-B14F-4D97-AF65-F5344CB8AC3E}">
        <p14:creationId xmlns:p14="http://schemas.microsoft.com/office/powerpoint/2010/main" val="249349800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1143000" y="951062"/>
            <a:ext cx="6858001" cy="4192439"/>
          </a:xfrm>
          <a:prstGeom prst="rect">
            <a:avLst/>
          </a:prstGeom>
          <a:solidFill>
            <a:srgbClr val="11111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dirty="0"/>
          </a:p>
        </p:txBody>
      </p:sp>
      <p:sp>
        <p:nvSpPr>
          <p:cNvPr id="2" name="Title 1"/>
          <p:cNvSpPr>
            <a:spLocks noGrp="1"/>
          </p:cNvSpPr>
          <p:nvPr>
            <p:ph type="title"/>
          </p:nvPr>
        </p:nvSpPr>
        <p:spPr>
          <a:xfrm>
            <a:off x="1143001" y="71171"/>
            <a:ext cx="3609167" cy="562874"/>
          </a:xfrm>
        </p:spPr>
        <p:txBody>
          <a:bodyPr>
            <a:normAutofit/>
          </a:bodyPr>
          <a:lstStyle/>
          <a:p>
            <a:pPr algn="l"/>
            <a:r>
              <a:rPr lang="zh-CN" altLang="en-US" sz="3000" dirty="0"/>
              <a:t>市场分析</a:t>
            </a:r>
            <a:endParaRPr lang="en-US" sz="3000" dirty="0"/>
          </a:p>
        </p:txBody>
      </p:sp>
      <p:pic>
        <p:nvPicPr>
          <p:cNvPr id="14" name="Picture 1" descr="LogoXLP_en-9.png"/>
          <p:cNvPicPr>
            <a:picLocks noChangeAspect="1"/>
          </p:cNvPicPr>
          <p:nvPr/>
        </p:nvPicPr>
        <p:blipFill>
          <a:blip r:embed="rId2" cstate="screen">
            <a:extLst>
              <a:ext uri="{BEBA8EAE-BF5A-486C-A8C5-ECC9F3942E4B}">
                <a14:imgProps xmlns:a14="http://schemas.microsoft.com/office/drawing/2010/main">
                  <a14:imgLayer r:embed="rId3">
                    <a14:imgEffect>
                      <a14:brightnessContrast bright="100000" contrast="100000"/>
                    </a14:imgEffect>
                  </a14:imgLayer>
                </a14:imgProps>
              </a:ext>
              <a:ext uri="{28A0092B-C50C-407E-A947-70E740481C1C}">
                <a14:useLocalDpi xmlns:a14="http://schemas.microsoft.com/office/drawing/2010/main"/>
              </a:ext>
            </a:extLst>
          </a:blip>
          <a:stretch>
            <a:fillRect/>
          </a:stretch>
        </p:blipFill>
        <p:spPr>
          <a:xfrm>
            <a:off x="7403916" y="4707826"/>
            <a:ext cx="514617" cy="287708"/>
          </a:xfrm>
          <a:prstGeom prst="rect">
            <a:avLst/>
          </a:prstGeom>
        </p:spPr>
      </p:pic>
      <p:pic>
        <p:nvPicPr>
          <p:cNvPr id="3" name="Picture 2"/>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143000" y="694767"/>
            <a:ext cx="6858000" cy="4448735"/>
          </a:xfrm>
          <a:prstGeom prst="rect">
            <a:avLst/>
          </a:prstGeom>
        </p:spPr>
      </p:pic>
    </p:spTree>
    <p:extLst>
      <p:ext uri="{BB962C8B-B14F-4D97-AF65-F5344CB8AC3E}">
        <p14:creationId xmlns:p14="http://schemas.microsoft.com/office/powerpoint/2010/main" val="202245015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07FEBC-EDA8-47AB-8C8C-60B1F37B400D}"/>
              </a:ext>
            </a:extLst>
          </p:cNvPr>
          <p:cNvSpPr>
            <a:spLocks noGrp="1"/>
          </p:cNvSpPr>
          <p:nvPr>
            <p:ph type="title"/>
          </p:nvPr>
        </p:nvSpPr>
        <p:spPr/>
        <p:txBody>
          <a:bodyPr/>
          <a:lstStyle/>
          <a:p>
            <a:r>
              <a:rPr lang="en-US" altLang="zh-CN" dirty="0"/>
              <a:t>Sketch: </a:t>
            </a:r>
            <a:r>
              <a:rPr lang="zh-CN" altLang="en-US" dirty="0"/>
              <a:t>绘制故事板的工具</a:t>
            </a:r>
            <a:endParaRPr lang="en-US" dirty="0"/>
          </a:p>
        </p:txBody>
      </p:sp>
      <p:pic>
        <p:nvPicPr>
          <p:cNvPr id="5" name="内容占位符 4">
            <a:extLst>
              <a:ext uri="{FF2B5EF4-FFF2-40B4-BE49-F238E27FC236}">
                <a16:creationId xmlns:a16="http://schemas.microsoft.com/office/drawing/2014/main" id="{3CA27137-C202-4F31-BDEF-6AB4384CE636}"/>
              </a:ext>
            </a:extLst>
          </p:cNvPr>
          <p:cNvPicPr>
            <a:picLocks noGrp="1" noChangeAspect="1"/>
          </p:cNvPicPr>
          <p:nvPr>
            <p:ph idx="1"/>
          </p:nvPr>
        </p:nvPicPr>
        <p:blipFill>
          <a:blip r:embed="rId2" cstate="print">
            <a:extLst>
              <a:ext uri="{28A0092B-C50C-407E-A947-70E740481C1C}">
                <a14:useLocalDpi xmlns:a14="http://schemas.microsoft.com/office/drawing/2010/main"/>
              </a:ext>
            </a:extLst>
          </a:blip>
          <a:stretch>
            <a:fillRect/>
          </a:stretch>
        </p:blipFill>
        <p:spPr>
          <a:xfrm>
            <a:off x="1736710" y="1200151"/>
            <a:ext cx="5670580" cy="3394472"/>
          </a:xfrm>
        </p:spPr>
      </p:pic>
    </p:spTree>
    <p:extLst>
      <p:ext uri="{BB962C8B-B14F-4D97-AF65-F5344CB8AC3E}">
        <p14:creationId xmlns:p14="http://schemas.microsoft.com/office/powerpoint/2010/main" val="54337204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07FEBC-EDA8-47AB-8C8C-60B1F37B400D}"/>
              </a:ext>
            </a:extLst>
          </p:cNvPr>
          <p:cNvSpPr>
            <a:spLocks noGrp="1"/>
          </p:cNvSpPr>
          <p:nvPr>
            <p:ph type="title"/>
          </p:nvPr>
        </p:nvSpPr>
        <p:spPr/>
        <p:txBody>
          <a:bodyPr/>
          <a:lstStyle/>
          <a:p>
            <a:r>
              <a:rPr lang="en-US" altLang="zh-CN" dirty="0"/>
              <a:t>Sketch: </a:t>
            </a:r>
            <a:r>
              <a:rPr lang="zh-CN" altLang="en-US" dirty="0"/>
              <a:t>绘制故事板的工具</a:t>
            </a:r>
            <a:endParaRPr lang="en-US" dirty="0"/>
          </a:p>
        </p:txBody>
      </p:sp>
      <p:pic>
        <p:nvPicPr>
          <p:cNvPr id="7" name="内容占位符 6">
            <a:extLst>
              <a:ext uri="{FF2B5EF4-FFF2-40B4-BE49-F238E27FC236}">
                <a16:creationId xmlns:a16="http://schemas.microsoft.com/office/drawing/2014/main" id="{3AF0E171-0103-49DD-97C5-232F8D8A4078}"/>
              </a:ext>
            </a:extLst>
          </p:cNvPr>
          <p:cNvPicPr>
            <a:picLocks noGrp="1" noChangeAspect="1"/>
          </p:cNvPicPr>
          <p:nvPr>
            <p:ph idx="1"/>
          </p:nvPr>
        </p:nvPicPr>
        <p:blipFill>
          <a:blip r:embed="rId2"/>
          <a:stretch>
            <a:fillRect/>
          </a:stretch>
        </p:blipFill>
        <p:spPr>
          <a:xfrm>
            <a:off x="2000250" y="1315046"/>
            <a:ext cx="5143500" cy="3164681"/>
          </a:xfrm>
        </p:spPr>
      </p:pic>
    </p:spTree>
    <p:extLst>
      <p:ext uri="{BB962C8B-B14F-4D97-AF65-F5344CB8AC3E}">
        <p14:creationId xmlns:p14="http://schemas.microsoft.com/office/powerpoint/2010/main" val="298197273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3C7BE3-438E-4496-94C2-4B4423F41265}"/>
              </a:ext>
            </a:extLst>
          </p:cNvPr>
          <p:cNvSpPr>
            <a:spLocks noGrp="1"/>
          </p:cNvSpPr>
          <p:nvPr>
            <p:ph type="title"/>
          </p:nvPr>
        </p:nvSpPr>
        <p:spPr/>
        <p:txBody>
          <a:bodyPr/>
          <a:lstStyle/>
          <a:p>
            <a:r>
              <a:rPr lang="en-US" altLang="zh-CN" dirty="0"/>
              <a:t>InDesign: </a:t>
            </a:r>
            <a:r>
              <a:rPr lang="zh-CN" altLang="en-US" dirty="0"/>
              <a:t>排版工具</a:t>
            </a:r>
            <a:endParaRPr lang="en-US" dirty="0"/>
          </a:p>
        </p:txBody>
      </p:sp>
      <p:pic>
        <p:nvPicPr>
          <p:cNvPr id="5" name="内容占位符 4">
            <a:extLst>
              <a:ext uri="{FF2B5EF4-FFF2-40B4-BE49-F238E27FC236}">
                <a16:creationId xmlns:a16="http://schemas.microsoft.com/office/drawing/2014/main" id="{BB241D8E-908A-4132-818F-1691137FAD09}"/>
              </a:ext>
            </a:extLst>
          </p:cNvPr>
          <p:cNvPicPr>
            <a:picLocks noGrp="1" noChangeAspect="1"/>
          </p:cNvPicPr>
          <p:nvPr>
            <p:ph idx="1"/>
          </p:nvPr>
        </p:nvPicPr>
        <p:blipFill>
          <a:blip r:embed="rId2" cstate="print">
            <a:extLst>
              <a:ext uri="{28A0092B-C50C-407E-A947-70E740481C1C}">
                <a14:useLocalDpi xmlns:a14="http://schemas.microsoft.com/office/drawing/2010/main"/>
              </a:ext>
            </a:extLst>
          </a:blip>
          <a:stretch>
            <a:fillRect/>
          </a:stretch>
        </p:blipFill>
        <p:spPr>
          <a:xfrm>
            <a:off x="770986" y="984845"/>
            <a:ext cx="7602028" cy="4088220"/>
          </a:xfrm>
        </p:spPr>
      </p:pic>
    </p:spTree>
    <p:extLst>
      <p:ext uri="{BB962C8B-B14F-4D97-AF65-F5344CB8AC3E}">
        <p14:creationId xmlns:p14="http://schemas.microsoft.com/office/powerpoint/2010/main" val="164405002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70095" y="134648"/>
            <a:ext cx="6835526" cy="600164"/>
          </a:xfrm>
          <a:prstGeom prst="rect">
            <a:avLst/>
          </a:prstGeom>
          <a:noFill/>
        </p:spPr>
        <p:txBody>
          <a:bodyPr wrap="none" rtlCol="0">
            <a:spAutoFit/>
          </a:bodyPr>
          <a:lstStyle/>
          <a:p>
            <a:pPr defTabSz="685800">
              <a:buClrTx/>
              <a:defRPr/>
            </a:pPr>
            <a:r>
              <a:rPr lang="en-US" altLang="zh-Hans" sz="3300" kern="1200" dirty="0">
                <a:solidFill>
                  <a:prstClr val="white"/>
                </a:solidFill>
                <a:latin typeface="Weibei SC" charset="-122"/>
                <a:ea typeface="Weibei SC" charset="-122"/>
                <a:cs typeface="Weibei SC" charset="-122"/>
              </a:rPr>
              <a:t>Phabricator</a:t>
            </a:r>
            <a:r>
              <a:rPr lang="en-US" sz="3300" kern="1200" dirty="0">
                <a:solidFill>
                  <a:prstClr val="white"/>
                </a:solidFill>
                <a:latin typeface="Weibei SC" charset="-122"/>
                <a:ea typeface="Weibei SC" charset="-122"/>
                <a:cs typeface="Weibei SC" charset="-122"/>
              </a:rPr>
              <a:t> </a:t>
            </a:r>
            <a:r>
              <a:rPr lang="zh-Hans" altLang="en-US" sz="3300" kern="1200" dirty="0">
                <a:solidFill>
                  <a:prstClr val="white"/>
                </a:solidFill>
                <a:latin typeface="Weibei SC" charset="-122"/>
                <a:ea typeface="Weibei SC" charset="-122"/>
                <a:cs typeface="Weibei SC" charset="-122"/>
              </a:rPr>
              <a:t>出版工作流的任务分派</a:t>
            </a:r>
            <a:endParaRPr lang="en-US" sz="3300" kern="1200" dirty="0">
              <a:solidFill>
                <a:prstClr val="white"/>
              </a:solidFill>
              <a:latin typeface="Weibei SC" charset="-122"/>
              <a:ea typeface="Weibei SC" charset="-122"/>
              <a:cs typeface="Weibei SC" charset="-122"/>
            </a:endParaRPr>
          </a:p>
        </p:txBody>
      </p:sp>
      <p:pic>
        <p:nvPicPr>
          <p:cNvPr id="5" name="Picture 4">
            <a:extLst>
              <a:ext uri="{FF2B5EF4-FFF2-40B4-BE49-F238E27FC236}">
                <a16:creationId xmlns:a16="http://schemas.microsoft.com/office/drawing/2014/main" id="{99A7E64A-37DC-0443-9CCB-61154E8F7762}"/>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143100" y="711729"/>
            <a:ext cx="6201872" cy="4157087"/>
          </a:xfrm>
          <a:prstGeom prst="rect">
            <a:avLst/>
          </a:prstGeom>
        </p:spPr>
      </p:pic>
    </p:spTree>
    <p:extLst>
      <p:ext uri="{BB962C8B-B14F-4D97-AF65-F5344CB8AC3E}">
        <p14:creationId xmlns:p14="http://schemas.microsoft.com/office/powerpoint/2010/main" val="13411413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 name="Zero-cost Transactions"/>
          <p:cNvSpPr txBox="1">
            <a:spLocks noGrp="1"/>
          </p:cNvSpPr>
          <p:nvPr>
            <p:ph type="title"/>
          </p:nvPr>
        </p:nvSpPr>
        <p:spPr>
          <a:xfrm>
            <a:off x="795528" y="162683"/>
            <a:ext cx="7552944" cy="946201"/>
          </a:xfrm>
          <a:prstGeom prst="rect">
            <a:avLst/>
          </a:prstGeom>
        </p:spPr>
        <p:txBody>
          <a:bodyPr>
            <a:normAutofit/>
          </a:bodyPr>
          <a:lstStyle/>
          <a:p>
            <a:pPr algn="ctr"/>
            <a:r>
              <a:rPr lang="en-US" dirty="0">
                <a:solidFill>
                  <a:schemeClr val="tx1"/>
                </a:solidFill>
              </a:rPr>
              <a:t>Metaphors and Story Telling</a:t>
            </a:r>
            <a:endParaRPr dirty="0">
              <a:solidFill>
                <a:schemeClr val="tx1"/>
              </a:solidFill>
            </a:endParaRPr>
          </a:p>
        </p:txBody>
      </p:sp>
      <p:sp>
        <p:nvSpPr>
          <p:cNvPr id="16" name="Slide Number Placeholder 15">
            <a:extLst>
              <a:ext uri="{FF2B5EF4-FFF2-40B4-BE49-F238E27FC236}">
                <a16:creationId xmlns:a16="http://schemas.microsoft.com/office/drawing/2014/main" id="{6A574CE0-EF9A-904B-AF8B-F96A1A4B241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a:t>
            </a:fld>
            <a:endParaRPr lang="en" dirty="0"/>
          </a:p>
        </p:txBody>
      </p:sp>
      <p:pic>
        <p:nvPicPr>
          <p:cNvPr id="2" name="Picture 1">
            <a:extLst>
              <a:ext uri="{FF2B5EF4-FFF2-40B4-BE49-F238E27FC236}">
                <a16:creationId xmlns:a16="http://schemas.microsoft.com/office/drawing/2014/main" id="{4559C82F-0FA6-7D46-A2E5-1731FABA3C8B}"/>
              </a:ext>
            </a:extLst>
          </p:cNvPr>
          <p:cNvPicPr>
            <a:picLocks noChangeAspect="1"/>
          </p:cNvPicPr>
          <p:nvPr/>
        </p:nvPicPr>
        <p:blipFill>
          <a:blip r:embed="rId2"/>
          <a:stretch>
            <a:fillRect/>
          </a:stretch>
        </p:blipFill>
        <p:spPr>
          <a:xfrm>
            <a:off x="3054438" y="1027500"/>
            <a:ext cx="2606497" cy="3942491"/>
          </a:xfrm>
          <a:prstGeom prst="rect">
            <a:avLst/>
          </a:prstGeom>
        </p:spPr>
      </p:pic>
      <p:pic>
        <p:nvPicPr>
          <p:cNvPr id="3" name="Picture 2">
            <a:extLst>
              <a:ext uri="{FF2B5EF4-FFF2-40B4-BE49-F238E27FC236}">
                <a16:creationId xmlns:a16="http://schemas.microsoft.com/office/drawing/2014/main" id="{6D189A35-F582-6E45-AA9D-5E473FBC57CC}"/>
              </a:ext>
            </a:extLst>
          </p:cNvPr>
          <p:cNvPicPr>
            <a:picLocks noChangeAspect="1"/>
          </p:cNvPicPr>
          <p:nvPr/>
        </p:nvPicPr>
        <p:blipFill>
          <a:blip r:embed="rId3"/>
          <a:stretch>
            <a:fillRect/>
          </a:stretch>
        </p:blipFill>
        <p:spPr>
          <a:xfrm>
            <a:off x="5821753" y="1016671"/>
            <a:ext cx="3099178" cy="3942492"/>
          </a:xfrm>
          <a:prstGeom prst="rect">
            <a:avLst/>
          </a:prstGeom>
        </p:spPr>
      </p:pic>
      <p:pic>
        <p:nvPicPr>
          <p:cNvPr id="7" name="Picture 1">
            <a:extLst>
              <a:ext uri="{FF2B5EF4-FFF2-40B4-BE49-F238E27FC236}">
                <a16:creationId xmlns:a16="http://schemas.microsoft.com/office/drawing/2014/main" id="{0BF37B7F-9D8E-8C43-B619-CB18EC279B1A}"/>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87123" y="1027498"/>
            <a:ext cx="2606497" cy="39533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594459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70095" y="134648"/>
            <a:ext cx="6835526" cy="600164"/>
          </a:xfrm>
          <a:prstGeom prst="rect">
            <a:avLst/>
          </a:prstGeom>
          <a:noFill/>
        </p:spPr>
        <p:txBody>
          <a:bodyPr wrap="none" rtlCol="0">
            <a:spAutoFit/>
          </a:bodyPr>
          <a:lstStyle/>
          <a:p>
            <a:pPr defTabSz="685800">
              <a:buClrTx/>
              <a:defRPr/>
            </a:pPr>
            <a:r>
              <a:rPr lang="en-US" altLang="zh-Hans" sz="3300" kern="1200" dirty="0">
                <a:solidFill>
                  <a:prstClr val="white"/>
                </a:solidFill>
                <a:latin typeface="Weibei SC" charset="-122"/>
                <a:ea typeface="Weibei SC" charset="-122"/>
                <a:cs typeface="Weibei SC" charset="-122"/>
              </a:rPr>
              <a:t>Phabricator</a:t>
            </a:r>
            <a:r>
              <a:rPr lang="en-US" sz="3300" kern="1200" dirty="0">
                <a:solidFill>
                  <a:prstClr val="white"/>
                </a:solidFill>
                <a:latin typeface="Weibei SC" charset="-122"/>
                <a:ea typeface="Weibei SC" charset="-122"/>
                <a:cs typeface="Weibei SC" charset="-122"/>
              </a:rPr>
              <a:t> </a:t>
            </a:r>
            <a:r>
              <a:rPr lang="zh-Hans" altLang="en-US" sz="3300" kern="1200" dirty="0">
                <a:solidFill>
                  <a:prstClr val="white"/>
                </a:solidFill>
                <a:latin typeface="Weibei SC" charset="-122"/>
                <a:ea typeface="Weibei SC" charset="-122"/>
                <a:cs typeface="Weibei SC" charset="-122"/>
              </a:rPr>
              <a:t>出版工作流的个人任务</a:t>
            </a:r>
            <a:endParaRPr lang="en-US" sz="3300" kern="1200" dirty="0">
              <a:solidFill>
                <a:prstClr val="white"/>
              </a:solidFill>
              <a:latin typeface="Weibei SC" charset="-122"/>
              <a:ea typeface="Weibei SC" charset="-122"/>
              <a:cs typeface="Weibei SC" charset="-122"/>
            </a:endParaRPr>
          </a:p>
        </p:txBody>
      </p:sp>
      <p:pic>
        <p:nvPicPr>
          <p:cNvPr id="4" name="Picture 3">
            <a:extLst>
              <a:ext uri="{FF2B5EF4-FFF2-40B4-BE49-F238E27FC236}">
                <a16:creationId xmlns:a16="http://schemas.microsoft.com/office/drawing/2014/main" id="{B424683A-648F-664F-9409-5F21D8A38EFA}"/>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239716" y="795184"/>
            <a:ext cx="5894102" cy="3996623"/>
          </a:xfrm>
          <a:prstGeom prst="rect">
            <a:avLst/>
          </a:prstGeom>
        </p:spPr>
      </p:pic>
    </p:spTree>
    <p:extLst>
      <p:ext uri="{BB962C8B-B14F-4D97-AF65-F5344CB8AC3E}">
        <p14:creationId xmlns:p14="http://schemas.microsoft.com/office/powerpoint/2010/main" val="323791944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2FC88-2FFB-A249-BEB0-5395C5C39840}"/>
              </a:ext>
            </a:extLst>
          </p:cNvPr>
          <p:cNvSpPr>
            <a:spLocks noGrp="1"/>
          </p:cNvSpPr>
          <p:nvPr>
            <p:ph type="title"/>
          </p:nvPr>
        </p:nvSpPr>
        <p:spPr/>
        <p:txBody>
          <a:bodyPr/>
          <a:lstStyle/>
          <a:p>
            <a:pPr algn="ctr"/>
            <a:r>
              <a:rPr lang="en-TW" dirty="0"/>
              <a:t>Wolfram Physics and Category Theory</a:t>
            </a:r>
          </a:p>
        </p:txBody>
      </p:sp>
      <p:sp>
        <p:nvSpPr>
          <p:cNvPr id="4" name="Slide Number Placeholder 3">
            <a:extLst>
              <a:ext uri="{FF2B5EF4-FFF2-40B4-BE49-F238E27FC236}">
                <a16:creationId xmlns:a16="http://schemas.microsoft.com/office/drawing/2014/main" id="{D469AC13-F06F-F246-A559-2AA835A5B2F0}"/>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121</a:t>
            </a:fld>
            <a:endParaRPr kumimoji="0" lang="en" sz="1000" b="0" i="0" u="none" strike="noStrike" kern="0" cap="none" spc="0" normalizeH="0" baseline="0" noProof="0" dirty="0">
              <a:ln>
                <a:noFill/>
              </a:ln>
              <a:solidFill>
                <a:srgbClr val="595959"/>
              </a:solidFill>
              <a:effectLst/>
              <a:uLnTx/>
              <a:uFillTx/>
              <a:latin typeface="Arial"/>
              <a:cs typeface="Arial"/>
              <a:sym typeface="Arial"/>
            </a:endParaRPr>
          </a:p>
        </p:txBody>
      </p:sp>
      <p:pic>
        <p:nvPicPr>
          <p:cNvPr id="3" name="Picture 2">
            <a:hlinkClick r:id="rId3"/>
            <a:extLst>
              <a:ext uri="{FF2B5EF4-FFF2-40B4-BE49-F238E27FC236}">
                <a16:creationId xmlns:a16="http://schemas.microsoft.com/office/drawing/2014/main" id="{F848E6DE-0E8B-F54D-9B28-C4761D3FDCD3}"/>
              </a:ext>
            </a:extLst>
          </p:cNvPr>
          <p:cNvPicPr>
            <a:picLocks noChangeAspect="1"/>
          </p:cNvPicPr>
          <p:nvPr/>
        </p:nvPicPr>
        <p:blipFill>
          <a:blip r:embed="rId4"/>
          <a:stretch>
            <a:fillRect/>
          </a:stretch>
        </p:blipFill>
        <p:spPr>
          <a:xfrm>
            <a:off x="1903996" y="1166730"/>
            <a:ext cx="5336007" cy="3531745"/>
          </a:xfrm>
          <a:prstGeom prst="rect">
            <a:avLst/>
          </a:prstGeom>
        </p:spPr>
      </p:pic>
    </p:spTree>
    <p:extLst>
      <p:ext uri="{BB962C8B-B14F-4D97-AF65-F5344CB8AC3E}">
        <p14:creationId xmlns:p14="http://schemas.microsoft.com/office/powerpoint/2010/main" val="112018081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2FC88-2FFB-A249-BEB0-5395C5C39840}"/>
              </a:ext>
            </a:extLst>
          </p:cNvPr>
          <p:cNvSpPr>
            <a:spLocks noGrp="1"/>
          </p:cNvSpPr>
          <p:nvPr>
            <p:ph type="title"/>
          </p:nvPr>
        </p:nvSpPr>
        <p:spPr/>
        <p:txBody>
          <a:bodyPr/>
          <a:lstStyle/>
          <a:p>
            <a:pPr algn="ctr"/>
            <a:r>
              <a:rPr lang="en-TW" dirty="0"/>
              <a:t>Embrace Complexity, Scale Agility</a:t>
            </a:r>
          </a:p>
        </p:txBody>
      </p:sp>
      <p:sp>
        <p:nvSpPr>
          <p:cNvPr id="4" name="Slide Number Placeholder 3">
            <a:extLst>
              <a:ext uri="{FF2B5EF4-FFF2-40B4-BE49-F238E27FC236}">
                <a16:creationId xmlns:a16="http://schemas.microsoft.com/office/drawing/2014/main" id="{D469AC13-F06F-F246-A559-2AA835A5B2F0}"/>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122</a:t>
            </a:fld>
            <a:endParaRPr kumimoji="0" lang="en" sz="1000" b="0" i="0" u="none" strike="noStrike" kern="0" cap="none" spc="0" normalizeH="0" baseline="0" noProof="0" dirty="0">
              <a:ln>
                <a:noFill/>
              </a:ln>
              <a:solidFill>
                <a:srgbClr val="595959"/>
              </a:solidFill>
              <a:effectLst/>
              <a:uLnTx/>
              <a:uFillTx/>
              <a:latin typeface="Arial"/>
              <a:cs typeface="Arial"/>
              <a:sym typeface="Arial"/>
            </a:endParaRPr>
          </a:p>
        </p:txBody>
      </p:sp>
      <p:pic>
        <p:nvPicPr>
          <p:cNvPr id="5" name="Picture 4">
            <a:hlinkClick r:id="rId3"/>
            <a:extLst>
              <a:ext uri="{FF2B5EF4-FFF2-40B4-BE49-F238E27FC236}">
                <a16:creationId xmlns:a16="http://schemas.microsoft.com/office/drawing/2014/main" id="{081BFCB1-BAED-3948-B5D1-339CAEE6B9E6}"/>
              </a:ext>
            </a:extLst>
          </p:cNvPr>
          <p:cNvPicPr>
            <a:picLocks noChangeAspect="1"/>
          </p:cNvPicPr>
          <p:nvPr/>
        </p:nvPicPr>
        <p:blipFill>
          <a:blip r:embed="rId4"/>
          <a:stretch>
            <a:fillRect/>
          </a:stretch>
        </p:blipFill>
        <p:spPr>
          <a:xfrm>
            <a:off x="2114203" y="1213728"/>
            <a:ext cx="4915593" cy="3253486"/>
          </a:xfrm>
          <a:prstGeom prst="rect">
            <a:avLst/>
          </a:prstGeom>
        </p:spPr>
      </p:pic>
    </p:spTree>
    <p:extLst>
      <p:ext uri="{BB962C8B-B14F-4D97-AF65-F5344CB8AC3E}">
        <p14:creationId xmlns:p14="http://schemas.microsoft.com/office/powerpoint/2010/main" val="346265373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The Pursuit of a Unified Representation</a:t>
            </a:r>
            <a:endParaRPr dirty="0">
              <a:solidFill>
                <a:schemeClr val="tx1"/>
              </a:solidFill>
            </a:endParaRPr>
          </a:p>
        </p:txBody>
      </p:sp>
      <p:pic>
        <p:nvPicPr>
          <p:cNvPr id="5" name="Picture 4">
            <a:hlinkClick r:id="rId3"/>
            <a:extLst>
              <a:ext uri="{FF2B5EF4-FFF2-40B4-BE49-F238E27FC236}">
                <a16:creationId xmlns:a16="http://schemas.microsoft.com/office/drawing/2014/main" id="{88B69287-CC45-514F-9F29-95BE70199373}"/>
              </a:ext>
            </a:extLst>
          </p:cNvPr>
          <p:cNvPicPr>
            <a:picLocks noChangeAspect="1"/>
          </p:cNvPicPr>
          <p:nvPr/>
        </p:nvPicPr>
        <p:blipFill>
          <a:blip r:embed="rId4"/>
          <a:stretch>
            <a:fillRect/>
          </a:stretch>
        </p:blipFill>
        <p:spPr>
          <a:xfrm>
            <a:off x="1452383" y="1106157"/>
            <a:ext cx="6239233" cy="3936444"/>
          </a:xfrm>
          <a:prstGeom prst="rect">
            <a:avLst/>
          </a:prstGeom>
        </p:spPr>
      </p:pic>
      <p:pic>
        <p:nvPicPr>
          <p:cNvPr id="8" name="Picture 7">
            <a:hlinkClick r:id="rId5"/>
            <a:extLst>
              <a:ext uri="{FF2B5EF4-FFF2-40B4-BE49-F238E27FC236}">
                <a16:creationId xmlns:a16="http://schemas.microsoft.com/office/drawing/2014/main" id="{E35FEC0D-4207-CE4B-91AE-F931C562F3C1}"/>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5644537" y="1106157"/>
            <a:ext cx="3394651" cy="2141746"/>
          </a:xfrm>
          <a:prstGeom prst="rect">
            <a:avLst/>
          </a:prstGeom>
        </p:spPr>
      </p:pic>
      <p:pic>
        <p:nvPicPr>
          <p:cNvPr id="10" name="Picture 9">
            <a:hlinkClick r:id="rId7"/>
            <a:extLst>
              <a:ext uri="{FF2B5EF4-FFF2-40B4-BE49-F238E27FC236}">
                <a16:creationId xmlns:a16="http://schemas.microsoft.com/office/drawing/2014/main" id="{72FCD673-FA3A-B347-BF37-F8A99DFBA71C}"/>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208084" y="1106157"/>
            <a:ext cx="918615" cy="867747"/>
          </a:xfrm>
          <a:prstGeom prst="rect">
            <a:avLst/>
          </a:prstGeom>
        </p:spPr>
      </p:pic>
      <p:sp>
        <p:nvSpPr>
          <p:cNvPr id="11" name="TextBox 10">
            <a:extLst>
              <a:ext uri="{FF2B5EF4-FFF2-40B4-BE49-F238E27FC236}">
                <a16:creationId xmlns:a16="http://schemas.microsoft.com/office/drawing/2014/main" id="{53D1F378-4D6A-AD4C-9C60-678078EB115E}"/>
              </a:ext>
            </a:extLst>
          </p:cNvPr>
          <p:cNvSpPr txBox="1"/>
          <p:nvPr/>
        </p:nvSpPr>
        <p:spPr>
          <a:xfrm>
            <a:off x="160352" y="2062336"/>
            <a:ext cx="1012602" cy="646331"/>
          </a:xfrm>
          <a:prstGeom prst="rect">
            <a:avLst/>
          </a:prstGeom>
          <a:noFill/>
        </p:spPr>
        <p:txBody>
          <a:bodyPr wrap="square" rtlCol="0">
            <a:spAutoFit/>
          </a:bodyPr>
          <a:lstStyle/>
          <a:p>
            <a:r>
              <a:rPr lang="en-US" sz="600" dirty="0"/>
              <a:t>Prof. </a:t>
            </a:r>
            <a:r>
              <a:rPr lang="en-US" sz="600" dirty="0">
                <a:hlinkClick r:id="rId7"/>
              </a:rPr>
              <a:t>Frank </a:t>
            </a:r>
            <a:r>
              <a:rPr lang="en-US" sz="600" dirty="0" err="1">
                <a:hlinkClick r:id="rId7"/>
              </a:rPr>
              <a:t>Wilczek</a:t>
            </a:r>
            <a:r>
              <a:rPr lang="en-US" sz="600" dirty="0"/>
              <a:t> of MIT, the </a:t>
            </a:r>
            <a:r>
              <a:rPr lang="en-US" sz="600" dirty="0">
                <a:hlinkClick r:id="rId9" tooltip="Nobel Prize in Physics"/>
              </a:rPr>
              <a:t>Nobel Prize in Physics</a:t>
            </a:r>
            <a:r>
              <a:rPr lang="en-US" sz="600" dirty="0"/>
              <a:t> in 2004 "for the discovery of </a:t>
            </a:r>
            <a:r>
              <a:rPr lang="en-US" sz="600" dirty="0">
                <a:hlinkClick r:id="rId10" tooltip="Asymptotic freedom"/>
              </a:rPr>
              <a:t>asymptotic freedom</a:t>
            </a:r>
            <a:r>
              <a:rPr lang="en-US" sz="600" dirty="0"/>
              <a:t> in the theory of the </a:t>
            </a:r>
            <a:r>
              <a:rPr lang="en-US" sz="600" dirty="0">
                <a:hlinkClick r:id="rId11" tooltip="Strong interaction"/>
              </a:rPr>
              <a:t>strong interaction</a:t>
            </a:r>
            <a:r>
              <a:rPr lang="en-US" sz="600" dirty="0"/>
              <a:t>."</a:t>
            </a:r>
            <a:endParaRPr lang="en-TW" sz="600" dirty="0"/>
          </a:p>
        </p:txBody>
      </p:sp>
      <p:pic>
        <p:nvPicPr>
          <p:cNvPr id="13" name="Picture 12">
            <a:hlinkClick r:id="rId12"/>
            <a:extLst>
              <a:ext uri="{FF2B5EF4-FFF2-40B4-BE49-F238E27FC236}">
                <a16:creationId xmlns:a16="http://schemas.microsoft.com/office/drawing/2014/main" id="{A5338BB6-E7C8-1C4D-92E5-7F2260395509}"/>
              </a:ext>
            </a:extLst>
          </p:cNvPr>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208084" y="3169166"/>
            <a:ext cx="2570209" cy="1623552"/>
          </a:xfrm>
          <a:prstGeom prst="rect">
            <a:avLst/>
          </a:prstGeom>
        </p:spPr>
      </p:pic>
    </p:spTree>
    <p:extLst>
      <p:ext uri="{BB962C8B-B14F-4D97-AF65-F5344CB8AC3E}">
        <p14:creationId xmlns:p14="http://schemas.microsoft.com/office/powerpoint/2010/main" val="161240143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Biology and Physiology</a:t>
            </a:r>
            <a:endParaRPr dirty="0">
              <a:solidFill>
                <a:schemeClr val="tx1"/>
              </a:solidFill>
            </a:endParaRPr>
          </a:p>
        </p:txBody>
      </p:sp>
      <p:pic>
        <p:nvPicPr>
          <p:cNvPr id="3" name="Picture 2">
            <a:hlinkClick r:id="rId3"/>
            <a:extLst>
              <a:ext uri="{FF2B5EF4-FFF2-40B4-BE49-F238E27FC236}">
                <a16:creationId xmlns:a16="http://schemas.microsoft.com/office/drawing/2014/main" id="{95EF1FB3-5D27-A046-8972-147F660D2C7F}"/>
              </a:ext>
            </a:extLst>
          </p:cNvPr>
          <p:cNvPicPr>
            <a:picLocks noChangeAspect="1"/>
          </p:cNvPicPr>
          <p:nvPr/>
        </p:nvPicPr>
        <p:blipFill>
          <a:blip r:embed="rId4"/>
          <a:stretch>
            <a:fillRect/>
          </a:stretch>
        </p:blipFill>
        <p:spPr>
          <a:xfrm>
            <a:off x="1646368" y="1163317"/>
            <a:ext cx="5851263" cy="3755457"/>
          </a:xfrm>
          <a:prstGeom prst="rect">
            <a:avLst/>
          </a:prstGeom>
        </p:spPr>
      </p:pic>
    </p:spTree>
    <p:extLst>
      <p:ext uri="{BB962C8B-B14F-4D97-AF65-F5344CB8AC3E}">
        <p14:creationId xmlns:p14="http://schemas.microsoft.com/office/powerpoint/2010/main" val="355494485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Industrial and World Dynamics</a:t>
            </a:r>
            <a:endParaRPr dirty="0">
              <a:solidFill>
                <a:schemeClr val="tx1"/>
              </a:solidFill>
            </a:endParaRPr>
          </a:p>
        </p:txBody>
      </p:sp>
      <p:pic>
        <p:nvPicPr>
          <p:cNvPr id="2" name="Picture 1">
            <a:extLst>
              <a:ext uri="{FF2B5EF4-FFF2-40B4-BE49-F238E27FC236}">
                <a16:creationId xmlns:a16="http://schemas.microsoft.com/office/drawing/2014/main" id="{88613647-1A75-E04F-A8C0-3C9B3996FAAC}"/>
              </a:ext>
            </a:extLst>
          </p:cNvPr>
          <p:cNvPicPr>
            <a:picLocks noChangeAspect="1"/>
          </p:cNvPicPr>
          <p:nvPr/>
        </p:nvPicPr>
        <p:blipFill>
          <a:blip r:embed="rId3"/>
          <a:stretch>
            <a:fillRect/>
          </a:stretch>
        </p:blipFill>
        <p:spPr>
          <a:xfrm>
            <a:off x="240223" y="2068461"/>
            <a:ext cx="3607888" cy="2482780"/>
          </a:xfrm>
          <a:prstGeom prst="rect">
            <a:avLst/>
          </a:prstGeom>
        </p:spPr>
      </p:pic>
      <p:pic>
        <p:nvPicPr>
          <p:cNvPr id="4" name="Picture 3">
            <a:extLst>
              <a:ext uri="{FF2B5EF4-FFF2-40B4-BE49-F238E27FC236}">
                <a16:creationId xmlns:a16="http://schemas.microsoft.com/office/drawing/2014/main" id="{558E6B60-48BB-C042-A0C2-EF16C771613F}"/>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052807" y="1616170"/>
            <a:ext cx="4463511" cy="3172809"/>
          </a:xfrm>
          <a:prstGeom prst="rect">
            <a:avLst/>
          </a:prstGeom>
        </p:spPr>
      </p:pic>
      <p:sp>
        <p:nvSpPr>
          <p:cNvPr id="3" name="TextBox 2">
            <a:extLst>
              <a:ext uri="{FF2B5EF4-FFF2-40B4-BE49-F238E27FC236}">
                <a16:creationId xmlns:a16="http://schemas.microsoft.com/office/drawing/2014/main" id="{9AFB2361-5F4F-2C45-85FC-0F662AAC16A7}"/>
              </a:ext>
            </a:extLst>
          </p:cNvPr>
          <p:cNvSpPr txBox="1"/>
          <p:nvPr/>
        </p:nvSpPr>
        <p:spPr>
          <a:xfrm>
            <a:off x="621792" y="1133856"/>
            <a:ext cx="4512774" cy="523220"/>
          </a:xfrm>
          <a:prstGeom prst="rect">
            <a:avLst/>
          </a:prstGeom>
          <a:noFill/>
        </p:spPr>
        <p:txBody>
          <a:bodyPr wrap="none" rtlCol="0">
            <a:spAutoFit/>
          </a:bodyPr>
          <a:lstStyle/>
          <a:p>
            <a:r>
              <a:rPr lang="en-TW" dirty="0"/>
              <a:t>The World is made of three kinds of things:</a:t>
            </a:r>
          </a:p>
          <a:p>
            <a:r>
              <a:rPr lang="en-TW" dirty="0"/>
              <a:t>Stock, Flow, and State variables parameterized in time</a:t>
            </a:r>
          </a:p>
        </p:txBody>
      </p:sp>
    </p:spTree>
    <p:extLst>
      <p:ext uri="{BB962C8B-B14F-4D97-AF65-F5344CB8AC3E}">
        <p14:creationId xmlns:p14="http://schemas.microsoft.com/office/powerpoint/2010/main" val="376779118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The Governing Rules of Story Telling</a:t>
            </a:r>
            <a:endParaRPr dirty="0">
              <a:solidFill>
                <a:schemeClr val="tx1"/>
              </a:solidFill>
            </a:endParaRPr>
          </a:p>
        </p:txBody>
      </p:sp>
      <p:sp>
        <p:nvSpPr>
          <p:cNvPr id="5" name="Text Placeholder 2">
            <a:extLst>
              <a:ext uri="{FF2B5EF4-FFF2-40B4-BE49-F238E27FC236}">
                <a16:creationId xmlns:a16="http://schemas.microsoft.com/office/drawing/2014/main" id="{EE307883-2DB7-664B-954D-33B99F285BAF}"/>
              </a:ext>
            </a:extLst>
          </p:cNvPr>
          <p:cNvSpPr>
            <a:spLocks noGrp="1"/>
          </p:cNvSpPr>
          <p:nvPr>
            <p:ph type="body" idx="1"/>
          </p:nvPr>
        </p:nvSpPr>
        <p:spPr>
          <a:xfrm>
            <a:off x="311700" y="1152474"/>
            <a:ext cx="8520600" cy="3991025"/>
          </a:xfrm>
        </p:spPr>
        <p:txBody>
          <a:bodyPr/>
          <a:lstStyle/>
          <a:p>
            <a:r>
              <a:rPr lang="en-TW" dirty="0"/>
              <a:t>Generate deep and sustained reflections</a:t>
            </a:r>
          </a:p>
          <a:p>
            <a:pPr lvl="1"/>
            <a:r>
              <a:rPr lang="en-US" dirty="0"/>
              <a:t>The outcomes of Story Telling is determined by the </a:t>
            </a:r>
            <a:r>
              <a:rPr lang="en-US" b="1" dirty="0"/>
              <a:t>Quality of Composition</a:t>
            </a:r>
            <a:endParaRPr lang="en-TW" dirty="0"/>
          </a:p>
          <a:p>
            <a:pPr marL="114300" indent="0">
              <a:buNone/>
            </a:pPr>
            <a:endParaRPr lang="en-US" dirty="0"/>
          </a:p>
          <a:p>
            <a:r>
              <a:rPr lang="en-US" dirty="0"/>
              <a:t>Story thread convergence by adopting a unifying foundation (arrow)</a:t>
            </a:r>
            <a:endParaRPr lang="en-TW" dirty="0"/>
          </a:p>
          <a:p>
            <a:pPr lvl="1"/>
            <a:r>
              <a:rPr lang="en-TW" dirty="0"/>
              <a:t>Everything is done through the </a:t>
            </a:r>
            <a:r>
              <a:rPr lang="en-TW" b="1" i="1" dirty="0"/>
              <a:t>composition</a:t>
            </a:r>
            <a:r>
              <a:rPr lang="en-TW" dirty="0"/>
              <a:t> of arrows</a:t>
            </a:r>
          </a:p>
          <a:p>
            <a:pPr lvl="1"/>
            <a:r>
              <a:rPr lang="en-TW" b="1" i="1" dirty="0"/>
              <a:t>Category Theory </a:t>
            </a:r>
            <a:r>
              <a:rPr lang="en-TW" i="1" dirty="0"/>
              <a:t>provides a computational framework to verify and generate </a:t>
            </a:r>
            <a:r>
              <a:rPr lang="en-TW" b="1" i="1" dirty="0"/>
              <a:t>compositions</a:t>
            </a:r>
            <a:r>
              <a:rPr lang="en-TW" dirty="0"/>
              <a:t>.</a:t>
            </a:r>
          </a:p>
          <a:p>
            <a:endParaRPr lang="en-TW" dirty="0"/>
          </a:p>
          <a:p>
            <a:r>
              <a:rPr lang="en-TW" dirty="0"/>
              <a:t>Richness of Expressiveness through NsM</a:t>
            </a:r>
          </a:p>
          <a:p>
            <a:pPr lvl="1"/>
            <a:r>
              <a:rPr lang="en-TW" dirty="0"/>
              <a:t>Managing possible variations in a VERY LARGE POSSIBILITY SPACE using NsM (compression techniques)</a:t>
            </a:r>
          </a:p>
          <a:p>
            <a:endParaRPr lang="en-TW" dirty="0"/>
          </a:p>
        </p:txBody>
      </p:sp>
    </p:spTree>
    <p:extLst>
      <p:ext uri="{BB962C8B-B14F-4D97-AF65-F5344CB8AC3E}">
        <p14:creationId xmlns:p14="http://schemas.microsoft.com/office/powerpoint/2010/main" val="370437353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10392" y="328807"/>
            <a:ext cx="6125395" cy="646331"/>
          </a:xfrm>
          <a:prstGeom prst="rect">
            <a:avLst/>
          </a:prstGeom>
          <a:noFill/>
        </p:spPr>
        <p:txBody>
          <a:bodyPr wrap="none" rtlCol="0">
            <a:spAutoFit/>
          </a:bodyPr>
          <a:lstStyle/>
          <a:p>
            <a:r>
              <a:rPr lang="en-US" sz="3600" dirty="0">
                <a:solidFill>
                  <a:prstClr val="white"/>
                </a:solidFill>
                <a:latin typeface="+mj-lt"/>
              </a:rPr>
              <a:t>The Rosetta Stone by John Baez</a:t>
            </a:r>
          </a:p>
        </p:txBody>
      </p:sp>
      <p:pic>
        <p:nvPicPr>
          <p:cNvPr id="4" name="Picture 3">
            <a:hlinkClick r:id="rId2"/>
            <a:extLst>
              <a:ext uri="{FF2B5EF4-FFF2-40B4-BE49-F238E27FC236}">
                <a16:creationId xmlns:a16="http://schemas.microsoft.com/office/drawing/2014/main" id="{32C5EC04-3DDE-9649-AB92-C0E5BE0D222F}"/>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793992" y="850155"/>
            <a:ext cx="2185892" cy="1042696"/>
          </a:xfrm>
          <a:prstGeom prst="rect">
            <a:avLst/>
          </a:prstGeom>
        </p:spPr>
      </p:pic>
      <p:pic>
        <p:nvPicPr>
          <p:cNvPr id="5" name="Picture 4">
            <a:hlinkClick r:id="rId2"/>
            <a:extLst>
              <a:ext uri="{FF2B5EF4-FFF2-40B4-BE49-F238E27FC236}">
                <a16:creationId xmlns:a16="http://schemas.microsoft.com/office/drawing/2014/main" id="{A1FE5596-7FD2-814A-B93A-112699851C3C}"/>
              </a:ext>
            </a:extLst>
          </p:cNvPr>
          <p:cNvPicPr>
            <a:picLocks noChangeAspect="1"/>
          </p:cNvPicPr>
          <p:nvPr/>
        </p:nvPicPr>
        <p:blipFill>
          <a:blip r:embed="rId4"/>
          <a:stretch>
            <a:fillRect/>
          </a:stretch>
        </p:blipFill>
        <p:spPr>
          <a:xfrm>
            <a:off x="857228" y="1988738"/>
            <a:ext cx="7429544" cy="2967310"/>
          </a:xfrm>
          <a:prstGeom prst="rect">
            <a:avLst/>
          </a:prstGeom>
        </p:spPr>
      </p:pic>
      <p:pic>
        <p:nvPicPr>
          <p:cNvPr id="6" name="Picture 5">
            <a:hlinkClick r:id="rId5"/>
            <a:extLst>
              <a:ext uri="{FF2B5EF4-FFF2-40B4-BE49-F238E27FC236}">
                <a16:creationId xmlns:a16="http://schemas.microsoft.com/office/drawing/2014/main" id="{E4DA8C81-A53F-514D-82B7-71159B5D5C2B}"/>
              </a:ext>
            </a:extLst>
          </p:cNvPr>
          <p:cNvPicPr>
            <a:picLocks noChangeAspect="1"/>
          </p:cNvPicPr>
          <p:nvPr/>
        </p:nvPicPr>
        <p:blipFill>
          <a:blip r:embed="rId6"/>
          <a:stretch>
            <a:fillRect/>
          </a:stretch>
        </p:blipFill>
        <p:spPr>
          <a:xfrm>
            <a:off x="228128" y="187452"/>
            <a:ext cx="1382264" cy="1609203"/>
          </a:xfrm>
          <a:prstGeom prst="rect">
            <a:avLst/>
          </a:prstGeom>
        </p:spPr>
      </p:pic>
      <p:sp>
        <p:nvSpPr>
          <p:cNvPr id="7" name="TextBox 6">
            <a:extLst>
              <a:ext uri="{FF2B5EF4-FFF2-40B4-BE49-F238E27FC236}">
                <a16:creationId xmlns:a16="http://schemas.microsoft.com/office/drawing/2014/main" id="{650F78C4-609B-A744-AB6C-4BF7E7E4C388}"/>
              </a:ext>
            </a:extLst>
          </p:cNvPr>
          <p:cNvSpPr txBox="1"/>
          <p:nvPr/>
        </p:nvSpPr>
        <p:spPr>
          <a:xfrm>
            <a:off x="228128" y="1569531"/>
            <a:ext cx="1382264" cy="215444"/>
          </a:xfrm>
          <a:prstGeom prst="rect">
            <a:avLst/>
          </a:prstGeom>
          <a:solidFill>
            <a:schemeClr val="bg1"/>
          </a:solidFill>
        </p:spPr>
        <p:txBody>
          <a:bodyPr wrap="square" rtlCol="0">
            <a:spAutoFit/>
          </a:bodyPr>
          <a:lstStyle/>
          <a:p>
            <a:r>
              <a:rPr lang="en-US" sz="800" dirty="0"/>
              <a:t>I</a:t>
            </a:r>
            <a:r>
              <a:rPr lang="en-TW" sz="800" dirty="0"/>
              <a:t>mage source: </a:t>
            </a:r>
            <a:r>
              <a:rPr lang="en-TW" sz="800" dirty="0">
                <a:hlinkClick r:id="rId5"/>
              </a:rPr>
              <a:t>wikipedia</a:t>
            </a:r>
            <a:endParaRPr lang="en-TW" sz="800" dirty="0"/>
          </a:p>
        </p:txBody>
      </p:sp>
    </p:spTree>
    <p:extLst>
      <p:ext uri="{BB962C8B-B14F-4D97-AF65-F5344CB8AC3E}">
        <p14:creationId xmlns:p14="http://schemas.microsoft.com/office/powerpoint/2010/main" val="68833806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86160" y="292231"/>
            <a:ext cx="7964040" cy="646331"/>
          </a:xfrm>
          <a:prstGeom prst="rect">
            <a:avLst/>
          </a:prstGeom>
          <a:noFill/>
        </p:spPr>
        <p:txBody>
          <a:bodyPr wrap="none" rtlCol="0">
            <a:spAutoFit/>
          </a:bodyPr>
          <a:lstStyle/>
          <a:p>
            <a:r>
              <a:rPr lang="en-US" sz="3600" dirty="0">
                <a:solidFill>
                  <a:prstClr val="white"/>
                </a:solidFill>
                <a:latin typeface="+mj-lt"/>
              </a:rPr>
              <a:t>The Rosetta Stone of Scientific Disciplines</a:t>
            </a:r>
          </a:p>
        </p:txBody>
      </p:sp>
      <p:graphicFrame>
        <p:nvGraphicFramePr>
          <p:cNvPr id="3" name="Table 3">
            <a:extLst>
              <a:ext uri="{FF2B5EF4-FFF2-40B4-BE49-F238E27FC236}">
                <a16:creationId xmlns:a16="http://schemas.microsoft.com/office/drawing/2014/main" id="{419E4DBF-4C36-7D40-A4CC-4A1F05DDF5D3}"/>
              </a:ext>
            </a:extLst>
          </p:cNvPr>
          <p:cNvGraphicFramePr>
            <a:graphicFrameLocks noGrp="1"/>
          </p:cNvGraphicFramePr>
          <p:nvPr>
            <p:extLst>
              <p:ext uri="{D42A27DB-BD31-4B8C-83A1-F6EECF244321}">
                <p14:modId xmlns:p14="http://schemas.microsoft.com/office/powerpoint/2010/main" val="2013629337"/>
              </p:ext>
            </p:extLst>
          </p:nvPr>
        </p:nvGraphicFramePr>
        <p:xfrm>
          <a:off x="604516" y="1161542"/>
          <a:ext cx="8137148" cy="3502864"/>
        </p:xfrm>
        <a:graphic>
          <a:graphicData uri="http://schemas.openxmlformats.org/drawingml/2006/table">
            <a:tbl>
              <a:tblPr firstRow="1" bandRow="1">
                <a:tableStyleId>{5C22544A-7EE6-4342-B048-85BDC9FD1C3A}</a:tableStyleId>
              </a:tblPr>
              <a:tblGrid>
                <a:gridCol w="2034287">
                  <a:extLst>
                    <a:ext uri="{9D8B030D-6E8A-4147-A177-3AD203B41FA5}">
                      <a16:colId xmlns:a16="http://schemas.microsoft.com/office/drawing/2014/main" val="866378250"/>
                    </a:ext>
                  </a:extLst>
                </a:gridCol>
                <a:gridCol w="2034287">
                  <a:extLst>
                    <a:ext uri="{9D8B030D-6E8A-4147-A177-3AD203B41FA5}">
                      <a16:colId xmlns:a16="http://schemas.microsoft.com/office/drawing/2014/main" val="3812702753"/>
                    </a:ext>
                  </a:extLst>
                </a:gridCol>
                <a:gridCol w="2034287">
                  <a:extLst>
                    <a:ext uri="{9D8B030D-6E8A-4147-A177-3AD203B41FA5}">
                      <a16:colId xmlns:a16="http://schemas.microsoft.com/office/drawing/2014/main" val="3086915046"/>
                    </a:ext>
                  </a:extLst>
                </a:gridCol>
                <a:gridCol w="2034287">
                  <a:extLst>
                    <a:ext uri="{9D8B030D-6E8A-4147-A177-3AD203B41FA5}">
                      <a16:colId xmlns:a16="http://schemas.microsoft.com/office/drawing/2014/main" val="2717269648"/>
                    </a:ext>
                  </a:extLst>
                </a:gridCol>
              </a:tblGrid>
              <a:tr h="698551">
                <a:tc>
                  <a:txBody>
                    <a:bodyPr/>
                    <a:lstStyle/>
                    <a:p>
                      <a:pPr algn="ctr"/>
                      <a:r>
                        <a:rPr lang="en-TW" sz="1600" dirty="0"/>
                        <a:t>Biology</a:t>
                      </a:r>
                    </a:p>
                  </a:txBody>
                  <a:tcPr anchor="b"/>
                </a:tc>
                <a:tc>
                  <a:txBody>
                    <a:bodyPr/>
                    <a:lstStyle/>
                    <a:p>
                      <a:pPr algn="ctr"/>
                      <a:r>
                        <a:rPr lang="en-TW" sz="1600" dirty="0"/>
                        <a:t>Math</a:t>
                      </a:r>
                    </a:p>
                  </a:txBody>
                  <a:tcPr anchor="b"/>
                </a:tc>
                <a:tc>
                  <a:txBody>
                    <a:bodyPr/>
                    <a:lstStyle/>
                    <a:p>
                      <a:pPr algn="ctr"/>
                      <a:r>
                        <a:rPr lang="en-TW" sz="1600" dirty="0"/>
                        <a:t>Physics</a:t>
                      </a:r>
                    </a:p>
                  </a:txBody>
                  <a:tcPr anchor="b"/>
                </a:tc>
                <a:tc>
                  <a:txBody>
                    <a:bodyPr/>
                    <a:lstStyle/>
                    <a:p>
                      <a:pPr algn="ctr"/>
                      <a:r>
                        <a:rPr lang="en-TW" sz="1600" dirty="0"/>
                        <a:t>Cybernetics/System Sciences</a:t>
                      </a:r>
                    </a:p>
                  </a:txBody>
                  <a:tcPr anchor="b"/>
                </a:tc>
                <a:extLst>
                  <a:ext uri="{0D108BD9-81ED-4DB2-BD59-A6C34878D82A}">
                    <a16:rowId xmlns:a16="http://schemas.microsoft.com/office/drawing/2014/main" val="3383985018"/>
                  </a:ext>
                </a:extLst>
              </a:tr>
              <a:tr h="698551">
                <a:tc>
                  <a:txBody>
                    <a:bodyPr/>
                    <a:lstStyle/>
                    <a:p>
                      <a:pPr algn="ctr"/>
                      <a:r>
                        <a:rPr lang="en-TW" dirty="0"/>
                        <a:t>Homeostasis/DNA</a:t>
                      </a:r>
                    </a:p>
                  </a:txBody>
                  <a:tcPr anchor="ctr"/>
                </a:tc>
                <a:tc>
                  <a:txBody>
                    <a:bodyPr/>
                    <a:lstStyle/>
                    <a:p>
                      <a:pPr algn="ctr"/>
                      <a:r>
                        <a:rPr lang="en-TW" dirty="0"/>
                        <a:t>Iterative/Recursive Functions</a:t>
                      </a:r>
                    </a:p>
                  </a:txBody>
                  <a:tcPr anchor="ctr"/>
                </a:tc>
                <a:tc>
                  <a:txBody>
                    <a:bodyPr/>
                    <a:lstStyle/>
                    <a:p>
                      <a:pPr algn="ctr"/>
                      <a:r>
                        <a:rPr lang="en-TW" dirty="0"/>
                        <a:t>Multi-Scale Interactions</a:t>
                      </a:r>
                    </a:p>
                  </a:txBody>
                  <a:tcPr anchor="ctr"/>
                </a:tc>
                <a:tc>
                  <a:txBody>
                    <a:bodyPr/>
                    <a:lstStyle/>
                    <a:p>
                      <a:pPr algn="ctr"/>
                      <a:r>
                        <a:rPr lang="en-TW" dirty="0"/>
                        <a:t>Feedback Loops</a:t>
                      </a:r>
                    </a:p>
                  </a:txBody>
                  <a:tcPr anchor="ctr"/>
                </a:tc>
                <a:extLst>
                  <a:ext uri="{0D108BD9-81ED-4DB2-BD59-A6C34878D82A}">
                    <a16:rowId xmlns:a16="http://schemas.microsoft.com/office/drawing/2014/main" val="839579542"/>
                  </a:ext>
                </a:extLst>
              </a:tr>
              <a:tr h="698551">
                <a:tc>
                  <a:txBody>
                    <a:bodyPr/>
                    <a:lstStyle/>
                    <a:p>
                      <a:pPr algn="ctr"/>
                      <a:r>
                        <a:rPr lang="en-TW" dirty="0"/>
                        <a:t>Cellular Construction/Boundary Setting</a:t>
                      </a:r>
                    </a:p>
                  </a:txBody>
                  <a:tcPr anchor="ctr"/>
                </a:tc>
                <a:tc>
                  <a:txBody>
                    <a:bodyPr/>
                    <a:lstStyle/>
                    <a:p>
                      <a:pPr algn="ctr"/>
                      <a:r>
                        <a:rPr lang="en-TW" dirty="0"/>
                        <a:t>Difference/Differentiation</a:t>
                      </a:r>
                    </a:p>
                  </a:txBody>
                  <a:tcPr anchor="ctr"/>
                </a:tc>
                <a:tc>
                  <a:txBody>
                    <a:bodyPr/>
                    <a:lstStyle/>
                    <a:p>
                      <a:pPr algn="ctr"/>
                      <a:r>
                        <a:rPr lang="en-TW" dirty="0"/>
                        <a:t>Observations</a:t>
                      </a:r>
                    </a:p>
                  </a:txBody>
                  <a:tcPr anchor="ctr"/>
                </a:tc>
                <a:tc>
                  <a:txBody>
                    <a:bodyPr/>
                    <a:lstStyle/>
                    <a:p>
                      <a:pPr algn="ctr"/>
                      <a:r>
                        <a:rPr lang="en-TW" dirty="0"/>
                        <a:t>Data Collection</a:t>
                      </a:r>
                    </a:p>
                  </a:txBody>
                  <a:tcPr anchor="ctr"/>
                </a:tc>
                <a:extLst>
                  <a:ext uri="{0D108BD9-81ED-4DB2-BD59-A6C34878D82A}">
                    <a16:rowId xmlns:a16="http://schemas.microsoft.com/office/drawing/2014/main" val="653409872"/>
                  </a:ext>
                </a:extLst>
              </a:tr>
              <a:tr h="698551">
                <a:tc>
                  <a:txBody>
                    <a:bodyPr/>
                    <a:lstStyle/>
                    <a:p>
                      <a:pPr algn="ctr"/>
                      <a:r>
                        <a:rPr lang="en-TW" dirty="0"/>
                        <a:t>Lifespan Expansion</a:t>
                      </a:r>
                    </a:p>
                  </a:txBody>
                  <a:tcPr anchor="ctr"/>
                </a:tc>
                <a:tc>
                  <a:txBody>
                    <a:bodyPr/>
                    <a:lstStyle/>
                    <a:p>
                      <a:pPr algn="ctr"/>
                      <a:r>
                        <a:rPr lang="en-TW" dirty="0"/>
                        <a:t>Integration</a:t>
                      </a:r>
                    </a:p>
                  </a:txBody>
                  <a:tcPr anchor="ctr"/>
                </a:tc>
                <a:tc>
                  <a:txBody>
                    <a:bodyPr/>
                    <a:lstStyle/>
                    <a:p>
                      <a:pPr algn="ctr"/>
                      <a:r>
                        <a:rPr lang="en-TW" dirty="0"/>
                        <a:t>Spacetime Accumulation</a:t>
                      </a:r>
                    </a:p>
                  </a:txBody>
                  <a:tcPr anchor="ctr"/>
                </a:tc>
                <a:tc>
                  <a:txBody>
                    <a:bodyPr/>
                    <a:lstStyle/>
                    <a:p>
                      <a:pPr algn="ctr"/>
                      <a:r>
                        <a:rPr lang="en-TW" dirty="0"/>
                        <a:t>Statistical Interpretation</a:t>
                      </a:r>
                    </a:p>
                  </a:txBody>
                  <a:tcPr anchor="ctr"/>
                </a:tc>
                <a:extLst>
                  <a:ext uri="{0D108BD9-81ED-4DB2-BD59-A6C34878D82A}">
                    <a16:rowId xmlns:a16="http://schemas.microsoft.com/office/drawing/2014/main" val="1298532565"/>
                  </a:ext>
                </a:extLst>
              </a:tr>
              <a:tr h="698551">
                <a:tc>
                  <a:txBody>
                    <a:bodyPr/>
                    <a:lstStyle/>
                    <a:p>
                      <a:pPr algn="ctr"/>
                      <a:r>
                        <a:rPr lang="en-TW" dirty="0"/>
                        <a:t>Entropy Negation</a:t>
                      </a:r>
                    </a:p>
                  </a:txBody>
                  <a:tcPr anchor="ctr"/>
                </a:tc>
                <a:tc>
                  <a:txBody>
                    <a:bodyPr/>
                    <a:lstStyle/>
                    <a:p>
                      <a:pPr algn="ctr"/>
                      <a:r>
                        <a:rPr lang="en-TW" dirty="0"/>
                        <a:t>Numbers/Generative Name Spaces/Algebras</a:t>
                      </a:r>
                    </a:p>
                  </a:txBody>
                  <a:tcPr anchor="ctr"/>
                </a:tc>
                <a:tc>
                  <a:txBody>
                    <a:bodyPr/>
                    <a:lstStyle/>
                    <a:p>
                      <a:pPr algn="ctr"/>
                      <a:r>
                        <a:rPr lang="en-TW" dirty="0"/>
                        <a:t>“Unified” Theory</a:t>
                      </a:r>
                    </a:p>
                  </a:txBody>
                  <a:tcPr anchor="ctr"/>
                </a:tc>
                <a:tc>
                  <a:txBody>
                    <a:bodyPr/>
                    <a:lstStyle/>
                    <a:p>
                      <a:pPr algn="ctr"/>
                      <a:r>
                        <a:rPr lang="en-TW" dirty="0"/>
                        <a:t>From Theory to Applications and Back</a:t>
                      </a:r>
                    </a:p>
                  </a:txBody>
                  <a:tcPr anchor="ctr"/>
                </a:tc>
                <a:extLst>
                  <a:ext uri="{0D108BD9-81ED-4DB2-BD59-A6C34878D82A}">
                    <a16:rowId xmlns:a16="http://schemas.microsoft.com/office/drawing/2014/main" val="240988633"/>
                  </a:ext>
                </a:extLst>
              </a:tr>
            </a:tbl>
          </a:graphicData>
        </a:graphic>
      </p:graphicFrame>
    </p:spTree>
    <p:extLst>
      <p:ext uri="{BB962C8B-B14F-4D97-AF65-F5344CB8AC3E}">
        <p14:creationId xmlns:p14="http://schemas.microsoft.com/office/powerpoint/2010/main" val="219877797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2FC88-2FFB-A249-BEB0-5395C5C39840}"/>
              </a:ext>
            </a:extLst>
          </p:cNvPr>
          <p:cNvSpPr>
            <a:spLocks noGrp="1"/>
          </p:cNvSpPr>
          <p:nvPr>
            <p:ph type="title"/>
          </p:nvPr>
        </p:nvSpPr>
        <p:spPr/>
        <p:txBody>
          <a:bodyPr/>
          <a:lstStyle/>
          <a:p>
            <a:pPr algn="ctr"/>
            <a:r>
              <a:rPr lang="en-TW" dirty="0"/>
              <a:t>Differentiate by Breaking Symmetries</a:t>
            </a:r>
          </a:p>
        </p:txBody>
      </p:sp>
      <p:sp>
        <p:nvSpPr>
          <p:cNvPr id="4" name="Slide Number Placeholder 3">
            <a:extLst>
              <a:ext uri="{FF2B5EF4-FFF2-40B4-BE49-F238E27FC236}">
                <a16:creationId xmlns:a16="http://schemas.microsoft.com/office/drawing/2014/main" id="{D469AC13-F06F-F246-A559-2AA835A5B2F0}"/>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129</a:t>
            </a:fld>
            <a:endParaRPr kumimoji="0" lang="en" sz="1000" b="0" i="0" u="none" strike="noStrike" kern="0" cap="none" spc="0" normalizeH="0" baseline="0" noProof="0" dirty="0">
              <a:ln>
                <a:noFill/>
              </a:ln>
              <a:solidFill>
                <a:srgbClr val="595959"/>
              </a:solidFill>
              <a:effectLst/>
              <a:uLnTx/>
              <a:uFillTx/>
              <a:latin typeface="Arial"/>
              <a:cs typeface="Arial"/>
              <a:sym typeface="Arial"/>
            </a:endParaRPr>
          </a:p>
        </p:txBody>
      </p:sp>
      <p:pic>
        <p:nvPicPr>
          <p:cNvPr id="10" name="Picture 9">
            <a:extLst>
              <a:ext uri="{FF2B5EF4-FFF2-40B4-BE49-F238E27FC236}">
                <a16:creationId xmlns:a16="http://schemas.microsoft.com/office/drawing/2014/main" id="{656395B2-F9E4-2748-A7E1-712ADF2A9EBD}"/>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664667" y="1086551"/>
            <a:ext cx="3167633" cy="1686146"/>
          </a:xfrm>
          <a:prstGeom prst="rect">
            <a:avLst/>
          </a:prstGeom>
        </p:spPr>
      </p:pic>
      <p:sp>
        <p:nvSpPr>
          <p:cNvPr id="11" name="TextBox 10">
            <a:extLst>
              <a:ext uri="{FF2B5EF4-FFF2-40B4-BE49-F238E27FC236}">
                <a16:creationId xmlns:a16="http://schemas.microsoft.com/office/drawing/2014/main" id="{BF718777-E5C1-AC49-A196-687B865E9CEC}"/>
              </a:ext>
            </a:extLst>
          </p:cNvPr>
          <p:cNvSpPr txBox="1"/>
          <p:nvPr/>
        </p:nvSpPr>
        <p:spPr>
          <a:xfrm>
            <a:off x="817031" y="1283004"/>
            <a:ext cx="7509938" cy="3277820"/>
          </a:xfrm>
          <a:prstGeom prst="rect">
            <a:avLst/>
          </a:prstGeom>
          <a:noFill/>
        </p:spPr>
        <p:txBody>
          <a:bodyPr wrap="square" rtlCol="0">
            <a:spAutoFit/>
          </a:bodyPr>
          <a:lstStyle/>
          <a:p>
            <a:r>
              <a:rPr lang="en-US" sz="900" dirty="0"/>
              <a:t>“THE TEN CHARACTERISTICS OF DIFFERENCE THINKERS</a:t>
            </a:r>
          </a:p>
          <a:p>
            <a:r>
              <a:rPr lang="en-US" sz="900" dirty="0"/>
              <a:t>They practice empathy because they care enough to make an impact.</a:t>
            </a:r>
          </a:p>
          <a:p>
            <a:endParaRPr lang="en-US" sz="900" dirty="0"/>
          </a:p>
          <a:p>
            <a:r>
              <a:rPr lang="en-US" sz="900" dirty="0"/>
              <a:t>They have a clear sense of the change they want to make in the world.</a:t>
            </a:r>
          </a:p>
          <a:p>
            <a:endParaRPr lang="en-US" sz="900" dirty="0"/>
          </a:p>
          <a:p>
            <a:r>
              <a:rPr lang="en-US" sz="900" dirty="0"/>
              <a:t>They are impatient about tactics and endlessly patient about implementing their strategy.</a:t>
            </a:r>
          </a:p>
          <a:p>
            <a:endParaRPr lang="en-US" sz="900" dirty="0"/>
          </a:p>
          <a:p>
            <a:r>
              <a:rPr lang="en-US" sz="900" dirty="0"/>
              <a:t>They ask the right questions, and that means that they talk more than twice as much as they listen, because talking takes guts. Mostly, they ignore those who offer empty criticism.</a:t>
            </a:r>
          </a:p>
          <a:p>
            <a:endParaRPr lang="en-US" sz="900" dirty="0"/>
          </a:p>
          <a:p>
            <a:r>
              <a:rPr lang="en-US" sz="900" dirty="0"/>
              <a:t>They watch what people do and don’t just believe what people tell them.</a:t>
            </a:r>
          </a:p>
          <a:p>
            <a:endParaRPr lang="en-US" sz="900" dirty="0"/>
          </a:p>
          <a:p>
            <a:r>
              <a:rPr lang="en-US" sz="900" dirty="0"/>
              <a:t>They innovate and create at the edges, ignoring the market of everyone.</a:t>
            </a:r>
          </a:p>
          <a:p>
            <a:endParaRPr lang="en-US" sz="900" dirty="0"/>
          </a:p>
          <a:p>
            <a:r>
              <a:rPr lang="en-US" sz="900" dirty="0"/>
              <a:t>They make products for their customers, instead of trying to find customers for their products.</a:t>
            </a:r>
          </a:p>
          <a:p>
            <a:endParaRPr lang="en-US" sz="900" dirty="0"/>
          </a:p>
          <a:p>
            <a:r>
              <a:rPr lang="en-US" sz="900" dirty="0"/>
              <a:t>They understand that they need to give people a story to tell—a ‘you’ve </a:t>
            </a:r>
            <a:r>
              <a:rPr lang="en-US" sz="900" dirty="0" err="1"/>
              <a:t>gotta</a:t>
            </a:r>
            <a:r>
              <a:rPr lang="en-US" sz="900" dirty="0"/>
              <a:t> see this’ moment.</a:t>
            </a:r>
          </a:p>
          <a:p>
            <a:endParaRPr lang="en-US" sz="900" dirty="0"/>
          </a:p>
          <a:p>
            <a:r>
              <a:rPr lang="en-US" sz="900" dirty="0"/>
              <a:t>They work hard to change how people feel, by creating intangible value that gives them an emotional point of difference.</a:t>
            </a:r>
          </a:p>
          <a:p>
            <a:endParaRPr lang="en-US" sz="900" dirty="0"/>
          </a:p>
          <a:p>
            <a:r>
              <a:rPr lang="en-US" sz="900" dirty="0"/>
              <a:t>They understand that trust is their second-most valuable asset. The first is the willingness to be wrong for the right reason.”</a:t>
            </a:r>
          </a:p>
          <a:p>
            <a:endParaRPr lang="en-US" sz="900" dirty="0"/>
          </a:p>
          <a:p>
            <a:r>
              <a:rPr lang="en-US" sz="900" dirty="0"/>
              <a:t>Excerpt From: Bernadette Jiwa. “Difference: The one-page method for reimagining your business and reinventing your marketing.”</a:t>
            </a:r>
            <a:endParaRPr lang="en-TW" sz="900" dirty="0"/>
          </a:p>
        </p:txBody>
      </p:sp>
      <p:pic>
        <p:nvPicPr>
          <p:cNvPr id="12" name="Picture 11">
            <a:extLst>
              <a:ext uri="{FF2B5EF4-FFF2-40B4-BE49-F238E27FC236}">
                <a16:creationId xmlns:a16="http://schemas.microsoft.com/office/drawing/2014/main" id="{CF58321E-37DD-F14E-9515-D4BADEA8FF32}"/>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483518" y="2571750"/>
            <a:ext cx="1588765" cy="1213951"/>
          </a:xfrm>
          <a:prstGeom prst="rect">
            <a:avLst/>
          </a:prstGeom>
        </p:spPr>
      </p:pic>
    </p:spTree>
    <p:extLst>
      <p:ext uri="{BB962C8B-B14F-4D97-AF65-F5344CB8AC3E}">
        <p14:creationId xmlns:p14="http://schemas.microsoft.com/office/powerpoint/2010/main" val="30584167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 name="Zero-cost Transactions"/>
          <p:cNvSpPr txBox="1">
            <a:spLocks noGrp="1"/>
          </p:cNvSpPr>
          <p:nvPr>
            <p:ph type="title"/>
          </p:nvPr>
        </p:nvSpPr>
        <p:spPr>
          <a:xfrm>
            <a:off x="795527" y="162683"/>
            <a:ext cx="7896527" cy="946201"/>
          </a:xfrm>
          <a:prstGeom prst="rect">
            <a:avLst/>
          </a:prstGeom>
        </p:spPr>
        <p:txBody>
          <a:bodyPr>
            <a:normAutofit/>
          </a:bodyPr>
          <a:lstStyle/>
          <a:p>
            <a:pPr algn="ctr"/>
            <a:r>
              <a:rPr lang="en-US" dirty="0">
                <a:solidFill>
                  <a:schemeClr val="tx1"/>
                </a:solidFill>
              </a:rPr>
              <a:t>Metaphors</a:t>
            </a:r>
            <a:r>
              <a:rPr lang="en-US" altLang="zh-CN" dirty="0">
                <a:solidFill>
                  <a:schemeClr val="tx1"/>
                </a:solidFill>
              </a:rPr>
              <a:t>/Analogies</a:t>
            </a:r>
            <a:r>
              <a:rPr lang="en-US" dirty="0">
                <a:solidFill>
                  <a:schemeClr val="tx1"/>
                </a:solidFill>
              </a:rPr>
              <a:t> as a Cognitive Foundation</a:t>
            </a:r>
            <a:endParaRPr dirty="0">
              <a:solidFill>
                <a:schemeClr val="tx1"/>
              </a:solidFill>
            </a:endParaRPr>
          </a:p>
        </p:txBody>
      </p:sp>
      <p:sp>
        <p:nvSpPr>
          <p:cNvPr id="16" name="Slide Number Placeholder 15">
            <a:extLst>
              <a:ext uri="{FF2B5EF4-FFF2-40B4-BE49-F238E27FC236}">
                <a16:creationId xmlns:a16="http://schemas.microsoft.com/office/drawing/2014/main" id="{6A574CE0-EF9A-904B-AF8B-F96A1A4B241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13</a:t>
            </a:fld>
            <a:endParaRPr lang="en" dirty="0"/>
          </a:p>
        </p:txBody>
      </p:sp>
      <p:pic>
        <p:nvPicPr>
          <p:cNvPr id="29" name="Picture 6" descr="Metaphors We Live By">
            <a:hlinkClick r:id="rId2"/>
            <a:extLst>
              <a:ext uri="{FF2B5EF4-FFF2-40B4-BE49-F238E27FC236}">
                <a16:creationId xmlns:a16="http://schemas.microsoft.com/office/drawing/2014/main" id="{69858067-136D-CF44-B22C-9139BEB219CA}"/>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248008" y="906699"/>
            <a:ext cx="2493967" cy="3953318"/>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Where Mathematics Comes From.jpg">
            <a:hlinkClick r:id="rId4"/>
            <a:extLst>
              <a:ext uri="{FF2B5EF4-FFF2-40B4-BE49-F238E27FC236}">
                <a16:creationId xmlns:a16="http://schemas.microsoft.com/office/drawing/2014/main" id="{E403E5E7-BF17-7A4A-BD44-92C9C9C032C1}"/>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6015777" y="1254603"/>
            <a:ext cx="2767755" cy="3459694"/>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4" descr="Women, Fire, and Dangerous Things: What Categories Reveal about the Mind">
            <a:hlinkClick r:id="rId6"/>
            <a:extLst>
              <a:ext uri="{FF2B5EF4-FFF2-40B4-BE49-F238E27FC236}">
                <a16:creationId xmlns:a16="http://schemas.microsoft.com/office/drawing/2014/main" id="{3CC69E81-A285-4843-8EF6-FA73DBD1E66D}"/>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496188" y="1179895"/>
            <a:ext cx="2478018" cy="34596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099086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2FC88-2FFB-A249-BEB0-5395C5C39840}"/>
              </a:ext>
            </a:extLst>
          </p:cNvPr>
          <p:cNvSpPr>
            <a:spLocks noGrp="1"/>
          </p:cNvSpPr>
          <p:nvPr>
            <p:ph type="title"/>
          </p:nvPr>
        </p:nvSpPr>
        <p:spPr/>
        <p:txBody>
          <a:bodyPr/>
          <a:lstStyle/>
          <a:p>
            <a:pPr algn="ctr"/>
            <a:r>
              <a:rPr lang="en-TW" dirty="0"/>
              <a:t>Does this Remind you of …</a:t>
            </a:r>
          </a:p>
        </p:txBody>
      </p:sp>
      <p:sp>
        <p:nvSpPr>
          <p:cNvPr id="4" name="Slide Number Placeholder 3">
            <a:extLst>
              <a:ext uri="{FF2B5EF4-FFF2-40B4-BE49-F238E27FC236}">
                <a16:creationId xmlns:a16="http://schemas.microsoft.com/office/drawing/2014/main" id="{D469AC13-F06F-F246-A559-2AA835A5B2F0}"/>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130</a:t>
            </a:fld>
            <a:endParaRPr kumimoji="0" lang="en" sz="1000" b="0" i="0" u="none" strike="noStrike" kern="0" cap="none" spc="0" normalizeH="0" baseline="0" noProof="0" dirty="0">
              <a:ln>
                <a:noFill/>
              </a:ln>
              <a:solidFill>
                <a:srgbClr val="595959"/>
              </a:solidFill>
              <a:effectLst/>
              <a:uLnTx/>
              <a:uFillTx/>
              <a:latin typeface="Arial"/>
              <a:cs typeface="Arial"/>
              <a:sym typeface="Arial"/>
            </a:endParaRPr>
          </a:p>
        </p:txBody>
      </p:sp>
      <p:pic>
        <p:nvPicPr>
          <p:cNvPr id="1026" name="Picture 2" descr="difference-map">
            <a:extLst>
              <a:ext uri="{FF2B5EF4-FFF2-40B4-BE49-F238E27FC236}">
                <a16:creationId xmlns:a16="http://schemas.microsoft.com/office/drawing/2014/main" id="{27A4A1F7-1729-E241-8C1D-7DA06DD3FFCD}"/>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051199" y="1017725"/>
            <a:ext cx="5041602" cy="38948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76FEF18A-C2D5-2141-8086-E2387E97A414}"/>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11700" y="3226964"/>
            <a:ext cx="2939809" cy="1717486"/>
          </a:xfrm>
          <a:prstGeom prst="rect">
            <a:avLst/>
          </a:prstGeom>
        </p:spPr>
      </p:pic>
      <p:cxnSp>
        <p:nvCxnSpPr>
          <p:cNvPr id="6" name="Straight Arrow Connector 5">
            <a:extLst>
              <a:ext uri="{FF2B5EF4-FFF2-40B4-BE49-F238E27FC236}">
                <a16:creationId xmlns:a16="http://schemas.microsoft.com/office/drawing/2014/main" id="{810C8C88-8A7C-2D40-A520-7F327C206FF7}"/>
              </a:ext>
            </a:extLst>
          </p:cNvPr>
          <p:cNvCxnSpPr>
            <a:cxnSpLocks/>
          </p:cNvCxnSpPr>
          <p:nvPr/>
        </p:nvCxnSpPr>
        <p:spPr>
          <a:xfrm flipV="1">
            <a:off x="714375" y="2700338"/>
            <a:ext cx="1843088" cy="1000125"/>
          </a:xfrm>
          <a:prstGeom prst="straightConnector1">
            <a:avLst/>
          </a:prstGeom>
          <a:ln w="50800">
            <a:solidFill>
              <a:schemeClr val="tx1">
                <a:lumMod val="85000"/>
                <a:lumOff val="1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6159980C-27EF-8F4C-B0D6-22873EDF2ED6}"/>
              </a:ext>
            </a:extLst>
          </p:cNvPr>
          <p:cNvCxnSpPr>
            <a:cxnSpLocks/>
          </p:cNvCxnSpPr>
          <p:nvPr/>
        </p:nvCxnSpPr>
        <p:spPr>
          <a:xfrm flipV="1">
            <a:off x="2957513" y="2700338"/>
            <a:ext cx="657225" cy="1585912"/>
          </a:xfrm>
          <a:prstGeom prst="straightConnector1">
            <a:avLst/>
          </a:prstGeom>
          <a:ln w="50800">
            <a:solidFill>
              <a:schemeClr val="tx1">
                <a:lumMod val="85000"/>
                <a:lumOff val="1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5512696A-2C33-4446-8E06-22D60229808D}"/>
              </a:ext>
            </a:extLst>
          </p:cNvPr>
          <p:cNvCxnSpPr>
            <a:cxnSpLocks/>
          </p:cNvCxnSpPr>
          <p:nvPr/>
        </p:nvCxnSpPr>
        <p:spPr>
          <a:xfrm flipV="1">
            <a:off x="957263" y="2700338"/>
            <a:ext cx="5314950" cy="1425437"/>
          </a:xfrm>
          <a:prstGeom prst="straightConnector1">
            <a:avLst/>
          </a:prstGeom>
          <a:ln w="50800">
            <a:solidFill>
              <a:schemeClr val="tx1">
                <a:lumMod val="85000"/>
                <a:lumOff val="1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D7BAE7AF-3A73-464D-BEC4-AC6323AE2BBE}"/>
              </a:ext>
            </a:extLst>
          </p:cNvPr>
          <p:cNvCxnSpPr>
            <a:cxnSpLocks/>
          </p:cNvCxnSpPr>
          <p:nvPr/>
        </p:nvCxnSpPr>
        <p:spPr>
          <a:xfrm flipV="1">
            <a:off x="1171575" y="2143125"/>
            <a:ext cx="2814638" cy="1728788"/>
          </a:xfrm>
          <a:prstGeom prst="straightConnector1">
            <a:avLst/>
          </a:prstGeom>
          <a:ln w="50800">
            <a:solidFill>
              <a:schemeClr val="tx1">
                <a:lumMod val="85000"/>
                <a:lumOff val="1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2600513"/>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2FC88-2FFB-A249-BEB0-5395C5C39840}"/>
              </a:ext>
            </a:extLst>
          </p:cNvPr>
          <p:cNvSpPr>
            <a:spLocks noGrp="1"/>
          </p:cNvSpPr>
          <p:nvPr>
            <p:ph type="title"/>
          </p:nvPr>
        </p:nvSpPr>
        <p:spPr/>
        <p:txBody>
          <a:bodyPr/>
          <a:lstStyle/>
          <a:p>
            <a:pPr algn="ctr"/>
            <a:r>
              <a:rPr lang="en-TW" dirty="0"/>
              <a:t>Historical Threads of Story Telling</a:t>
            </a:r>
          </a:p>
        </p:txBody>
      </p:sp>
      <p:sp>
        <p:nvSpPr>
          <p:cNvPr id="3" name="Text Placeholder 2">
            <a:extLst>
              <a:ext uri="{FF2B5EF4-FFF2-40B4-BE49-F238E27FC236}">
                <a16:creationId xmlns:a16="http://schemas.microsoft.com/office/drawing/2014/main" id="{E8232C74-7209-2947-BDCC-F997114E78BB}"/>
              </a:ext>
            </a:extLst>
          </p:cNvPr>
          <p:cNvSpPr>
            <a:spLocks noGrp="1"/>
          </p:cNvSpPr>
          <p:nvPr>
            <p:ph type="body" idx="1"/>
          </p:nvPr>
        </p:nvSpPr>
        <p:spPr>
          <a:xfrm>
            <a:off x="311700" y="1152474"/>
            <a:ext cx="5389013" cy="3991025"/>
          </a:xfrm>
        </p:spPr>
        <p:txBody>
          <a:bodyPr/>
          <a:lstStyle/>
          <a:p>
            <a:r>
              <a:rPr lang="en-TW" dirty="0"/>
              <a:t>Key Personalities (Lars Andersen)</a:t>
            </a:r>
          </a:p>
          <a:p>
            <a:pPr lvl="1"/>
            <a:r>
              <a:rPr lang="en-TW" dirty="0"/>
              <a:t>Think Robin Hood</a:t>
            </a:r>
          </a:p>
          <a:p>
            <a:pPr marL="596900" lvl="1" indent="0">
              <a:buNone/>
            </a:pPr>
            <a:endParaRPr lang="en-TW" dirty="0"/>
          </a:p>
          <a:p>
            <a:r>
              <a:rPr lang="en-US" dirty="0"/>
              <a:t>Technology History (Bows and Arrows)</a:t>
            </a:r>
            <a:endParaRPr lang="en-TW" dirty="0"/>
          </a:p>
          <a:p>
            <a:pPr lvl="1"/>
            <a:r>
              <a:rPr lang="en-TW" dirty="0"/>
              <a:t>The archer’s Paradox (science and wizardry)</a:t>
            </a:r>
          </a:p>
          <a:p>
            <a:pPr marL="114300" indent="0">
              <a:buNone/>
            </a:pPr>
            <a:endParaRPr lang="en-TW" dirty="0"/>
          </a:p>
          <a:p>
            <a:r>
              <a:rPr lang="en-US" dirty="0"/>
              <a:t>Institutional/Regulatory History</a:t>
            </a:r>
            <a:endParaRPr lang="en-TW" dirty="0"/>
          </a:p>
          <a:p>
            <a:pPr lvl="1"/>
            <a:r>
              <a:rPr lang="en-TW" dirty="0"/>
              <a:t>Stories must evolve with societal and institutional rules</a:t>
            </a:r>
          </a:p>
          <a:p>
            <a:endParaRPr lang="en-TW" dirty="0"/>
          </a:p>
          <a:p>
            <a:endParaRPr lang="en-TW" dirty="0"/>
          </a:p>
          <a:p>
            <a:endParaRPr lang="en-TW" dirty="0"/>
          </a:p>
        </p:txBody>
      </p:sp>
      <p:sp>
        <p:nvSpPr>
          <p:cNvPr id="4" name="Slide Number Placeholder 3">
            <a:extLst>
              <a:ext uri="{FF2B5EF4-FFF2-40B4-BE49-F238E27FC236}">
                <a16:creationId xmlns:a16="http://schemas.microsoft.com/office/drawing/2014/main" id="{D469AC13-F06F-F246-A559-2AA835A5B2F0}"/>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131</a:t>
            </a:fld>
            <a:endParaRPr kumimoji="0" lang="en" sz="1000" b="0" i="0" u="none" strike="noStrike" kern="0" cap="none" spc="0" normalizeH="0" baseline="0" noProof="0" dirty="0">
              <a:ln>
                <a:noFill/>
              </a:ln>
              <a:solidFill>
                <a:srgbClr val="595959"/>
              </a:solidFill>
              <a:effectLst/>
              <a:uLnTx/>
              <a:uFillTx/>
              <a:latin typeface="Arial"/>
              <a:cs typeface="Arial"/>
              <a:sym typeface="Arial"/>
            </a:endParaRPr>
          </a:p>
        </p:txBody>
      </p:sp>
      <p:pic>
        <p:nvPicPr>
          <p:cNvPr id="6" name="Picture 5">
            <a:extLst>
              <a:ext uri="{FF2B5EF4-FFF2-40B4-BE49-F238E27FC236}">
                <a16:creationId xmlns:a16="http://schemas.microsoft.com/office/drawing/2014/main" id="{37F177A9-BAED-1A45-BF64-E7352797F1C4}"/>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892224" y="3804040"/>
            <a:ext cx="2180213" cy="1339460"/>
          </a:xfrm>
          <a:prstGeom prst="rect">
            <a:avLst/>
          </a:prstGeom>
        </p:spPr>
      </p:pic>
      <p:pic>
        <p:nvPicPr>
          <p:cNvPr id="7" name="Picture 6">
            <a:hlinkClick r:id="rId4"/>
            <a:extLst>
              <a:ext uri="{FF2B5EF4-FFF2-40B4-BE49-F238E27FC236}">
                <a16:creationId xmlns:a16="http://schemas.microsoft.com/office/drawing/2014/main" id="{F6E1228F-F3B8-5B41-8417-2067205DD156}"/>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892225" y="1152474"/>
            <a:ext cx="2180213" cy="1339460"/>
          </a:xfrm>
          <a:prstGeom prst="rect">
            <a:avLst/>
          </a:prstGeom>
        </p:spPr>
      </p:pic>
      <p:pic>
        <p:nvPicPr>
          <p:cNvPr id="8" name="Picture 7">
            <a:hlinkClick r:id="rId6"/>
            <a:extLst>
              <a:ext uri="{FF2B5EF4-FFF2-40B4-BE49-F238E27FC236}">
                <a16:creationId xmlns:a16="http://schemas.microsoft.com/office/drawing/2014/main" id="{103B3BB3-1280-A448-9D37-111C5406EC33}"/>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892223" y="2491934"/>
            <a:ext cx="2180214" cy="1339461"/>
          </a:xfrm>
          <a:prstGeom prst="rect">
            <a:avLst/>
          </a:prstGeom>
        </p:spPr>
      </p:pic>
    </p:spTree>
    <p:extLst>
      <p:ext uri="{BB962C8B-B14F-4D97-AF65-F5344CB8AC3E}">
        <p14:creationId xmlns:p14="http://schemas.microsoft.com/office/powerpoint/2010/main" val="1891970345"/>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Representing Numbers using Arrows</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132</a:t>
            </a:fld>
            <a:endParaRPr lang="en" dirty="0"/>
          </a:p>
        </p:txBody>
      </p:sp>
      <p:pic>
        <p:nvPicPr>
          <p:cNvPr id="7" name="Picture 6">
            <a:hlinkClick r:id="rId2"/>
            <a:extLst>
              <a:ext uri="{FF2B5EF4-FFF2-40B4-BE49-F238E27FC236}">
                <a16:creationId xmlns:a16="http://schemas.microsoft.com/office/drawing/2014/main" id="{DED839D9-361B-2A48-A6E6-B7A497DDF6D5}"/>
              </a:ext>
            </a:extLst>
          </p:cNvPr>
          <p:cNvPicPr>
            <a:picLocks noChangeAspect="1"/>
          </p:cNvPicPr>
          <p:nvPr/>
        </p:nvPicPr>
        <p:blipFill>
          <a:blip r:embed="rId3"/>
          <a:stretch>
            <a:fillRect/>
          </a:stretch>
        </p:blipFill>
        <p:spPr>
          <a:xfrm>
            <a:off x="1913256" y="1087316"/>
            <a:ext cx="5317485" cy="3415657"/>
          </a:xfrm>
          <a:prstGeom prst="rect">
            <a:avLst/>
          </a:prstGeom>
        </p:spPr>
      </p:pic>
      <p:sp>
        <p:nvSpPr>
          <p:cNvPr id="8" name="TextBox 7">
            <a:extLst>
              <a:ext uri="{FF2B5EF4-FFF2-40B4-BE49-F238E27FC236}">
                <a16:creationId xmlns:a16="http://schemas.microsoft.com/office/drawing/2014/main" id="{0D06F082-8DFA-AC4D-8E94-F84E46E80BFD}"/>
              </a:ext>
            </a:extLst>
          </p:cNvPr>
          <p:cNvSpPr txBox="1"/>
          <p:nvPr/>
        </p:nvSpPr>
        <p:spPr>
          <a:xfrm>
            <a:off x="2392556" y="4663217"/>
            <a:ext cx="4358886" cy="307777"/>
          </a:xfrm>
          <a:prstGeom prst="rect">
            <a:avLst/>
          </a:prstGeom>
          <a:noFill/>
        </p:spPr>
        <p:txBody>
          <a:bodyPr wrap="none" rtlCol="0">
            <a:spAutoFit/>
          </a:bodyPr>
          <a:lstStyle/>
          <a:p>
            <a:r>
              <a:rPr lang="en-TW" dirty="0"/>
              <a:t>Image source: </a:t>
            </a:r>
            <a:r>
              <a:rPr lang="en-US" dirty="0">
                <a:hlinkClick r:id="rId2"/>
              </a:rPr>
              <a:t>https://</a:t>
            </a:r>
            <a:r>
              <a:rPr lang="en-US" dirty="0" err="1">
                <a:hlinkClick r:id="rId2"/>
              </a:rPr>
              <a:t>youtu.be</a:t>
            </a:r>
            <a:r>
              <a:rPr lang="en-US" dirty="0">
                <a:hlinkClick r:id="rId2"/>
              </a:rPr>
              <a:t>/KQv0lEaDGco?t=662</a:t>
            </a:r>
            <a:endParaRPr lang="en-TW" dirty="0"/>
          </a:p>
        </p:txBody>
      </p:sp>
    </p:spTree>
    <p:extLst>
      <p:ext uri="{BB962C8B-B14F-4D97-AF65-F5344CB8AC3E}">
        <p14:creationId xmlns:p14="http://schemas.microsoft.com/office/powerpoint/2010/main" val="28694361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Developments since Category Theory</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133</a:t>
            </a:fld>
            <a:endParaRPr lang="en" dirty="0"/>
          </a:p>
        </p:txBody>
      </p:sp>
      <p:pic>
        <p:nvPicPr>
          <p:cNvPr id="3" name="Picture 2">
            <a:hlinkClick r:id="rId2"/>
            <a:extLst>
              <a:ext uri="{FF2B5EF4-FFF2-40B4-BE49-F238E27FC236}">
                <a16:creationId xmlns:a16="http://schemas.microsoft.com/office/drawing/2014/main" id="{3290A179-3090-C041-A9EE-14DA2A618D26}"/>
              </a:ext>
            </a:extLst>
          </p:cNvPr>
          <p:cNvPicPr>
            <a:picLocks noChangeAspect="1"/>
          </p:cNvPicPr>
          <p:nvPr/>
        </p:nvPicPr>
        <p:blipFill>
          <a:blip r:embed="rId3"/>
          <a:stretch>
            <a:fillRect/>
          </a:stretch>
        </p:blipFill>
        <p:spPr>
          <a:xfrm>
            <a:off x="392452" y="1506591"/>
            <a:ext cx="4048503" cy="2623042"/>
          </a:xfrm>
          <a:prstGeom prst="rect">
            <a:avLst/>
          </a:prstGeom>
        </p:spPr>
      </p:pic>
      <p:sp>
        <p:nvSpPr>
          <p:cNvPr id="5" name="TextBox 4">
            <a:extLst>
              <a:ext uri="{FF2B5EF4-FFF2-40B4-BE49-F238E27FC236}">
                <a16:creationId xmlns:a16="http://schemas.microsoft.com/office/drawing/2014/main" id="{BCEDEEB4-2D23-2943-AE8A-7A5BB62C06C2}"/>
              </a:ext>
            </a:extLst>
          </p:cNvPr>
          <p:cNvSpPr txBox="1"/>
          <p:nvPr/>
        </p:nvSpPr>
        <p:spPr>
          <a:xfrm>
            <a:off x="891285" y="4129633"/>
            <a:ext cx="3050835" cy="307777"/>
          </a:xfrm>
          <a:prstGeom prst="rect">
            <a:avLst/>
          </a:prstGeom>
          <a:noFill/>
        </p:spPr>
        <p:txBody>
          <a:bodyPr wrap="none" rtlCol="0">
            <a:spAutoFit/>
          </a:bodyPr>
          <a:lstStyle/>
          <a:p>
            <a:r>
              <a:rPr lang="en-TW" dirty="0">
                <a:hlinkClick r:id="rId4"/>
              </a:rPr>
              <a:t>Prof. Hou </a:t>
            </a:r>
            <a:r>
              <a:rPr lang="en-TW" dirty="0"/>
              <a:t>at University of Minnesota</a:t>
            </a:r>
          </a:p>
        </p:txBody>
      </p:sp>
      <p:pic>
        <p:nvPicPr>
          <p:cNvPr id="6" name="Picture 5">
            <a:hlinkClick r:id="rId5"/>
            <a:extLst>
              <a:ext uri="{FF2B5EF4-FFF2-40B4-BE49-F238E27FC236}">
                <a16:creationId xmlns:a16="http://schemas.microsoft.com/office/drawing/2014/main" id="{B64C5125-05AF-C244-B967-E3C0D91C71B0}"/>
              </a:ext>
            </a:extLst>
          </p:cNvPr>
          <p:cNvPicPr>
            <a:picLocks noChangeAspect="1"/>
          </p:cNvPicPr>
          <p:nvPr/>
        </p:nvPicPr>
        <p:blipFill>
          <a:blip r:embed="rId6"/>
          <a:stretch>
            <a:fillRect/>
          </a:stretch>
        </p:blipFill>
        <p:spPr>
          <a:xfrm>
            <a:off x="5201882" y="1356066"/>
            <a:ext cx="3544926" cy="2943517"/>
          </a:xfrm>
          <a:prstGeom prst="rect">
            <a:avLst/>
          </a:prstGeom>
        </p:spPr>
      </p:pic>
      <p:sp>
        <p:nvSpPr>
          <p:cNvPr id="9" name="TextBox 8">
            <a:extLst>
              <a:ext uri="{FF2B5EF4-FFF2-40B4-BE49-F238E27FC236}">
                <a16:creationId xmlns:a16="http://schemas.microsoft.com/office/drawing/2014/main" id="{65EF85CE-BD29-D448-8C89-7EFAC9B2D9F2}"/>
              </a:ext>
            </a:extLst>
          </p:cNvPr>
          <p:cNvSpPr txBox="1"/>
          <p:nvPr/>
        </p:nvSpPr>
        <p:spPr>
          <a:xfrm>
            <a:off x="5448927" y="4397783"/>
            <a:ext cx="2962671" cy="307777"/>
          </a:xfrm>
          <a:prstGeom prst="rect">
            <a:avLst/>
          </a:prstGeom>
          <a:noFill/>
        </p:spPr>
        <p:txBody>
          <a:bodyPr wrap="none" rtlCol="0">
            <a:spAutoFit/>
          </a:bodyPr>
          <a:lstStyle/>
          <a:p>
            <a:r>
              <a:rPr lang="en-TW" dirty="0">
                <a:hlinkClick r:id="rId7"/>
              </a:rPr>
              <a:t>Prof. Licata </a:t>
            </a:r>
            <a:r>
              <a:rPr lang="en-TW" dirty="0"/>
              <a:t>at Wesleyan University</a:t>
            </a:r>
          </a:p>
        </p:txBody>
      </p:sp>
    </p:spTree>
    <p:extLst>
      <p:ext uri="{BB962C8B-B14F-4D97-AF65-F5344CB8AC3E}">
        <p14:creationId xmlns:p14="http://schemas.microsoft.com/office/powerpoint/2010/main" val="1899834858"/>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A New Math Foundation for Undergraduates</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134</a:t>
            </a:fld>
            <a:endParaRPr lang="en" dirty="0"/>
          </a:p>
        </p:txBody>
      </p:sp>
      <p:sp>
        <p:nvSpPr>
          <p:cNvPr id="8" name="TextBox 7">
            <a:extLst>
              <a:ext uri="{FF2B5EF4-FFF2-40B4-BE49-F238E27FC236}">
                <a16:creationId xmlns:a16="http://schemas.microsoft.com/office/drawing/2014/main" id="{0D06F082-8DFA-AC4D-8E94-F84E46E80BFD}"/>
              </a:ext>
            </a:extLst>
          </p:cNvPr>
          <p:cNvSpPr txBox="1"/>
          <p:nvPr/>
        </p:nvSpPr>
        <p:spPr>
          <a:xfrm>
            <a:off x="485076" y="4749040"/>
            <a:ext cx="5790862" cy="307777"/>
          </a:xfrm>
          <a:prstGeom prst="rect">
            <a:avLst/>
          </a:prstGeom>
          <a:noFill/>
        </p:spPr>
        <p:txBody>
          <a:bodyPr wrap="square" rtlCol="0">
            <a:spAutoFit/>
          </a:bodyPr>
          <a:lstStyle/>
          <a:p>
            <a:pPr algn="ctr"/>
            <a:r>
              <a:rPr lang="en-TW" dirty="0"/>
              <a:t>Image source: </a:t>
            </a:r>
            <a:r>
              <a:rPr lang="en-US" dirty="0">
                <a:hlinkClick r:id="rId2"/>
              </a:rPr>
              <a:t>https://youtu.be/A6hXn6QCu0k</a:t>
            </a:r>
            <a:r>
              <a:rPr lang="en-US" dirty="0"/>
              <a:t>. by Emily Riehl</a:t>
            </a:r>
            <a:endParaRPr lang="en-TW" dirty="0"/>
          </a:p>
        </p:txBody>
      </p:sp>
      <p:pic>
        <p:nvPicPr>
          <p:cNvPr id="3" name="Picture 2">
            <a:hlinkClick r:id="rId2"/>
            <a:extLst>
              <a:ext uri="{FF2B5EF4-FFF2-40B4-BE49-F238E27FC236}">
                <a16:creationId xmlns:a16="http://schemas.microsoft.com/office/drawing/2014/main" id="{9D920EE6-43FA-8F42-A46A-95F0E5DC52FB}"/>
              </a:ext>
            </a:extLst>
          </p:cNvPr>
          <p:cNvPicPr>
            <a:picLocks noChangeAspect="1"/>
          </p:cNvPicPr>
          <p:nvPr/>
        </p:nvPicPr>
        <p:blipFill>
          <a:blip r:embed="rId3"/>
          <a:stretch>
            <a:fillRect/>
          </a:stretch>
        </p:blipFill>
        <p:spPr>
          <a:xfrm>
            <a:off x="737989" y="1017725"/>
            <a:ext cx="5285037" cy="3742514"/>
          </a:xfrm>
          <a:prstGeom prst="rect">
            <a:avLst/>
          </a:prstGeom>
        </p:spPr>
      </p:pic>
      <p:sp>
        <p:nvSpPr>
          <p:cNvPr id="5" name="TextBox 4">
            <a:extLst>
              <a:ext uri="{FF2B5EF4-FFF2-40B4-BE49-F238E27FC236}">
                <a16:creationId xmlns:a16="http://schemas.microsoft.com/office/drawing/2014/main" id="{2022A9CB-27A3-A64D-8F1A-F1F15B5A9D96}"/>
              </a:ext>
            </a:extLst>
          </p:cNvPr>
          <p:cNvSpPr txBox="1"/>
          <p:nvPr/>
        </p:nvSpPr>
        <p:spPr>
          <a:xfrm>
            <a:off x="7247327" y="4513809"/>
            <a:ext cx="1896673" cy="276999"/>
          </a:xfrm>
          <a:prstGeom prst="rect">
            <a:avLst/>
          </a:prstGeom>
          <a:noFill/>
        </p:spPr>
        <p:txBody>
          <a:bodyPr wrap="none" rtlCol="0">
            <a:spAutoFit/>
          </a:bodyPr>
          <a:lstStyle/>
          <a:p>
            <a:pPr algn="ctr"/>
            <a:r>
              <a:rPr lang="en-US" sz="600" dirty="0"/>
              <a:t>The Slide set can be downloaded here:</a:t>
            </a:r>
          </a:p>
          <a:p>
            <a:pPr algn="ctr"/>
            <a:r>
              <a:rPr lang="en-US" sz="600" dirty="0">
                <a:hlinkClick r:id="rId4"/>
              </a:rPr>
              <a:t>http://</a:t>
            </a:r>
            <a:r>
              <a:rPr lang="en-US" sz="600" dirty="0" err="1">
                <a:hlinkClick r:id="rId4"/>
              </a:rPr>
              <a:t>www.math.jhu.edu</a:t>
            </a:r>
            <a:r>
              <a:rPr lang="en-US" sz="600" dirty="0">
                <a:hlinkClick r:id="rId4"/>
              </a:rPr>
              <a:t>/~</a:t>
            </a:r>
            <a:r>
              <a:rPr lang="en-US" sz="600" dirty="0" err="1">
                <a:hlinkClick r:id="rId4"/>
              </a:rPr>
              <a:t>eriehl</a:t>
            </a:r>
            <a:r>
              <a:rPr lang="en-US" sz="600" dirty="0">
                <a:hlinkClick r:id="rId4"/>
              </a:rPr>
              <a:t>/</a:t>
            </a:r>
            <a:r>
              <a:rPr lang="en-US" sz="600" dirty="0" err="1">
                <a:hlinkClick r:id="rId4"/>
              </a:rPr>
              <a:t>berkeley-logic.pdf</a:t>
            </a:r>
            <a:endParaRPr lang="en-TW" sz="600" dirty="0"/>
          </a:p>
        </p:txBody>
      </p:sp>
      <p:pic>
        <p:nvPicPr>
          <p:cNvPr id="6" name="Picture 5">
            <a:extLst>
              <a:ext uri="{FF2B5EF4-FFF2-40B4-BE49-F238E27FC236}">
                <a16:creationId xmlns:a16="http://schemas.microsoft.com/office/drawing/2014/main" id="{FA9B7A81-4D6D-F143-B174-FDB95B9AB243}"/>
              </a:ext>
            </a:extLst>
          </p:cNvPr>
          <p:cNvPicPr>
            <a:picLocks noChangeAspect="1"/>
          </p:cNvPicPr>
          <p:nvPr/>
        </p:nvPicPr>
        <p:blipFill>
          <a:blip r:embed="rId5"/>
          <a:stretch>
            <a:fillRect/>
          </a:stretch>
        </p:blipFill>
        <p:spPr>
          <a:xfrm>
            <a:off x="6449315" y="1017725"/>
            <a:ext cx="840272" cy="3379355"/>
          </a:xfrm>
          <a:prstGeom prst="rect">
            <a:avLst/>
          </a:prstGeom>
        </p:spPr>
      </p:pic>
      <p:pic>
        <p:nvPicPr>
          <p:cNvPr id="9" name="Picture 8">
            <a:extLst>
              <a:ext uri="{FF2B5EF4-FFF2-40B4-BE49-F238E27FC236}">
                <a16:creationId xmlns:a16="http://schemas.microsoft.com/office/drawing/2014/main" id="{411EBE3C-984A-534B-8070-F6AA9CA8DF00}"/>
              </a:ext>
            </a:extLst>
          </p:cNvPr>
          <p:cNvPicPr>
            <a:picLocks noChangeAspect="1"/>
          </p:cNvPicPr>
          <p:nvPr/>
        </p:nvPicPr>
        <p:blipFill>
          <a:blip r:embed="rId6"/>
          <a:stretch>
            <a:fillRect/>
          </a:stretch>
        </p:blipFill>
        <p:spPr>
          <a:xfrm>
            <a:off x="7304324" y="1006649"/>
            <a:ext cx="840272" cy="3379355"/>
          </a:xfrm>
          <a:prstGeom prst="rect">
            <a:avLst/>
          </a:prstGeom>
        </p:spPr>
      </p:pic>
    </p:spTree>
    <p:extLst>
      <p:ext uri="{BB962C8B-B14F-4D97-AF65-F5344CB8AC3E}">
        <p14:creationId xmlns:p14="http://schemas.microsoft.com/office/powerpoint/2010/main" val="396165205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A Series</a:t>
            </a:r>
            <a:r>
              <a:rPr lang="zh-CN" altLang="en-US" dirty="0"/>
              <a:t> </a:t>
            </a:r>
            <a:r>
              <a:rPr lang="en-US" altLang="zh-CN" dirty="0"/>
              <a:t>of Lectures on Category</a:t>
            </a:r>
            <a:r>
              <a:rPr lang="zh-CN" altLang="en-US" dirty="0"/>
              <a:t> </a:t>
            </a:r>
            <a:r>
              <a:rPr lang="en-US" altLang="zh-CN" dirty="0"/>
              <a:t>Theory</a:t>
            </a:r>
            <a:endParaRPr lang="en-US" dirty="0"/>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135</a:t>
            </a:fld>
            <a:endParaRPr lang="en" dirty="0"/>
          </a:p>
        </p:txBody>
      </p:sp>
      <p:sp>
        <p:nvSpPr>
          <p:cNvPr id="8" name="TextBox 7">
            <a:extLst>
              <a:ext uri="{FF2B5EF4-FFF2-40B4-BE49-F238E27FC236}">
                <a16:creationId xmlns:a16="http://schemas.microsoft.com/office/drawing/2014/main" id="{0D06F082-8DFA-AC4D-8E94-F84E46E80BFD}"/>
              </a:ext>
            </a:extLst>
          </p:cNvPr>
          <p:cNvSpPr txBox="1"/>
          <p:nvPr/>
        </p:nvSpPr>
        <p:spPr>
          <a:xfrm>
            <a:off x="122842" y="4652308"/>
            <a:ext cx="6516088" cy="307777"/>
          </a:xfrm>
          <a:prstGeom prst="rect">
            <a:avLst/>
          </a:prstGeom>
          <a:noFill/>
        </p:spPr>
        <p:txBody>
          <a:bodyPr wrap="square" rtlCol="0">
            <a:spAutoFit/>
          </a:bodyPr>
          <a:lstStyle/>
          <a:p>
            <a:pPr algn="ctr"/>
            <a:r>
              <a:rPr lang="en-TW" dirty="0"/>
              <a:t>Video Link: </a:t>
            </a:r>
            <a:r>
              <a:rPr lang="en-US" dirty="0">
                <a:hlinkClick r:id="rId2"/>
              </a:rPr>
              <a:t>https://youtu.be/HO4Ro9ufUxs?t=3975</a:t>
            </a:r>
            <a:r>
              <a:rPr lang="en-US" dirty="0"/>
              <a:t>. by </a:t>
            </a:r>
            <a:r>
              <a:rPr lang="en-US" dirty="0" err="1"/>
              <a:t>Partha</a:t>
            </a:r>
            <a:r>
              <a:rPr lang="en-US" dirty="0"/>
              <a:t> </a:t>
            </a:r>
            <a:r>
              <a:rPr lang="en-US" dirty="0" err="1"/>
              <a:t>Pratim</a:t>
            </a:r>
            <a:r>
              <a:rPr lang="en-US" dirty="0"/>
              <a:t> Ghosh</a:t>
            </a:r>
            <a:endParaRPr lang="en-TW" dirty="0"/>
          </a:p>
        </p:txBody>
      </p:sp>
      <p:sp>
        <p:nvSpPr>
          <p:cNvPr id="5" name="TextBox 4">
            <a:extLst>
              <a:ext uri="{FF2B5EF4-FFF2-40B4-BE49-F238E27FC236}">
                <a16:creationId xmlns:a16="http://schemas.microsoft.com/office/drawing/2014/main" id="{2022A9CB-27A3-A64D-8F1A-F1F15B5A9D96}"/>
              </a:ext>
            </a:extLst>
          </p:cNvPr>
          <p:cNvSpPr txBox="1"/>
          <p:nvPr/>
        </p:nvSpPr>
        <p:spPr>
          <a:xfrm>
            <a:off x="6872056" y="3987275"/>
            <a:ext cx="1502335" cy="276999"/>
          </a:xfrm>
          <a:prstGeom prst="rect">
            <a:avLst/>
          </a:prstGeom>
          <a:noFill/>
        </p:spPr>
        <p:txBody>
          <a:bodyPr wrap="none" rtlCol="0">
            <a:spAutoFit/>
          </a:bodyPr>
          <a:lstStyle/>
          <a:p>
            <a:pPr algn="ctr"/>
            <a:r>
              <a:rPr lang="en-US" sz="600" dirty="0"/>
              <a:t>The Lecture Series can be found here:</a:t>
            </a:r>
          </a:p>
          <a:p>
            <a:pPr algn="ctr"/>
            <a:r>
              <a:rPr lang="en-US" sz="600" dirty="0">
                <a:hlinkClick r:id="rId3"/>
              </a:rPr>
              <a:t>https://youtu.be/0AV7vg-16y0</a:t>
            </a:r>
            <a:endParaRPr lang="en-TW" sz="600" dirty="0"/>
          </a:p>
        </p:txBody>
      </p:sp>
      <p:pic>
        <p:nvPicPr>
          <p:cNvPr id="7" name="Picture 6">
            <a:hlinkClick r:id="rId2"/>
            <a:extLst>
              <a:ext uri="{FF2B5EF4-FFF2-40B4-BE49-F238E27FC236}">
                <a16:creationId xmlns:a16="http://schemas.microsoft.com/office/drawing/2014/main" id="{5706CBD9-0190-7047-96C4-A858BA10363B}"/>
              </a:ext>
            </a:extLst>
          </p:cNvPr>
          <p:cNvPicPr>
            <a:picLocks noChangeAspect="1"/>
          </p:cNvPicPr>
          <p:nvPr/>
        </p:nvPicPr>
        <p:blipFill>
          <a:blip r:embed="rId4"/>
          <a:stretch>
            <a:fillRect/>
          </a:stretch>
        </p:blipFill>
        <p:spPr>
          <a:xfrm>
            <a:off x="910549" y="1052884"/>
            <a:ext cx="4939917" cy="3309035"/>
          </a:xfrm>
          <a:prstGeom prst="rect">
            <a:avLst/>
          </a:prstGeom>
        </p:spPr>
      </p:pic>
      <p:pic>
        <p:nvPicPr>
          <p:cNvPr id="10" name="Picture 9">
            <a:hlinkClick r:id="rId3"/>
            <a:extLst>
              <a:ext uri="{FF2B5EF4-FFF2-40B4-BE49-F238E27FC236}">
                <a16:creationId xmlns:a16="http://schemas.microsoft.com/office/drawing/2014/main" id="{A78F3AEF-0F2C-CF41-B21A-48C3B2893370}"/>
              </a:ext>
            </a:extLst>
          </p:cNvPr>
          <p:cNvPicPr>
            <a:picLocks noChangeAspect="1"/>
          </p:cNvPicPr>
          <p:nvPr/>
        </p:nvPicPr>
        <p:blipFill>
          <a:blip r:embed="rId5"/>
          <a:stretch>
            <a:fillRect/>
          </a:stretch>
        </p:blipFill>
        <p:spPr>
          <a:xfrm>
            <a:off x="6324592" y="1203615"/>
            <a:ext cx="2597261" cy="2736270"/>
          </a:xfrm>
          <a:prstGeom prst="rect">
            <a:avLst/>
          </a:prstGeom>
        </p:spPr>
      </p:pic>
    </p:spTree>
    <p:extLst>
      <p:ext uri="{BB962C8B-B14F-4D97-AF65-F5344CB8AC3E}">
        <p14:creationId xmlns:p14="http://schemas.microsoft.com/office/powerpoint/2010/main" val="3077934467"/>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The Cognitive Considerations of Story Telling</a:t>
            </a:r>
          </a:p>
        </p:txBody>
      </p:sp>
      <p:sp>
        <p:nvSpPr>
          <p:cNvPr id="3" name="Text Placeholder 2">
            <a:extLst>
              <a:ext uri="{FF2B5EF4-FFF2-40B4-BE49-F238E27FC236}">
                <a16:creationId xmlns:a16="http://schemas.microsoft.com/office/drawing/2014/main" id="{3B809A32-45CB-F149-A5F1-EFB01EFC5F19}"/>
              </a:ext>
            </a:extLst>
          </p:cNvPr>
          <p:cNvSpPr>
            <a:spLocks noGrp="1"/>
          </p:cNvSpPr>
          <p:nvPr>
            <p:ph type="body" idx="1"/>
          </p:nvPr>
        </p:nvSpPr>
        <p:spPr>
          <a:xfrm>
            <a:off x="311700" y="1152475"/>
            <a:ext cx="8090895" cy="3416400"/>
          </a:xfrm>
        </p:spPr>
        <p:txBody>
          <a:bodyPr/>
          <a:lstStyle/>
          <a:p>
            <a:r>
              <a:rPr lang="en-US" dirty="0"/>
              <a:t>Pick a Context that is most relevant to the ”thesis” or “moral” or the story</a:t>
            </a:r>
          </a:p>
          <a:p>
            <a:pPr lvl="1"/>
            <a:r>
              <a:rPr lang="en-US" dirty="0"/>
              <a:t>Contextualization, assess a proper boundary of space-time significantly reduce entropy(information)</a:t>
            </a:r>
          </a:p>
          <a:p>
            <a:pPr marL="114300" indent="0">
              <a:buNone/>
            </a:pPr>
            <a:endParaRPr lang="en-US" dirty="0"/>
          </a:p>
          <a:p>
            <a:r>
              <a:rPr lang="en-US" dirty="0"/>
              <a:t>Technologies can accelerate information processing</a:t>
            </a:r>
          </a:p>
          <a:p>
            <a:pPr lvl="1"/>
            <a:r>
              <a:rPr lang="en-US" dirty="0"/>
              <a:t>If the information channel capacity is overloaded, tech can help</a:t>
            </a:r>
          </a:p>
          <a:p>
            <a:pPr lvl="1"/>
            <a:endParaRPr lang="en-US" dirty="0"/>
          </a:p>
          <a:p>
            <a:r>
              <a:rPr lang="en-US" dirty="0"/>
              <a:t>Institutional/Regulatory Foundation creates a stable filter of information</a:t>
            </a:r>
          </a:p>
          <a:p>
            <a:pPr lvl="1"/>
            <a:r>
              <a:rPr lang="en-US" dirty="0"/>
              <a:t>The constitution and historical reputation of an organization could also be used as a agency for information processing</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136</a:t>
            </a:fld>
            <a:endParaRPr lang="en" dirty="0"/>
          </a:p>
        </p:txBody>
      </p:sp>
    </p:spTree>
    <p:extLst>
      <p:ext uri="{BB962C8B-B14F-4D97-AF65-F5344CB8AC3E}">
        <p14:creationId xmlns:p14="http://schemas.microsoft.com/office/powerpoint/2010/main" val="3860591053"/>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Construct Story Telling using Metaphorical Connections</a:t>
            </a:r>
            <a:endParaRPr dirty="0">
              <a:solidFill>
                <a:schemeClr val="tx1"/>
              </a:solidFill>
            </a:endParaRPr>
          </a:p>
        </p:txBody>
      </p:sp>
      <p:graphicFrame>
        <p:nvGraphicFramePr>
          <p:cNvPr id="4" name="Table 5">
            <a:extLst>
              <a:ext uri="{FF2B5EF4-FFF2-40B4-BE49-F238E27FC236}">
                <a16:creationId xmlns:a16="http://schemas.microsoft.com/office/drawing/2014/main" id="{59F0C342-2E0D-5C4C-BFED-1CFBDC4A2FCE}"/>
              </a:ext>
            </a:extLst>
          </p:cNvPr>
          <p:cNvGraphicFramePr>
            <a:graphicFrameLocks noGrp="1"/>
          </p:cNvGraphicFramePr>
          <p:nvPr/>
        </p:nvGraphicFramePr>
        <p:xfrm>
          <a:off x="786580" y="1572136"/>
          <a:ext cx="7570840" cy="2842548"/>
        </p:xfrm>
        <a:graphic>
          <a:graphicData uri="http://schemas.openxmlformats.org/drawingml/2006/table">
            <a:tbl>
              <a:tblPr firstRow="1" bandRow="1">
                <a:tableStyleId>{5C22544A-7EE6-4342-B048-85BDC9FD1C3A}</a:tableStyleId>
              </a:tblPr>
              <a:tblGrid>
                <a:gridCol w="1892710">
                  <a:extLst>
                    <a:ext uri="{9D8B030D-6E8A-4147-A177-3AD203B41FA5}">
                      <a16:colId xmlns:a16="http://schemas.microsoft.com/office/drawing/2014/main" val="118511862"/>
                    </a:ext>
                  </a:extLst>
                </a:gridCol>
                <a:gridCol w="1892710">
                  <a:extLst>
                    <a:ext uri="{9D8B030D-6E8A-4147-A177-3AD203B41FA5}">
                      <a16:colId xmlns:a16="http://schemas.microsoft.com/office/drawing/2014/main" val="4149212129"/>
                    </a:ext>
                  </a:extLst>
                </a:gridCol>
                <a:gridCol w="1892710">
                  <a:extLst>
                    <a:ext uri="{9D8B030D-6E8A-4147-A177-3AD203B41FA5}">
                      <a16:colId xmlns:a16="http://schemas.microsoft.com/office/drawing/2014/main" val="1329006583"/>
                    </a:ext>
                  </a:extLst>
                </a:gridCol>
                <a:gridCol w="1892710">
                  <a:extLst>
                    <a:ext uri="{9D8B030D-6E8A-4147-A177-3AD203B41FA5}">
                      <a16:colId xmlns:a16="http://schemas.microsoft.com/office/drawing/2014/main" val="1532286720"/>
                    </a:ext>
                  </a:extLst>
                </a:gridCol>
              </a:tblGrid>
              <a:tr h="710637">
                <a:tc>
                  <a:txBody>
                    <a:bodyPr/>
                    <a:lstStyle/>
                    <a:p>
                      <a:pPr algn="ctr"/>
                      <a:endParaRPr lang="en-TW" dirty="0"/>
                    </a:p>
                  </a:txBody>
                  <a:tcPr anchor="ctr"/>
                </a:tc>
                <a:tc>
                  <a:txBody>
                    <a:bodyPr/>
                    <a:lstStyle/>
                    <a:p>
                      <a:pPr algn="ctr"/>
                      <a:r>
                        <a:rPr lang="en-TW" dirty="0"/>
                        <a:t>Story Telling</a:t>
                      </a:r>
                    </a:p>
                  </a:txBody>
                  <a:tcPr anchor="ctr"/>
                </a:tc>
                <a:tc>
                  <a:txBody>
                    <a:bodyPr/>
                    <a:lstStyle/>
                    <a:p>
                      <a:pPr algn="ctr"/>
                      <a:r>
                        <a:rPr lang="en-TW" dirty="0"/>
                        <a:t>Metaphors</a:t>
                      </a:r>
                    </a:p>
                  </a:txBody>
                  <a:tcPr anchor="ctr"/>
                </a:tc>
                <a:tc>
                  <a:txBody>
                    <a:bodyPr/>
                    <a:lstStyle/>
                    <a:p>
                      <a:pPr algn="ctr"/>
                      <a:r>
                        <a:rPr lang="en-TW" dirty="0"/>
                        <a:t>Categorical Arrows</a:t>
                      </a:r>
                    </a:p>
                  </a:txBody>
                  <a:tcPr anchor="ctr"/>
                </a:tc>
                <a:extLst>
                  <a:ext uri="{0D108BD9-81ED-4DB2-BD59-A6C34878D82A}">
                    <a16:rowId xmlns:a16="http://schemas.microsoft.com/office/drawing/2014/main" val="3199043196"/>
                  </a:ext>
                </a:extLst>
              </a:tr>
              <a:tr h="710637">
                <a:tc>
                  <a:txBody>
                    <a:bodyPr/>
                    <a:lstStyle/>
                    <a:p>
                      <a:pPr algn="ctr"/>
                      <a:r>
                        <a:rPr lang="en-TW" dirty="0"/>
                        <a:t>Dynamics</a:t>
                      </a:r>
                    </a:p>
                  </a:txBody>
                  <a:tcPr anchor="ctr"/>
                </a:tc>
                <a:tc>
                  <a:txBody>
                    <a:bodyPr/>
                    <a:lstStyle/>
                    <a:p>
                      <a:pPr algn="ctr"/>
                      <a:r>
                        <a:rPr lang="en-TW" dirty="0"/>
                        <a:t>Story Plot</a:t>
                      </a:r>
                    </a:p>
                  </a:txBody>
                  <a:tcPr anchor="ctr"/>
                </a:tc>
                <a:tc>
                  <a:txBody>
                    <a:bodyPr/>
                    <a:lstStyle/>
                    <a:p>
                      <a:pPr algn="ctr"/>
                      <a:r>
                        <a:rPr lang="en-TW" dirty="0"/>
                        <a:t>Types of Outlines</a:t>
                      </a:r>
                    </a:p>
                  </a:txBody>
                  <a:tcPr anchor="ctr"/>
                </a:tc>
                <a:tc>
                  <a:txBody>
                    <a:bodyPr/>
                    <a:lstStyle/>
                    <a:p>
                      <a:pPr algn="ctr"/>
                      <a:r>
                        <a:rPr lang="en-TW" dirty="0"/>
                        <a:t>Natural Transformation</a:t>
                      </a:r>
                    </a:p>
                  </a:txBody>
                  <a:tcPr anchor="ctr"/>
                </a:tc>
                <a:extLst>
                  <a:ext uri="{0D108BD9-81ED-4DB2-BD59-A6C34878D82A}">
                    <a16:rowId xmlns:a16="http://schemas.microsoft.com/office/drawing/2014/main" val="3983142514"/>
                  </a:ext>
                </a:extLst>
              </a:tr>
              <a:tr h="710637">
                <a:tc>
                  <a:txBody>
                    <a:bodyPr/>
                    <a:lstStyle/>
                    <a:p>
                      <a:pPr algn="ctr"/>
                      <a:r>
                        <a:rPr lang="en-TW" dirty="0"/>
                        <a:t>Compositional Laws</a:t>
                      </a:r>
                    </a:p>
                  </a:txBody>
                  <a:tcPr anchor="ctr"/>
                </a:tc>
                <a:tc>
                  <a:txBody>
                    <a:bodyPr/>
                    <a:lstStyle/>
                    <a:p>
                      <a:pPr algn="ctr"/>
                      <a:r>
                        <a:rPr lang="en-TW" dirty="0"/>
                        <a:t>Morals of the Story</a:t>
                      </a:r>
                    </a:p>
                  </a:txBody>
                  <a:tcPr anchor="ctr"/>
                </a:tc>
                <a:tc>
                  <a:txBody>
                    <a:bodyPr/>
                    <a:lstStyle/>
                    <a:p>
                      <a:pPr algn="ctr"/>
                      <a:r>
                        <a:rPr lang="en-TW" dirty="0"/>
                        <a:t>Existing Stories</a:t>
                      </a:r>
                    </a:p>
                  </a:txBody>
                  <a:tcPr anchor="ctr"/>
                </a:tc>
                <a:tc>
                  <a:txBody>
                    <a:bodyPr/>
                    <a:lstStyle/>
                    <a:p>
                      <a:pPr algn="ctr"/>
                      <a:r>
                        <a:rPr lang="en-TW" dirty="0"/>
                        <a:t>Functor/Structure Preservation</a:t>
                      </a:r>
                    </a:p>
                  </a:txBody>
                  <a:tcPr anchor="ctr"/>
                </a:tc>
                <a:extLst>
                  <a:ext uri="{0D108BD9-81ED-4DB2-BD59-A6C34878D82A}">
                    <a16:rowId xmlns:a16="http://schemas.microsoft.com/office/drawing/2014/main" val="2154653920"/>
                  </a:ext>
                </a:extLst>
              </a:tr>
              <a:tr h="710637">
                <a:tc>
                  <a:txBody>
                    <a:bodyPr/>
                    <a:lstStyle/>
                    <a:p>
                      <a:pPr algn="ctr"/>
                      <a:r>
                        <a:rPr lang="en-TW" dirty="0"/>
                        <a:t>Building Blocks (BB)</a:t>
                      </a:r>
                    </a:p>
                  </a:txBody>
                  <a:tcPr anchor="ctr"/>
                </a:tc>
                <a:tc>
                  <a:txBody>
                    <a:bodyPr/>
                    <a:lstStyle/>
                    <a:p>
                      <a:pPr algn="ctr"/>
                      <a:r>
                        <a:rPr lang="en-TW" dirty="0"/>
                        <a:t>Spacetime Context and the Characters</a:t>
                      </a:r>
                    </a:p>
                  </a:txBody>
                  <a:tcPr anchor="ctr"/>
                </a:tc>
                <a:tc>
                  <a:txBody>
                    <a:bodyPr/>
                    <a:lstStyle/>
                    <a:p>
                      <a:pPr algn="ctr"/>
                      <a:r>
                        <a:rPr lang="en-TW" dirty="0"/>
                        <a:t>Names of the BB</a:t>
                      </a:r>
                    </a:p>
                  </a:txBody>
                  <a:tcPr anchor="ctr"/>
                </a:tc>
                <a:tc>
                  <a:txBody>
                    <a:bodyPr/>
                    <a:lstStyle/>
                    <a:p>
                      <a:pPr algn="ctr"/>
                      <a:r>
                        <a:rPr lang="en-TW" dirty="0"/>
                        <a:t>Functions/Morphisms/Objects</a:t>
                      </a:r>
                    </a:p>
                  </a:txBody>
                  <a:tcPr anchor="ctr"/>
                </a:tc>
                <a:extLst>
                  <a:ext uri="{0D108BD9-81ED-4DB2-BD59-A6C34878D82A}">
                    <a16:rowId xmlns:a16="http://schemas.microsoft.com/office/drawing/2014/main" val="892117441"/>
                  </a:ext>
                </a:extLst>
              </a:tr>
            </a:tbl>
          </a:graphicData>
        </a:graphic>
      </p:graphicFrame>
    </p:spTree>
    <p:extLst>
      <p:ext uri="{BB962C8B-B14F-4D97-AF65-F5344CB8AC3E}">
        <p14:creationId xmlns:p14="http://schemas.microsoft.com/office/powerpoint/2010/main" val="2718796765"/>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Summary</a:t>
            </a:r>
          </a:p>
        </p:txBody>
      </p:sp>
      <p:sp>
        <p:nvSpPr>
          <p:cNvPr id="3" name="Text Placeholder 2">
            <a:extLst>
              <a:ext uri="{FF2B5EF4-FFF2-40B4-BE49-F238E27FC236}">
                <a16:creationId xmlns:a16="http://schemas.microsoft.com/office/drawing/2014/main" id="{3B809A32-45CB-F149-A5F1-EFB01EFC5F19}"/>
              </a:ext>
            </a:extLst>
          </p:cNvPr>
          <p:cNvSpPr>
            <a:spLocks noGrp="1"/>
          </p:cNvSpPr>
          <p:nvPr>
            <p:ph type="body" idx="1"/>
          </p:nvPr>
        </p:nvSpPr>
        <p:spPr>
          <a:xfrm>
            <a:off x="311700" y="1152475"/>
            <a:ext cx="8090895" cy="3416400"/>
          </a:xfrm>
        </p:spPr>
        <p:txBody>
          <a:bodyPr/>
          <a:lstStyle/>
          <a:p>
            <a:r>
              <a:rPr lang="en-US" sz="1400" dirty="0"/>
              <a:t>Arrow/Symmetry-breaking Symbols provide a unified notation for being cognizant of something</a:t>
            </a:r>
          </a:p>
          <a:p>
            <a:pPr lvl="1"/>
            <a:r>
              <a:rPr lang="en-US" sz="1100" dirty="0"/>
              <a:t>All types of things can be represented using Arrow</a:t>
            </a:r>
          </a:p>
          <a:p>
            <a:pPr lvl="1"/>
            <a:r>
              <a:rPr lang="en-US" sz="1100" dirty="0"/>
              <a:t>Identity object/arrow, defines an orientation</a:t>
            </a:r>
          </a:p>
          <a:p>
            <a:pPr lvl="1"/>
            <a:r>
              <a:rPr lang="en-US" sz="1100" dirty="0"/>
              <a:t>Functors preserves structures, Natural Transformation allows recursion on Arrow Types</a:t>
            </a:r>
          </a:p>
          <a:p>
            <a:pPr marL="114300" indent="0">
              <a:buNone/>
            </a:pPr>
            <a:endParaRPr lang="en-US" sz="1400" dirty="0"/>
          </a:p>
          <a:p>
            <a:r>
              <a:rPr lang="en-US" sz="1400" dirty="0"/>
              <a:t>The power of Category Theory/Arrow Chasing is in its simplicity</a:t>
            </a:r>
          </a:p>
          <a:p>
            <a:pPr lvl="1"/>
            <a:r>
              <a:rPr lang="en-US" sz="1100" dirty="0"/>
              <a:t>The conceptual barriers of using Category Theory/Arrow Chasing is also due to its simplicity</a:t>
            </a:r>
          </a:p>
          <a:p>
            <a:pPr lvl="1"/>
            <a:r>
              <a:rPr lang="en-US" sz="1100" dirty="0"/>
              <a:t>Maybe improved </a:t>
            </a:r>
            <a:r>
              <a:rPr lang="en-US" sz="1100" dirty="0" err="1"/>
              <a:t>NsM</a:t>
            </a:r>
            <a:r>
              <a:rPr lang="en-US" sz="1100" dirty="0"/>
              <a:t> for Category Theory/Arrow Types could help?</a:t>
            </a:r>
          </a:p>
          <a:p>
            <a:pPr lvl="1"/>
            <a:r>
              <a:rPr lang="en-US" sz="1100" dirty="0"/>
              <a:t>Terms to remember: Limits/Colimits, Monad, </a:t>
            </a:r>
            <a:r>
              <a:rPr lang="en-US" sz="1100" dirty="0" err="1"/>
              <a:t>Yoneda</a:t>
            </a:r>
            <a:r>
              <a:rPr lang="en-US" sz="1100" dirty="0"/>
              <a:t> Lemma, </a:t>
            </a:r>
            <a:r>
              <a:rPr lang="en-US" sz="1100" dirty="0" err="1"/>
              <a:t>Kleisli</a:t>
            </a:r>
            <a:r>
              <a:rPr lang="en-US" sz="1100" dirty="0"/>
              <a:t> Category, Horizontal and Vertical Compositions</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138</a:t>
            </a:fld>
            <a:endParaRPr lang="en" dirty="0"/>
          </a:p>
        </p:txBody>
      </p:sp>
    </p:spTree>
    <p:extLst>
      <p:ext uri="{BB962C8B-B14F-4D97-AF65-F5344CB8AC3E}">
        <p14:creationId xmlns:p14="http://schemas.microsoft.com/office/powerpoint/2010/main" val="29716258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矩形 1"/>
          <p:cNvSpPr>
            <a:spLocks noChangeArrowheads="1"/>
          </p:cNvSpPr>
          <p:nvPr/>
        </p:nvSpPr>
        <p:spPr bwMode="auto">
          <a:xfrm>
            <a:off x="903643" y="179399"/>
            <a:ext cx="744626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marL="0" marR="0" lvl="0" indent="0" algn="ctr" defTabSz="685783" rtl="0" eaLnBrk="1" fontAlgn="base" latinLnBrk="0" hangingPunct="1">
              <a:lnSpc>
                <a:spcPct val="100000"/>
              </a:lnSpc>
              <a:spcBef>
                <a:spcPct val="0"/>
              </a:spcBef>
              <a:spcAft>
                <a:spcPct val="0"/>
              </a:spcAft>
              <a:buClr>
                <a:srgbClr val="000000"/>
              </a:buClr>
              <a:buSzTx/>
              <a:buFont typeface="Arial"/>
              <a:buNone/>
              <a:tabLst/>
              <a:defRPr/>
            </a:pPr>
            <a:r>
              <a:rPr kumimoji="0" lang="en-US" altLang="zh-CN" sz="2000" b="1" i="0" u="none" strike="noStrike" kern="0" cap="none" spc="0" normalizeH="0" baseline="0" noProof="0" dirty="0">
                <a:ln>
                  <a:noFill/>
                </a:ln>
                <a:effectLst/>
                <a:uLnTx/>
                <a:uFillTx/>
                <a:latin typeface="Arial" charset="0"/>
                <a:ea typeface="Arial" charset="0"/>
                <a:cs typeface="Arial" charset="0"/>
                <a:sym typeface="Arial"/>
              </a:rPr>
              <a:t>Category Theory </a:t>
            </a:r>
            <a:r>
              <a:rPr lang="en-US" altLang="zh-CN" sz="2000" b="1" dirty="0">
                <a:latin typeface="Arial" charset="0"/>
                <a:ea typeface="Arial" charset="0"/>
                <a:cs typeface="Arial" charset="0"/>
              </a:rPr>
              <a:t>is a way to formally represent</a:t>
            </a:r>
            <a:r>
              <a:rPr kumimoji="0" lang="en-US" altLang="zh-CN" sz="2000" b="1" i="0" u="none" strike="noStrike" kern="0" cap="none" spc="0" normalizeH="0" baseline="0" noProof="0" dirty="0">
                <a:ln>
                  <a:noFill/>
                </a:ln>
                <a:effectLst/>
                <a:uLnTx/>
                <a:uFillTx/>
                <a:latin typeface="Arial" charset="0"/>
                <a:ea typeface="Arial" charset="0"/>
                <a:cs typeface="Arial" charset="0"/>
                <a:sym typeface="Arial"/>
              </a:rPr>
              <a:t> “Analogies”</a:t>
            </a:r>
            <a:endParaRPr kumimoji="0" lang="zh-CN" altLang="en-US" sz="2000" b="1" i="0" u="none" strike="noStrike" kern="0" cap="none" spc="0" normalizeH="0" baseline="0" noProof="0" dirty="0">
              <a:ln>
                <a:noFill/>
              </a:ln>
              <a:effectLst/>
              <a:uLnTx/>
              <a:uFillTx/>
              <a:latin typeface="Arial" charset="0"/>
              <a:ea typeface="Arial" charset="0"/>
              <a:cs typeface="Arial" charset="0"/>
              <a:sym typeface="Arial"/>
            </a:endParaRPr>
          </a:p>
        </p:txBody>
      </p:sp>
      <p:grpSp>
        <p:nvGrpSpPr>
          <p:cNvPr id="34" name="组 10"/>
          <p:cNvGrpSpPr/>
          <p:nvPr/>
        </p:nvGrpSpPr>
        <p:grpSpPr>
          <a:xfrm>
            <a:off x="7003147" y="4625937"/>
            <a:ext cx="2007865" cy="352404"/>
            <a:chOff x="4651188" y="5827497"/>
            <a:chExt cx="3112246" cy="546236"/>
          </a:xfrm>
        </p:grpSpPr>
        <p:pic>
          <p:nvPicPr>
            <p:cNvPr id="35" name="图片 8"/>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4651188" y="5827497"/>
              <a:ext cx="1444811" cy="546236"/>
            </a:xfrm>
            <a:prstGeom prst="rect">
              <a:avLst/>
            </a:prstGeom>
          </p:spPr>
        </p:pic>
        <p:pic>
          <p:nvPicPr>
            <p:cNvPr id="36" name="图片 9"/>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6095999" y="5876802"/>
              <a:ext cx="1667435" cy="496931"/>
            </a:xfrm>
            <a:prstGeom prst="rect">
              <a:avLst/>
            </a:prstGeom>
          </p:spPr>
        </p:pic>
      </p:grpSp>
      <p:sp>
        <p:nvSpPr>
          <p:cNvPr id="24" name="矩形 35"/>
          <p:cNvSpPr>
            <a:spLocks noChangeArrowheads="1"/>
          </p:cNvSpPr>
          <p:nvPr/>
        </p:nvSpPr>
        <p:spPr bwMode="auto">
          <a:xfrm>
            <a:off x="757239" y="650533"/>
            <a:ext cx="773906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marL="0" marR="0" lvl="0" indent="0" algn="ctr" defTabSz="685783" rtl="0" eaLnBrk="1" fontAlgn="base" latinLnBrk="0" hangingPunct="1">
              <a:lnSpc>
                <a:spcPct val="100000"/>
              </a:lnSpc>
              <a:spcBef>
                <a:spcPct val="0"/>
              </a:spcBef>
              <a:spcAft>
                <a:spcPct val="0"/>
              </a:spcAft>
              <a:buClr>
                <a:srgbClr val="000000"/>
              </a:buClr>
              <a:buSzTx/>
              <a:buFont typeface="Arial"/>
              <a:buNone/>
              <a:tabLst/>
              <a:defRPr/>
            </a:pPr>
            <a:r>
              <a:rPr kumimoji="0" lang="en-US" altLang="x-none" sz="1800" b="0" i="0" u="none" strike="noStrike" kern="0" cap="none" spc="0" normalizeH="0" baseline="0" noProof="0" dirty="0">
                <a:ln>
                  <a:noFill/>
                </a:ln>
                <a:effectLst/>
                <a:uLnTx/>
                <a:uFillTx/>
                <a:latin typeface="Arial" charset="0"/>
                <a:ea typeface="方正兰亭超细黑简体" charset="0"/>
                <a:cs typeface="Arial"/>
                <a:sym typeface="Arial"/>
              </a:rPr>
              <a:t>Let’s see the example :</a:t>
            </a:r>
          </a:p>
        </p:txBody>
      </p:sp>
      <p:pic>
        <p:nvPicPr>
          <p:cNvPr id="6" name="Picture 5"/>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946935" y="1058749"/>
            <a:ext cx="3322525" cy="3436116"/>
          </a:xfrm>
          <a:prstGeom prst="rect">
            <a:avLst/>
          </a:prstGeom>
        </p:spPr>
      </p:pic>
      <p:sp>
        <p:nvSpPr>
          <p:cNvPr id="27" name="矩形 35"/>
          <p:cNvSpPr>
            <a:spLocks noChangeArrowheads="1"/>
          </p:cNvSpPr>
          <p:nvPr/>
        </p:nvSpPr>
        <p:spPr bwMode="auto">
          <a:xfrm>
            <a:off x="3663102" y="4646026"/>
            <a:ext cx="1817795"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marL="0" marR="0" lvl="0" indent="0" algn="ctr" defTabSz="685783" rtl="0" eaLnBrk="1" fontAlgn="base" latinLnBrk="0" hangingPunct="1">
              <a:lnSpc>
                <a:spcPct val="100000"/>
              </a:lnSpc>
              <a:spcBef>
                <a:spcPct val="0"/>
              </a:spcBef>
              <a:spcAft>
                <a:spcPct val="0"/>
              </a:spcAft>
              <a:buClr>
                <a:srgbClr val="000000"/>
              </a:buClr>
              <a:buSzTx/>
              <a:buFont typeface="Arial"/>
              <a:buNone/>
              <a:tabLst/>
              <a:defRPr/>
            </a:pPr>
            <a:r>
              <a:rPr kumimoji="0" lang="en-US" altLang="x-none" sz="800" b="0" i="1" u="none" strike="noStrike" kern="0" cap="none" spc="0" normalizeH="0" baseline="0" noProof="0" dirty="0">
                <a:ln>
                  <a:noFill/>
                </a:ln>
                <a:effectLst/>
                <a:uLnTx/>
                <a:uFillTx/>
                <a:latin typeface="Arial" charset="0"/>
                <a:ea typeface="方正兰亭超细黑简体" charset="0"/>
                <a:cs typeface="Arial"/>
                <a:sym typeface="Arial"/>
              </a:rPr>
              <a:t>Source</a:t>
            </a:r>
            <a:r>
              <a:rPr kumimoji="0" lang="en-US" altLang="x-none" sz="800" b="0" i="0" u="none" strike="noStrike" kern="0" cap="none" spc="0" normalizeH="0" baseline="0" noProof="0" dirty="0">
                <a:ln>
                  <a:noFill/>
                </a:ln>
                <a:effectLst/>
                <a:uLnTx/>
                <a:uFillTx/>
                <a:latin typeface="Arial" charset="0"/>
                <a:ea typeface="方正兰亭超细黑简体" charset="0"/>
                <a:cs typeface="Arial"/>
                <a:sym typeface="Arial"/>
              </a:rPr>
              <a:t> : </a:t>
            </a:r>
            <a:r>
              <a:rPr kumimoji="0" lang="en-US" sz="800" b="0" i="0" u="none" strike="noStrike" kern="0" cap="none" spc="0" normalizeH="0" baseline="0" noProof="0" dirty="0" err="1">
                <a:ln>
                  <a:noFill/>
                </a:ln>
                <a:effectLst/>
                <a:uLnTx/>
                <a:uFillTx/>
                <a:latin typeface="Arial" charset="0"/>
                <a:ea typeface="方正兰亭超细黑简体" charset="0"/>
                <a:cs typeface="Arial"/>
                <a:sym typeface="Arial"/>
              </a:rPr>
              <a:t>Milewski</a:t>
            </a:r>
            <a:r>
              <a:rPr kumimoji="0" lang="en-US" altLang="x-none" sz="800" b="0" i="0" u="none" strike="noStrike" kern="0" cap="none" spc="0" normalizeH="0" baseline="0" noProof="0" dirty="0">
                <a:ln>
                  <a:noFill/>
                </a:ln>
                <a:effectLst/>
                <a:uLnTx/>
                <a:uFillTx/>
                <a:latin typeface="Arial" charset="0"/>
                <a:ea typeface="方正兰亭超细黑简体" charset="0"/>
                <a:cs typeface="Arial"/>
                <a:sym typeface="Arial"/>
              </a:rPr>
              <a:t>, 2015</a:t>
            </a:r>
          </a:p>
        </p:txBody>
      </p:sp>
      <p:pic>
        <p:nvPicPr>
          <p:cNvPr id="11" name="Picture 10"/>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6263408" y="1978345"/>
            <a:ext cx="243145" cy="347241"/>
          </a:xfrm>
          <a:prstGeom prst="rect">
            <a:avLst/>
          </a:prstGeom>
        </p:spPr>
      </p:pic>
      <p:pic>
        <p:nvPicPr>
          <p:cNvPr id="12" name="Picture 11"/>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6263408" y="2983166"/>
            <a:ext cx="247329" cy="336550"/>
          </a:xfrm>
          <a:prstGeom prst="rect">
            <a:avLst/>
          </a:prstGeom>
        </p:spPr>
      </p:pic>
      <p:cxnSp>
        <p:nvCxnSpPr>
          <p:cNvPr id="3" name="Curved Connector 2"/>
          <p:cNvCxnSpPr>
            <a:stCxn id="11" idx="3"/>
            <a:endCxn id="12" idx="3"/>
          </p:cNvCxnSpPr>
          <p:nvPr/>
        </p:nvCxnSpPr>
        <p:spPr bwMode="auto">
          <a:xfrm>
            <a:off x="6506553" y="2151966"/>
            <a:ext cx="4184" cy="999475"/>
          </a:xfrm>
          <a:prstGeom prst="curvedConnector3">
            <a:avLst>
              <a:gd name="adj1" fmla="val 16236902"/>
            </a:avLst>
          </a:prstGeom>
          <a:solidFill>
            <a:schemeClr val="accent1"/>
          </a:solidFill>
          <a:ln w="28575" cap="flat" cmpd="sng" algn="ctr">
            <a:solidFill>
              <a:srgbClr val="DBB76C"/>
            </a:solidFill>
            <a:prstDash val="solid"/>
            <a:round/>
            <a:headEnd type="none" w="med" len="med"/>
            <a:tailEnd type="arrow"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6" name="矩形 35"/>
          <p:cNvSpPr>
            <a:spLocks noChangeArrowheads="1"/>
          </p:cNvSpPr>
          <p:nvPr/>
        </p:nvSpPr>
        <p:spPr bwMode="auto">
          <a:xfrm>
            <a:off x="7248207" y="2443953"/>
            <a:ext cx="1248094"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marL="0" marR="0" lvl="0" indent="0" algn="l" defTabSz="685783" rtl="0" eaLnBrk="1" fontAlgn="base" latinLnBrk="0" hangingPunct="1">
              <a:lnSpc>
                <a:spcPct val="100000"/>
              </a:lnSpc>
              <a:spcBef>
                <a:spcPct val="0"/>
              </a:spcBef>
              <a:spcAft>
                <a:spcPct val="0"/>
              </a:spcAft>
              <a:buClr>
                <a:srgbClr val="000000"/>
              </a:buClr>
              <a:buSzTx/>
              <a:buFont typeface="Arial"/>
              <a:buNone/>
              <a:tabLst/>
              <a:defRPr/>
            </a:pPr>
            <a:r>
              <a:rPr kumimoji="0" lang="en-US" altLang="x-none" sz="1050" b="0" i="0" u="none" strike="noStrike" kern="0" cap="none" spc="0" normalizeH="0" baseline="0" noProof="0">
                <a:ln>
                  <a:noFill/>
                </a:ln>
                <a:solidFill>
                  <a:srgbClr val="5B9BD5"/>
                </a:solidFill>
                <a:effectLst/>
                <a:uLnTx/>
                <a:uFillTx/>
                <a:latin typeface="Arial" charset="0"/>
                <a:ea typeface="方正兰亭超细黑简体" charset="0"/>
                <a:cs typeface="Arial"/>
                <a:sym typeface="Arial"/>
              </a:rPr>
              <a:t>Natural Transformation</a:t>
            </a:r>
            <a:endParaRPr kumimoji="0" lang="en-US" altLang="x-none" sz="1050" b="0" i="0" u="none" strike="noStrike" kern="0" cap="none" spc="0" normalizeH="0" baseline="0" noProof="0" dirty="0">
              <a:ln>
                <a:noFill/>
              </a:ln>
              <a:solidFill>
                <a:srgbClr val="5B9BD5"/>
              </a:solidFill>
              <a:effectLst/>
              <a:uLnTx/>
              <a:uFillTx/>
              <a:latin typeface="Arial" charset="0"/>
              <a:ea typeface="方正兰亭超细黑简体" charset="0"/>
              <a:cs typeface="Arial"/>
              <a:sym typeface="Arial"/>
            </a:endParaRPr>
          </a:p>
        </p:txBody>
      </p:sp>
      <p:sp>
        <p:nvSpPr>
          <p:cNvPr id="17" name="矩形 35"/>
          <p:cNvSpPr>
            <a:spLocks noChangeArrowheads="1"/>
          </p:cNvSpPr>
          <p:nvPr/>
        </p:nvSpPr>
        <p:spPr bwMode="auto">
          <a:xfrm>
            <a:off x="2838747" y="1747598"/>
            <a:ext cx="734354"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marL="0" marR="0" lvl="0" indent="0" algn="l" defTabSz="685783" rtl="0" eaLnBrk="1" fontAlgn="base" latinLnBrk="0" hangingPunct="1">
              <a:lnSpc>
                <a:spcPct val="100000"/>
              </a:lnSpc>
              <a:spcBef>
                <a:spcPct val="0"/>
              </a:spcBef>
              <a:spcAft>
                <a:spcPct val="0"/>
              </a:spcAft>
              <a:buClr>
                <a:srgbClr val="000000"/>
              </a:buClr>
              <a:buSzTx/>
              <a:buFont typeface="Arial"/>
              <a:buNone/>
              <a:tabLst/>
              <a:defRPr/>
            </a:pPr>
            <a:r>
              <a:rPr kumimoji="0" lang="en-US" altLang="x-none" sz="1050" b="0" i="0" u="none" strike="noStrike" kern="0" cap="none" spc="0" normalizeH="0" baseline="0" noProof="0">
                <a:ln>
                  <a:noFill/>
                </a:ln>
                <a:solidFill>
                  <a:srgbClr val="5B9BD5"/>
                </a:solidFill>
                <a:effectLst/>
                <a:uLnTx/>
                <a:uFillTx/>
                <a:latin typeface="Arial" charset="0"/>
                <a:ea typeface="方正兰亭超细黑简体" charset="0"/>
                <a:cs typeface="Arial"/>
                <a:sym typeface="Arial"/>
              </a:rPr>
              <a:t>Functor</a:t>
            </a:r>
            <a:endParaRPr kumimoji="0" lang="en-US" altLang="x-none" sz="1050" b="0" i="0" u="none" strike="noStrike" kern="0" cap="none" spc="0" normalizeH="0" baseline="0" noProof="0" dirty="0">
              <a:ln>
                <a:noFill/>
              </a:ln>
              <a:solidFill>
                <a:srgbClr val="5B9BD5"/>
              </a:solidFill>
              <a:effectLst/>
              <a:uLnTx/>
              <a:uFillTx/>
              <a:latin typeface="Arial" charset="0"/>
              <a:ea typeface="方正兰亭超细黑简体" charset="0"/>
              <a:cs typeface="Arial"/>
              <a:sym typeface="Arial"/>
            </a:endParaRPr>
          </a:p>
        </p:txBody>
      </p:sp>
      <p:sp>
        <p:nvSpPr>
          <p:cNvPr id="18" name="矩形 35"/>
          <p:cNvSpPr>
            <a:spLocks noChangeArrowheads="1"/>
          </p:cNvSpPr>
          <p:nvPr/>
        </p:nvSpPr>
        <p:spPr bwMode="auto">
          <a:xfrm>
            <a:off x="1212580" y="2522072"/>
            <a:ext cx="734354"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marL="0" marR="0" lvl="0" indent="0" algn="l" defTabSz="685783" rtl="0" eaLnBrk="1" fontAlgn="base" latinLnBrk="0" hangingPunct="1">
              <a:lnSpc>
                <a:spcPct val="100000"/>
              </a:lnSpc>
              <a:spcBef>
                <a:spcPct val="0"/>
              </a:spcBef>
              <a:spcAft>
                <a:spcPct val="0"/>
              </a:spcAft>
              <a:buClr>
                <a:srgbClr val="000000"/>
              </a:buClr>
              <a:buSzTx/>
              <a:buFont typeface="Arial"/>
              <a:buNone/>
              <a:tabLst/>
              <a:defRPr/>
            </a:pPr>
            <a:r>
              <a:rPr kumimoji="0" lang="en-US" altLang="x-none" sz="1050" b="0" i="0" u="none" strike="noStrike" kern="0" cap="none" spc="0" normalizeH="0" baseline="0" noProof="0">
                <a:ln>
                  <a:noFill/>
                </a:ln>
                <a:solidFill>
                  <a:srgbClr val="5B9BD5"/>
                </a:solidFill>
                <a:effectLst/>
                <a:uLnTx/>
                <a:uFillTx/>
                <a:latin typeface="Arial" charset="0"/>
                <a:ea typeface="方正兰亭超细黑简体" charset="0"/>
                <a:cs typeface="Arial"/>
                <a:sym typeface="Arial"/>
              </a:rPr>
              <a:t>Category</a:t>
            </a:r>
            <a:endParaRPr kumimoji="0" lang="en-US" altLang="x-none" sz="1050" b="0" i="0" u="none" strike="noStrike" kern="0" cap="none" spc="0" normalizeH="0" baseline="0" noProof="0" dirty="0">
              <a:ln>
                <a:noFill/>
              </a:ln>
              <a:solidFill>
                <a:srgbClr val="5B9BD5"/>
              </a:solidFill>
              <a:effectLst/>
              <a:uLnTx/>
              <a:uFillTx/>
              <a:latin typeface="Arial" charset="0"/>
              <a:ea typeface="方正兰亭超细黑简体" charset="0"/>
              <a:cs typeface="Arial"/>
              <a:sym typeface="Arial"/>
            </a:endParaRPr>
          </a:p>
        </p:txBody>
      </p:sp>
    </p:spTree>
    <p:extLst>
      <p:ext uri="{BB962C8B-B14F-4D97-AF65-F5344CB8AC3E}">
        <p14:creationId xmlns:p14="http://schemas.microsoft.com/office/powerpoint/2010/main" val="591598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2FC88-2FFB-A249-BEB0-5395C5C39840}"/>
              </a:ext>
            </a:extLst>
          </p:cNvPr>
          <p:cNvSpPr>
            <a:spLocks noGrp="1"/>
          </p:cNvSpPr>
          <p:nvPr>
            <p:ph type="title"/>
          </p:nvPr>
        </p:nvSpPr>
        <p:spPr/>
        <p:txBody>
          <a:bodyPr/>
          <a:lstStyle/>
          <a:p>
            <a:pPr algn="ctr"/>
            <a:r>
              <a:rPr lang="en-TW" dirty="0"/>
              <a:t>角色设定</a:t>
            </a:r>
          </a:p>
        </p:txBody>
      </p:sp>
      <p:sp>
        <p:nvSpPr>
          <p:cNvPr id="3" name="Text Placeholder 2">
            <a:extLst>
              <a:ext uri="{FF2B5EF4-FFF2-40B4-BE49-F238E27FC236}">
                <a16:creationId xmlns:a16="http://schemas.microsoft.com/office/drawing/2014/main" id="{E8232C74-7209-2947-BDCC-F997114E78BB}"/>
              </a:ext>
            </a:extLst>
          </p:cNvPr>
          <p:cNvSpPr>
            <a:spLocks noGrp="1"/>
          </p:cNvSpPr>
          <p:nvPr>
            <p:ph type="body" idx="1"/>
          </p:nvPr>
        </p:nvSpPr>
        <p:spPr/>
        <p:txBody>
          <a:bodyPr/>
          <a:lstStyle/>
          <a:p>
            <a:r>
              <a:rPr lang="en-TW" dirty="0"/>
              <a:t>选择角色</a:t>
            </a:r>
          </a:p>
          <a:p>
            <a:pPr lvl="1"/>
            <a:r>
              <a:rPr lang="en-TW" dirty="0"/>
              <a:t>互补的叙事任务</a:t>
            </a:r>
          </a:p>
          <a:p>
            <a:pPr lvl="1"/>
            <a:r>
              <a:rPr lang="en-TW" dirty="0"/>
              <a:t>信息压缩的效果 </a:t>
            </a:r>
          </a:p>
          <a:p>
            <a:pPr lvl="2"/>
            <a:r>
              <a:rPr lang="en-TW" dirty="0"/>
              <a:t>Think about eigen values and eigen matrices</a:t>
            </a:r>
          </a:p>
          <a:p>
            <a:pPr marL="596900" lvl="1" indent="0">
              <a:buNone/>
            </a:pPr>
            <a:endParaRPr lang="en-TW" dirty="0"/>
          </a:p>
          <a:p>
            <a:r>
              <a:rPr lang="en-TW" dirty="0"/>
              <a:t>通过命名加强人物</a:t>
            </a:r>
            <a:r>
              <a:rPr lang="zh-CN" altLang="en-US" dirty="0"/>
              <a:t>、机构、地名的</a:t>
            </a:r>
            <a:r>
              <a:rPr lang="en-TW" dirty="0"/>
              <a:t>功能性设定</a:t>
            </a:r>
          </a:p>
          <a:p>
            <a:pPr lvl="1"/>
            <a:r>
              <a:rPr lang="en-TW" dirty="0"/>
              <a:t>选择名称是否有通用的范式</a:t>
            </a:r>
            <a:r>
              <a:rPr lang="zh-CN" altLang="en-US" dirty="0"/>
              <a:t>？</a:t>
            </a:r>
            <a:endParaRPr lang="en-TW" dirty="0"/>
          </a:p>
        </p:txBody>
      </p:sp>
      <p:sp>
        <p:nvSpPr>
          <p:cNvPr id="4" name="Slide Number Placeholder 3">
            <a:extLst>
              <a:ext uri="{FF2B5EF4-FFF2-40B4-BE49-F238E27FC236}">
                <a16:creationId xmlns:a16="http://schemas.microsoft.com/office/drawing/2014/main" id="{D469AC13-F06F-F246-A559-2AA835A5B2F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15</a:t>
            </a:fld>
            <a:endParaRPr lang="en" dirty="0"/>
          </a:p>
        </p:txBody>
      </p:sp>
    </p:spTree>
    <p:extLst>
      <p:ext uri="{BB962C8B-B14F-4D97-AF65-F5344CB8AC3E}">
        <p14:creationId xmlns:p14="http://schemas.microsoft.com/office/powerpoint/2010/main" val="7969842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矩形 1"/>
          <p:cNvSpPr>
            <a:spLocks noChangeArrowheads="1"/>
          </p:cNvSpPr>
          <p:nvPr/>
        </p:nvSpPr>
        <p:spPr bwMode="auto">
          <a:xfrm>
            <a:off x="3944295" y="140223"/>
            <a:ext cx="1877437" cy="600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marL="0" marR="0" lvl="0" indent="0" algn="l" defTabSz="342892" rtl="0" eaLnBrk="1" fontAlgn="auto" latinLnBrk="0" hangingPunct="1">
              <a:lnSpc>
                <a:spcPct val="100000"/>
              </a:lnSpc>
              <a:spcBef>
                <a:spcPts val="0"/>
              </a:spcBef>
              <a:spcAft>
                <a:spcPts val="0"/>
              </a:spcAft>
              <a:buClrTx/>
              <a:buSzTx/>
              <a:buFont typeface="Arial"/>
              <a:buNone/>
              <a:tabLst/>
              <a:defRPr/>
            </a:pPr>
            <a:r>
              <a:rPr kumimoji="0" lang="zh-TW" altLang="en-US" sz="3300" b="0" i="0" u="none" strike="noStrike" kern="1200" cap="none" spc="0" normalizeH="0" baseline="0" noProof="0" dirty="0">
                <a:ln>
                  <a:noFill/>
                </a:ln>
                <a:solidFill>
                  <a:prstClr val="white"/>
                </a:solidFill>
                <a:effectLst/>
                <a:uLnTx/>
                <a:uFillTx/>
                <a:latin typeface="Calibri" charset="0"/>
                <a:ea typeface="宋体" charset="-122"/>
                <a:cs typeface="Arial"/>
                <a:sym typeface="Arial"/>
              </a:rPr>
              <a:t>三种箭头</a:t>
            </a:r>
            <a:endParaRPr kumimoji="0" lang="zh-CN" altLang="en-US" sz="3300" b="0" i="0" u="none" strike="noStrike" kern="1200" cap="none" spc="0" normalizeH="0" baseline="0" noProof="0" dirty="0">
              <a:ln>
                <a:noFill/>
              </a:ln>
              <a:solidFill>
                <a:prstClr val="white"/>
              </a:solidFill>
              <a:effectLst/>
              <a:uLnTx/>
              <a:uFillTx/>
              <a:latin typeface="Calibri" charset="0"/>
              <a:ea typeface="Weibei SC" charset="-122"/>
              <a:cs typeface="Arial"/>
              <a:sym typeface="Arial"/>
            </a:endParaRPr>
          </a:p>
        </p:txBody>
      </p:sp>
      <mc:AlternateContent xmlns:mc="http://schemas.openxmlformats.org/markup-compatibility/2006" xmlns:a14="http://schemas.microsoft.com/office/drawing/2010/main">
        <mc:Choice Requires="a14">
          <p:sp>
            <p:nvSpPr>
              <p:cNvPr id="3" name="TextBox 2"/>
              <p:cNvSpPr txBox="1"/>
              <p:nvPr/>
            </p:nvSpPr>
            <p:spPr>
              <a:xfrm>
                <a:off x="5944930" y="1393283"/>
                <a:ext cx="1378711" cy="380489"/>
              </a:xfrm>
              <a:prstGeom prst="rect">
                <a:avLst/>
              </a:prstGeom>
              <a:noFill/>
              <a:ln>
                <a:solidFill>
                  <a:srgbClr val="DBB76C"/>
                </a:solidFill>
              </a:ln>
            </p:spPr>
            <p:txBody>
              <a:bodyPr wrap="none" lIns="0" tIns="0" rIns="0" bIns="0" rtlCol="0">
                <a:spAutoFit/>
              </a:bodyPr>
              <a:lstStyle/>
              <a:p>
                <a:pPr marL="0" marR="0" lvl="0" indent="0" algn="l" defTabSz="685800" rtl="0" eaLnBrk="1" fontAlgn="auto" latinLnBrk="0" hangingPunct="1">
                  <a:lnSpc>
                    <a:spcPct val="100000"/>
                  </a:lnSpc>
                  <a:spcBef>
                    <a:spcPts val="0"/>
                  </a:spcBef>
                  <a:spcAft>
                    <a:spcPts val="0"/>
                  </a:spcAft>
                  <a:buClrTx/>
                  <a:buSzTx/>
                  <a:buFont typeface="Arial"/>
                  <a:buNone/>
                  <a:tabLst/>
                  <a:defRPr/>
                </a:pPr>
                <a14:m>
                  <m:oMathPara xmlns:m="http://schemas.openxmlformats.org/officeDocument/2006/math">
                    <m:oMathParaPr>
                      <m:jc m:val="centerGroup"/>
                    </m:oMathParaPr>
                    <m:oMath xmlns:m="http://schemas.openxmlformats.org/officeDocument/2006/math">
                      <m:r>
                        <a:rPr kumimoji="0" lang="en-US" sz="1800" b="0" i="0" u="none" strike="noStrike" kern="1200" cap="none" spc="0" normalizeH="0" baseline="0" noProof="0">
                          <a:ln>
                            <a:noFill/>
                          </a:ln>
                          <a:solidFill>
                            <a:prstClr val="white"/>
                          </a:solidFill>
                          <a:effectLst/>
                          <a:uLnTx/>
                          <a:uFillTx/>
                          <a:latin typeface="Cambria Math" charset="0"/>
                          <a:ea typeface="+mn-ea"/>
                          <a:cs typeface="+mn-cs"/>
                          <a:sym typeface="Arial"/>
                        </a:rPr>
                        <m:t>𝐴</m:t>
                      </m:r>
                      <m:r>
                        <a:rPr kumimoji="0" lang="en-US" sz="1800" b="0" i="0" u="none" strike="noStrike" kern="1200" cap="none" spc="0" normalizeH="0" baseline="0" noProof="0">
                          <a:ln>
                            <a:noFill/>
                          </a:ln>
                          <a:solidFill>
                            <a:prstClr val="white"/>
                          </a:solidFill>
                          <a:effectLst/>
                          <a:uLnTx/>
                          <a:uFillTx/>
                          <a:latin typeface="Cambria Math" charset="0"/>
                          <a:ea typeface="+mn-ea"/>
                          <a:cs typeface="+mn-cs"/>
                          <a:sym typeface="Arial"/>
                        </a:rPr>
                        <m:t> </m:t>
                      </m:r>
                      <m:groupChr>
                        <m:groupChrPr>
                          <m:chr m:val="→"/>
                          <m:vertJc m:val="bot"/>
                          <m:ctrlPr>
                            <a:rPr kumimoji="0" lang="en-US" sz="1800" b="0" i="1" u="none" strike="noStrike" kern="1200" cap="none" spc="0" normalizeH="0" baseline="0" noProof="0">
                              <a:ln>
                                <a:noFill/>
                              </a:ln>
                              <a:solidFill>
                                <a:prstClr val="white"/>
                              </a:solidFill>
                              <a:effectLst/>
                              <a:uLnTx/>
                              <a:uFillTx/>
                              <a:latin typeface="Cambria Math" panose="02040503050406030204" pitchFamily="18" charset="0"/>
                              <a:ea typeface="+mn-ea"/>
                              <a:cs typeface="+mn-cs"/>
                              <a:sym typeface="Arial"/>
                            </a:rPr>
                          </m:ctrlPr>
                        </m:groupChrPr>
                        <m:e>
                          <m:r>
                            <m:rPr>
                              <m:brk m:alnAt="2"/>
                            </m:rPr>
                            <a:rPr kumimoji="0" lang="en-US" sz="1800" b="0" i="0" u="none" strike="noStrike" kern="1200" cap="none" spc="0" normalizeH="0" baseline="0" noProof="0">
                              <a:ln>
                                <a:noFill/>
                              </a:ln>
                              <a:solidFill>
                                <a:prstClr val="white"/>
                              </a:solidFill>
                              <a:effectLst/>
                              <a:uLnTx/>
                              <a:uFillTx/>
                              <a:latin typeface="Cambria Math" charset="0"/>
                              <a:ea typeface="+mn-ea"/>
                              <a:cs typeface="+mn-cs"/>
                              <a:sym typeface="Arial"/>
                            </a:rPr>
                            <m:t> </m:t>
                          </m:r>
                          <m:r>
                            <a:rPr kumimoji="0" lang="en-US" sz="1800" b="0" i="0" u="none" strike="noStrike" kern="1200" cap="none" spc="0" normalizeH="0" baseline="0" noProof="0">
                              <a:ln>
                                <a:noFill/>
                              </a:ln>
                              <a:solidFill>
                                <a:prstClr val="white"/>
                              </a:solidFill>
                              <a:effectLst/>
                              <a:uLnTx/>
                              <a:uFillTx/>
                              <a:latin typeface="Cambria Math" charset="0"/>
                              <a:ea typeface="+mn-ea"/>
                              <a:cs typeface="+mn-cs"/>
                              <a:sym typeface="Arial"/>
                            </a:rPr>
                            <m:t>          </m:t>
                          </m:r>
                          <m:r>
                            <a:rPr kumimoji="0" lang="en-US" sz="1800" b="0" i="0" u="none" strike="noStrike" kern="1200" cap="none" spc="0" normalizeH="0" baseline="0" noProof="0">
                              <a:ln>
                                <a:noFill/>
                              </a:ln>
                              <a:solidFill>
                                <a:prstClr val="white"/>
                              </a:solidFill>
                              <a:effectLst/>
                              <a:uLnTx/>
                              <a:uFillTx/>
                              <a:latin typeface="Cambria Math" charset="0"/>
                              <a:ea typeface="+mn-ea"/>
                              <a:cs typeface="+mn-cs"/>
                              <a:sym typeface="Arial"/>
                            </a:rPr>
                            <m:t>𝑓</m:t>
                          </m:r>
                          <m:r>
                            <a:rPr kumimoji="0" lang="en-US" sz="1800" b="0" i="0" u="none" strike="noStrike" kern="1200" cap="none" spc="0" normalizeH="0" baseline="0" noProof="0">
                              <a:ln>
                                <a:noFill/>
                              </a:ln>
                              <a:solidFill>
                                <a:prstClr val="white"/>
                              </a:solidFill>
                              <a:effectLst/>
                              <a:uLnTx/>
                              <a:uFillTx/>
                              <a:latin typeface="Cambria Math" charset="0"/>
                              <a:ea typeface="+mn-ea"/>
                              <a:cs typeface="+mn-cs"/>
                              <a:sym typeface="Arial"/>
                            </a:rPr>
                            <m:t>           </m:t>
                          </m:r>
                        </m:e>
                      </m:groupChr>
                      <m:r>
                        <a:rPr kumimoji="0" lang="en-US" sz="1800" b="0" i="0" u="none" strike="noStrike" kern="1200" cap="none" spc="0" normalizeH="0" baseline="0" noProof="0">
                          <a:ln>
                            <a:noFill/>
                          </a:ln>
                          <a:solidFill>
                            <a:prstClr val="white"/>
                          </a:solidFill>
                          <a:effectLst/>
                          <a:uLnTx/>
                          <a:uFillTx/>
                          <a:latin typeface="Cambria Math" charset="0"/>
                          <a:ea typeface="+mn-ea"/>
                          <a:cs typeface="+mn-cs"/>
                          <a:sym typeface="Arial"/>
                        </a:rPr>
                        <m:t> </m:t>
                      </m:r>
                      <m:r>
                        <a:rPr kumimoji="0" lang="en-US" sz="1800" b="0" i="0" u="none" strike="noStrike" kern="1200" cap="none" spc="0" normalizeH="0" baseline="0" noProof="0">
                          <a:ln>
                            <a:noFill/>
                          </a:ln>
                          <a:solidFill>
                            <a:prstClr val="white"/>
                          </a:solidFill>
                          <a:effectLst/>
                          <a:uLnTx/>
                          <a:uFillTx/>
                          <a:latin typeface="Cambria Math" charset="0"/>
                          <a:ea typeface="+mn-ea"/>
                          <a:cs typeface="+mn-cs"/>
                          <a:sym typeface="Arial"/>
                        </a:rPr>
                        <m:t>𝐵</m:t>
                      </m:r>
                    </m:oMath>
                  </m:oMathPara>
                </a14:m>
                <a:endParaRPr kumimoji="0" lang="en-US" sz="1800" b="0" i="0" u="none" strike="noStrike" kern="1200" cap="none" spc="0" normalizeH="0" baseline="0" noProof="0" dirty="0">
                  <a:ln>
                    <a:noFill/>
                  </a:ln>
                  <a:solidFill>
                    <a:prstClr val="white"/>
                  </a:solidFill>
                  <a:effectLst/>
                  <a:uLnTx/>
                  <a:uFillTx/>
                  <a:latin typeface="Calibri"/>
                  <a:ea typeface="+mn-ea"/>
                  <a:cs typeface="Arial"/>
                  <a:sym typeface="Arial"/>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5944930" y="1393283"/>
                <a:ext cx="1378711" cy="380489"/>
              </a:xfrm>
              <a:prstGeom prst="rect">
                <a:avLst/>
              </a:prstGeom>
              <a:blipFill>
                <a:blip r:embed="rId3"/>
                <a:stretch>
                  <a:fillRect l="-2727" t="-6250" r="-2727" b="-21875"/>
                </a:stretch>
              </a:blipFill>
              <a:ln>
                <a:solidFill>
                  <a:srgbClr val="DBB76C"/>
                </a:solidFill>
              </a:ln>
            </p:spPr>
            <p:txBody>
              <a:bodyPr/>
              <a:lstStyle/>
              <a:p>
                <a:r>
                  <a:rPr lang="en-TW">
                    <a:noFill/>
                  </a:rPr>
                  <a:t> </a:t>
                </a:r>
              </a:p>
            </p:txBody>
          </p:sp>
        </mc:Fallback>
      </mc:AlternateContent>
      <p:sp>
        <p:nvSpPr>
          <p:cNvPr id="11" name="矩形 35"/>
          <p:cNvSpPr>
            <a:spLocks noChangeArrowheads="1"/>
          </p:cNvSpPr>
          <p:nvPr/>
        </p:nvSpPr>
        <p:spPr bwMode="auto">
          <a:xfrm>
            <a:off x="757238" y="1306529"/>
            <a:ext cx="167206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marL="0" marR="0" lvl="0" indent="0" algn="l" defTabSz="685800" rtl="0" eaLnBrk="1" fontAlgn="auto" latinLnBrk="0" hangingPunct="1">
              <a:lnSpc>
                <a:spcPct val="100000"/>
              </a:lnSpc>
              <a:spcBef>
                <a:spcPts val="0"/>
              </a:spcBef>
              <a:spcAft>
                <a:spcPts val="0"/>
              </a:spcAft>
              <a:buClrTx/>
              <a:buSzTx/>
              <a:buFont typeface="Arial"/>
              <a:buNone/>
              <a:tabLst/>
              <a:defRPr/>
            </a:pPr>
            <a:r>
              <a:rPr kumimoji="0" lang="en-US" altLang="x-none" sz="1400" b="0" i="0" u="none" strike="noStrike" kern="1200" cap="none" spc="0" normalizeH="0" baseline="0" noProof="0">
                <a:ln>
                  <a:noFill/>
                </a:ln>
                <a:solidFill>
                  <a:srgbClr val="FFFFFF"/>
                </a:solidFill>
                <a:effectLst/>
                <a:uLnTx/>
                <a:uFillTx/>
                <a:latin typeface="STXinwei Regular"/>
                <a:ea typeface="方正兰亭超细黑简体" charset="0"/>
                <a:cs typeface="Arial"/>
                <a:sym typeface="Arial"/>
              </a:rPr>
              <a:t>1.</a:t>
            </a:r>
            <a:r>
              <a:rPr kumimoji="0" lang="zh-TW" altLang="en-US" sz="1400" b="0" i="0" u="none" strike="noStrike" kern="1200" cap="none" spc="0" normalizeH="0" baseline="0" noProof="0">
                <a:ln>
                  <a:noFill/>
                </a:ln>
                <a:solidFill>
                  <a:srgbClr val="FFFFFF"/>
                </a:solidFill>
                <a:effectLst/>
                <a:uLnTx/>
                <a:uFillTx/>
                <a:latin typeface="STXinwei Regular"/>
                <a:ea typeface="方正兰亭超细黑简体" charset="0"/>
                <a:cs typeface="Arial"/>
                <a:sym typeface="Arial"/>
              </a:rPr>
              <a:t>函数</a:t>
            </a:r>
            <a:r>
              <a:rPr kumimoji="0" lang="zh-CN" altLang="en-US" sz="1400" b="0" i="0" u="none" strike="noStrike" kern="1200" cap="none" spc="0" normalizeH="0" baseline="0" noProof="0">
                <a:ln>
                  <a:noFill/>
                </a:ln>
                <a:solidFill>
                  <a:srgbClr val="FFFFFF"/>
                </a:solidFill>
                <a:effectLst/>
                <a:uLnTx/>
                <a:uFillTx/>
                <a:latin typeface="STXinwei Regular"/>
                <a:ea typeface="方正兰亭超细黑简体" charset="0"/>
                <a:cs typeface="Arial"/>
                <a:sym typeface="Arial"/>
              </a:rPr>
              <a:t> </a:t>
            </a:r>
            <a:r>
              <a:rPr kumimoji="0" lang="en-US" altLang="x-none" sz="1400" b="0" i="0" u="none" strike="noStrike" kern="1200" cap="none" spc="0" normalizeH="0" baseline="0" noProof="0">
                <a:ln>
                  <a:noFill/>
                </a:ln>
                <a:solidFill>
                  <a:srgbClr val="FFFFFF"/>
                </a:solidFill>
                <a:effectLst/>
                <a:uLnTx/>
                <a:uFillTx/>
                <a:latin typeface="STXinwei Regular"/>
                <a:ea typeface="方正兰亭超细黑简体" charset="0"/>
                <a:cs typeface="Arial"/>
                <a:sym typeface="Arial"/>
              </a:rPr>
              <a:t>(Function)</a:t>
            </a:r>
          </a:p>
        </p:txBody>
      </p:sp>
      <p:sp>
        <p:nvSpPr>
          <p:cNvPr id="14" name="矩形 35"/>
          <p:cNvSpPr>
            <a:spLocks noChangeArrowheads="1"/>
          </p:cNvSpPr>
          <p:nvPr/>
        </p:nvSpPr>
        <p:spPr bwMode="auto">
          <a:xfrm>
            <a:off x="962158" y="1627238"/>
            <a:ext cx="2353861"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marL="0" marR="0" lvl="0" indent="0" algn="l" defTabSz="685800" rtl="0" eaLnBrk="1" fontAlgn="auto" latinLnBrk="0" hangingPunct="1">
              <a:lnSpc>
                <a:spcPct val="100000"/>
              </a:lnSpc>
              <a:spcBef>
                <a:spcPts val="0"/>
              </a:spcBef>
              <a:spcAft>
                <a:spcPts val="0"/>
              </a:spcAft>
              <a:buClrTx/>
              <a:buSzTx/>
              <a:buFont typeface="Arial"/>
              <a:buNone/>
              <a:tabLst/>
              <a:defRPr/>
            </a:pPr>
            <a:r>
              <a:rPr kumimoji="0" lang="en-US" altLang="x-none" sz="1050" b="0" i="0" u="none" strike="noStrike" kern="1200" cap="none" spc="0" normalizeH="0" baseline="0" noProof="0" dirty="0" err="1">
                <a:ln>
                  <a:noFill/>
                </a:ln>
                <a:solidFill>
                  <a:srgbClr val="DBB76C"/>
                </a:solidFill>
                <a:effectLst/>
                <a:uLnTx/>
                <a:uFillTx/>
                <a:latin typeface="STXinwei Regular"/>
                <a:ea typeface="方正兰亭超细黑简体" charset="0"/>
                <a:cs typeface="Arial"/>
                <a:sym typeface="Arial"/>
              </a:rPr>
              <a:t>比较</a:t>
            </a:r>
            <a:r>
              <a:rPr kumimoji="0" lang="en-US" altLang="zh-CN" sz="1050" b="0" i="0" u="none" strike="noStrike" kern="1200" cap="none" spc="0" normalizeH="0" baseline="0" noProof="0" dirty="0">
                <a:ln>
                  <a:noFill/>
                </a:ln>
                <a:solidFill>
                  <a:srgbClr val="DBB76C"/>
                </a:solidFill>
                <a:effectLst/>
                <a:uLnTx/>
                <a:uFillTx/>
                <a:latin typeface="STXinwei Regular"/>
                <a:ea typeface="方正兰亭超细黑简体" charset="0"/>
                <a:cs typeface="Arial"/>
                <a:sym typeface="Arial"/>
              </a:rPr>
              <a:t>/</a:t>
            </a:r>
            <a:r>
              <a:rPr kumimoji="0" lang="zh-CN" altLang="en-US" sz="1050" b="0" i="0" u="none" strike="noStrike" kern="1200" cap="none" spc="0" normalizeH="0" baseline="0" noProof="0" dirty="0">
                <a:ln>
                  <a:noFill/>
                </a:ln>
                <a:solidFill>
                  <a:srgbClr val="DBB76C"/>
                </a:solidFill>
                <a:effectLst/>
                <a:uLnTx/>
                <a:uFillTx/>
                <a:latin typeface="STXinwei Regular"/>
                <a:ea typeface="方正兰亭超细黑简体" charset="0"/>
                <a:cs typeface="Arial"/>
                <a:sym typeface="Arial"/>
              </a:rPr>
              <a:t>联系两个（角色）对象</a:t>
            </a:r>
            <a:endParaRPr kumimoji="0" lang="en-US" altLang="x-none" sz="1050" b="0" i="0" u="none" strike="noStrike" kern="1200" cap="none" spc="0" normalizeH="0" baseline="0" noProof="0" dirty="0">
              <a:ln>
                <a:noFill/>
              </a:ln>
              <a:solidFill>
                <a:srgbClr val="DBB76C"/>
              </a:solidFill>
              <a:effectLst/>
              <a:uLnTx/>
              <a:uFillTx/>
              <a:latin typeface="STXinwei Regular"/>
              <a:ea typeface="方正兰亭超细黑简体" charset="0"/>
              <a:cs typeface="Arial"/>
              <a:sym typeface="Arial"/>
            </a:endParaRPr>
          </a:p>
        </p:txBody>
      </p:sp>
      <p:sp>
        <p:nvSpPr>
          <p:cNvPr id="16" name="矩形 35"/>
          <p:cNvSpPr>
            <a:spLocks noChangeArrowheads="1"/>
          </p:cNvSpPr>
          <p:nvPr/>
        </p:nvSpPr>
        <p:spPr bwMode="auto">
          <a:xfrm>
            <a:off x="757239" y="2084127"/>
            <a:ext cx="195866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marL="0" marR="0" lvl="0" indent="0" algn="l" defTabSz="685800" rtl="0" eaLnBrk="1" fontAlgn="auto" latinLnBrk="0" hangingPunct="1">
              <a:lnSpc>
                <a:spcPct val="100000"/>
              </a:lnSpc>
              <a:spcBef>
                <a:spcPts val="0"/>
              </a:spcBef>
              <a:spcAft>
                <a:spcPts val="0"/>
              </a:spcAft>
              <a:buClrTx/>
              <a:buSzTx/>
              <a:buFont typeface="Arial"/>
              <a:buNone/>
              <a:tabLst/>
              <a:defRPr/>
            </a:pPr>
            <a:r>
              <a:rPr kumimoji="0" lang="en-US" altLang="x-none" sz="1400" b="0" i="0" u="none" strike="noStrike" kern="1200" cap="none" spc="0" normalizeH="0" baseline="0" noProof="0">
                <a:ln>
                  <a:noFill/>
                </a:ln>
                <a:solidFill>
                  <a:srgbClr val="FFFFFF"/>
                </a:solidFill>
                <a:effectLst/>
                <a:uLnTx/>
                <a:uFillTx/>
                <a:latin typeface="STXinwei Regular"/>
                <a:ea typeface="方正兰亭超细黑简体" charset="0"/>
                <a:cs typeface="Arial"/>
                <a:sym typeface="Arial"/>
              </a:rPr>
              <a:t>2.</a:t>
            </a:r>
            <a:r>
              <a:rPr kumimoji="0" lang="zh-TW" altLang="en-US" sz="1400" b="0" i="0" u="none" strike="noStrike" kern="1200" cap="none" spc="0" normalizeH="0" baseline="0" noProof="0">
                <a:ln>
                  <a:noFill/>
                </a:ln>
                <a:solidFill>
                  <a:srgbClr val="FFFFFF"/>
                </a:solidFill>
                <a:effectLst/>
                <a:uLnTx/>
                <a:uFillTx/>
                <a:latin typeface="STXinwei Regular"/>
                <a:ea typeface="方正兰亭超细黑简体" charset="0"/>
                <a:cs typeface="Arial"/>
                <a:sym typeface="Arial"/>
              </a:rPr>
              <a:t>函子</a:t>
            </a:r>
            <a:r>
              <a:rPr kumimoji="0" lang="en-US" altLang="zh-TW" sz="1400" b="0" i="0" u="none" strike="noStrike" kern="1200" cap="none" spc="0" normalizeH="0" baseline="0" noProof="0">
                <a:ln>
                  <a:noFill/>
                </a:ln>
                <a:solidFill>
                  <a:srgbClr val="FFFFFF"/>
                </a:solidFill>
                <a:effectLst/>
                <a:uLnTx/>
                <a:uFillTx/>
                <a:latin typeface="STXinwei Regular"/>
                <a:ea typeface="方正兰亭超细黑简体" charset="0"/>
                <a:cs typeface="Arial"/>
                <a:sym typeface="Arial"/>
              </a:rPr>
              <a:t> (</a:t>
            </a:r>
            <a:r>
              <a:rPr kumimoji="0" lang="en-US" altLang="x-none" sz="1400" b="0" i="0" u="none" strike="noStrike" kern="1200" cap="none" spc="0" normalizeH="0" baseline="0" noProof="0" err="1">
                <a:ln>
                  <a:noFill/>
                </a:ln>
                <a:solidFill>
                  <a:srgbClr val="FFFFFF"/>
                </a:solidFill>
                <a:effectLst/>
                <a:uLnTx/>
                <a:uFillTx/>
                <a:latin typeface="STXinwei Regular"/>
                <a:ea typeface="方正兰亭超细黑简体" charset="0"/>
                <a:cs typeface="Arial"/>
                <a:sym typeface="Arial"/>
              </a:rPr>
              <a:t>Functor</a:t>
            </a:r>
            <a:r>
              <a:rPr kumimoji="0" lang="en-US" altLang="zh-CN" sz="1400" b="0" i="0" u="none" strike="noStrike" kern="1200" cap="none" spc="0" normalizeH="0" baseline="0" noProof="0">
                <a:ln>
                  <a:noFill/>
                </a:ln>
                <a:solidFill>
                  <a:srgbClr val="FFFFFF"/>
                </a:solidFill>
                <a:effectLst/>
                <a:uLnTx/>
                <a:uFillTx/>
                <a:latin typeface="STXinwei Regular"/>
                <a:ea typeface="方正兰亭超细黑简体" charset="0"/>
                <a:cs typeface="Arial"/>
                <a:sym typeface="Arial"/>
              </a:rPr>
              <a:t>)</a:t>
            </a:r>
            <a:endParaRPr kumimoji="0" lang="en-US" altLang="x-none" sz="1400" b="0" i="0" u="none" strike="noStrike" kern="1200" cap="none" spc="0" normalizeH="0" baseline="0" noProof="0">
              <a:ln>
                <a:noFill/>
              </a:ln>
              <a:solidFill>
                <a:srgbClr val="FFFFFF"/>
              </a:solidFill>
              <a:effectLst/>
              <a:uLnTx/>
              <a:uFillTx/>
              <a:latin typeface="STXinwei Regular"/>
              <a:ea typeface="方正兰亭超细黑简体" charset="0"/>
              <a:cs typeface="Arial"/>
              <a:sym typeface="Arial"/>
            </a:endParaRPr>
          </a:p>
        </p:txBody>
      </p:sp>
      <p:sp>
        <p:nvSpPr>
          <p:cNvPr id="17" name="矩形 35"/>
          <p:cNvSpPr>
            <a:spLocks noChangeArrowheads="1"/>
          </p:cNvSpPr>
          <p:nvPr/>
        </p:nvSpPr>
        <p:spPr bwMode="auto">
          <a:xfrm>
            <a:off x="962158" y="2404838"/>
            <a:ext cx="3163277"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marL="0" marR="0" lvl="0" indent="0" algn="l" defTabSz="685800" rtl="0" eaLnBrk="1" fontAlgn="auto" latinLnBrk="0" hangingPunct="1">
              <a:lnSpc>
                <a:spcPct val="100000"/>
              </a:lnSpc>
              <a:spcBef>
                <a:spcPts val="0"/>
              </a:spcBef>
              <a:spcAft>
                <a:spcPts val="0"/>
              </a:spcAft>
              <a:buClrTx/>
              <a:buSzTx/>
              <a:buFont typeface="Arial"/>
              <a:buNone/>
              <a:tabLst/>
              <a:defRPr/>
            </a:pPr>
            <a:r>
              <a:rPr kumimoji="0" lang="en-US" altLang="x-none" sz="1050" b="0" i="0" u="none" strike="noStrike" kern="1200" cap="none" spc="0" normalizeH="0" baseline="0" noProof="0" dirty="0" err="1">
                <a:ln>
                  <a:noFill/>
                </a:ln>
                <a:solidFill>
                  <a:srgbClr val="DBB76C"/>
                </a:solidFill>
                <a:effectLst/>
                <a:uLnTx/>
                <a:uFillTx/>
                <a:latin typeface="STXinwei Regular"/>
                <a:ea typeface="方正兰亭超细黑简体" charset="0"/>
                <a:cs typeface="Arial"/>
                <a:sym typeface="Arial"/>
              </a:rPr>
              <a:t>比较两个系统的结构</a:t>
            </a:r>
            <a:endParaRPr kumimoji="0" lang="en-US" altLang="x-none" sz="1050" b="0" i="0" u="none" strike="noStrike" kern="1200" cap="none" spc="0" normalizeH="0" baseline="0" noProof="0" dirty="0">
              <a:ln>
                <a:noFill/>
              </a:ln>
              <a:solidFill>
                <a:srgbClr val="DBB76C"/>
              </a:solidFill>
              <a:effectLst/>
              <a:uLnTx/>
              <a:uFillTx/>
              <a:latin typeface="STXinwei Regular"/>
              <a:ea typeface="方正兰亭超细黑简体" charset="0"/>
              <a:cs typeface="Arial"/>
              <a:sym typeface="Arial"/>
            </a:endParaRPr>
          </a:p>
        </p:txBody>
      </p:sp>
      <mc:AlternateContent xmlns:mc="http://schemas.openxmlformats.org/markup-compatibility/2006" xmlns:a14="http://schemas.microsoft.com/office/drawing/2010/main">
        <mc:Choice Requires="a14">
          <p:sp>
            <p:nvSpPr>
              <p:cNvPr id="19" name="TextBox 18"/>
              <p:cNvSpPr txBox="1"/>
              <p:nvPr/>
            </p:nvSpPr>
            <p:spPr>
              <a:xfrm>
                <a:off x="4244204" y="2730891"/>
                <a:ext cx="1398716" cy="372153"/>
              </a:xfrm>
              <a:prstGeom prst="rect">
                <a:avLst/>
              </a:prstGeom>
              <a:noFill/>
              <a:ln>
                <a:solidFill>
                  <a:srgbClr val="DBB76C"/>
                </a:solidFill>
              </a:ln>
            </p:spPr>
            <p:txBody>
              <a:bodyPr wrap="none" lIns="0" tIns="0" rIns="0" bIns="0" rtlCol="0">
                <a:spAutoFit/>
              </a:bodyPr>
              <a:lstStyle/>
              <a:p>
                <a:pPr marL="0" marR="0" lvl="0" indent="0" algn="l" defTabSz="685800" rtl="0" eaLnBrk="1" fontAlgn="auto" latinLnBrk="0" hangingPunct="1">
                  <a:lnSpc>
                    <a:spcPct val="100000"/>
                  </a:lnSpc>
                  <a:spcBef>
                    <a:spcPts val="0"/>
                  </a:spcBef>
                  <a:spcAft>
                    <a:spcPts val="0"/>
                  </a:spcAft>
                  <a:buClrTx/>
                  <a:buSzTx/>
                  <a:buFont typeface="Arial"/>
                  <a:buNone/>
                  <a:tabLst/>
                  <a:defRPr/>
                </a:pPr>
                <a14:m>
                  <m:oMathPara xmlns:m="http://schemas.openxmlformats.org/officeDocument/2006/math">
                    <m:oMathParaPr>
                      <m:jc m:val="centerGroup"/>
                    </m:oMathParaPr>
                    <m:oMath xmlns:m="http://schemas.openxmlformats.org/officeDocument/2006/math">
                      <m:r>
                        <a:rPr kumimoji="0" lang="en-US" sz="1800" b="0" i="0" u="none" strike="noStrike" kern="1200" cap="none" spc="0" normalizeH="0" baseline="0" noProof="0">
                          <a:ln>
                            <a:noFill/>
                          </a:ln>
                          <a:solidFill>
                            <a:prstClr val="white"/>
                          </a:solidFill>
                          <a:effectLst/>
                          <a:uLnTx/>
                          <a:uFillTx/>
                          <a:latin typeface="Cambria Math" charset="0"/>
                          <a:ea typeface="+mn-ea"/>
                          <a:cs typeface="+mn-cs"/>
                          <a:sym typeface="Arial"/>
                        </a:rPr>
                        <m:t>𝑆</m:t>
                      </m:r>
                      <m:r>
                        <a:rPr kumimoji="0" lang="en-US" sz="1800" b="0" i="0" u="none" strike="noStrike" kern="1200" cap="none" spc="0" normalizeH="0" baseline="0" noProof="0">
                          <a:ln>
                            <a:noFill/>
                          </a:ln>
                          <a:solidFill>
                            <a:prstClr val="white"/>
                          </a:solidFill>
                          <a:effectLst/>
                          <a:uLnTx/>
                          <a:uFillTx/>
                          <a:latin typeface="Cambria Math" charset="0"/>
                          <a:ea typeface="+mn-ea"/>
                          <a:cs typeface="+mn-cs"/>
                          <a:sym typeface="Arial"/>
                        </a:rPr>
                        <m:t> </m:t>
                      </m:r>
                      <m:groupChr>
                        <m:groupChrPr>
                          <m:chr m:val="→"/>
                          <m:vertJc m:val="bot"/>
                          <m:ctrlPr>
                            <a:rPr kumimoji="0" lang="en-US" sz="1800" b="0" i="1" u="none" strike="noStrike" kern="1200" cap="none" spc="0" normalizeH="0" baseline="0" noProof="0">
                              <a:ln>
                                <a:noFill/>
                              </a:ln>
                              <a:solidFill>
                                <a:prstClr val="white"/>
                              </a:solidFill>
                              <a:effectLst/>
                              <a:uLnTx/>
                              <a:uFillTx/>
                              <a:latin typeface="Cambria Math" panose="02040503050406030204" pitchFamily="18" charset="0"/>
                              <a:ea typeface="+mn-ea"/>
                              <a:cs typeface="+mn-cs"/>
                              <a:sym typeface="Arial"/>
                            </a:rPr>
                          </m:ctrlPr>
                        </m:groupChrPr>
                        <m:e>
                          <m:r>
                            <m:rPr>
                              <m:brk m:alnAt="2"/>
                            </m:rPr>
                            <a:rPr kumimoji="0" lang="en-US" sz="1800" b="0" i="0" u="none" strike="noStrike" kern="1200" cap="none" spc="0" normalizeH="0" baseline="0" noProof="0">
                              <a:ln>
                                <a:noFill/>
                              </a:ln>
                              <a:solidFill>
                                <a:prstClr val="white"/>
                              </a:solidFill>
                              <a:effectLst/>
                              <a:uLnTx/>
                              <a:uFillTx/>
                              <a:latin typeface="Cambria Math" charset="0"/>
                              <a:ea typeface="+mn-ea"/>
                              <a:cs typeface="+mn-cs"/>
                              <a:sym typeface="Arial"/>
                            </a:rPr>
                            <m:t> </m:t>
                          </m:r>
                          <m:r>
                            <a:rPr kumimoji="0" lang="en-US" sz="1800" b="0" i="0" u="none" strike="noStrike" kern="1200" cap="none" spc="0" normalizeH="0" baseline="0" noProof="0">
                              <a:ln>
                                <a:noFill/>
                              </a:ln>
                              <a:solidFill>
                                <a:prstClr val="white"/>
                              </a:solidFill>
                              <a:effectLst/>
                              <a:uLnTx/>
                              <a:uFillTx/>
                              <a:latin typeface="Cambria Math" charset="0"/>
                              <a:ea typeface="+mn-ea"/>
                              <a:cs typeface="+mn-cs"/>
                              <a:sym typeface="Arial"/>
                            </a:rPr>
                            <m:t>          </m:t>
                          </m:r>
                          <m:r>
                            <a:rPr kumimoji="0" lang="en-US" sz="1800" b="0" i="0" u="none" strike="noStrike" kern="1200" cap="none" spc="0" normalizeH="0" baseline="0" noProof="0">
                              <a:ln>
                                <a:noFill/>
                              </a:ln>
                              <a:solidFill>
                                <a:prstClr val="white"/>
                              </a:solidFill>
                              <a:effectLst/>
                              <a:uLnTx/>
                              <a:uFillTx/>
                              <a:latin typeface="Cambria Math" charset="0"/>
                              <a:ea typeface="+mn-ea"/>
                              <a:cs typeface="+mn-cs"/>
                              <a:sym typeface="Arial"/>
                            </a:rPr>
                            <m:t>𝐹</m:t>
                          </m:r>
                          <m:r>
                            <a:rPr kumimoji="0" lang="en-US" sz="1800" b="0" i="0" u="none" strike="noStrike" kern="1200" cap="none" spc="0" normalizeH="0" baseline="0" noProof="0">
                              <a:ln>
                                <a:noFill/>
                              </a:ln>
                              <a:solidFill>
                                <a:prstClr val="white"/>
                              </a:solidFill>
                              <a:effectLst/>
                              <a:uLnTx/>
                              <a:uFillTx/>
                              <a:latin typeface="Cambria Math" charset="0"/>
                              <a:ea typeface="+mn-ea"/>
                              <a:cs typeface="+mn-cs"/>
                              <a:sym typeface="Arial"/>
                            </a:rPr>
                            <m:t>           </m:t>
                          </m:r>
                        </m:e>
                      </m:groupChr>
                      <m:r>
                        <a:rPr kumimoji="0" lang="en-US" sz="1800" b="0" i="0" u="none" strike="noStrike" kern="1200" cap="none" spc="0" normalizeH="0" baseline="0" noProof="0">
                          <a:ln>
                            <a:noFill/>
                          </a:ln>
                          <a:solidFill>
                            <a:prstClr val="white"/>
                          </a:solidFill>
                          <a:effectLst/>
                          <a:uLnTx/>
                          <a:uFillTx/>
                          <a:latin typeface="Cambria Math" charset="0"/>
                          <a:ea typeface="+mn-ea"/>
                          <a:cs typeface="+mn-cs"/>
                          <a:sym typeface="Arial"/>
                        </a:rPr>
                        <m:t>  </m:t>
                      </m:r>
                      <m:r>
                        <a:rPr kumimoji="0" lang="en-US" sz="1800" b="0" i="0" u="none" strike="noStrike" kern="1200" cap="none" spc="0" normalizeH="0" baseline="0" noProof="0">
                          <a:ln>
                            <a:noFill/>
                          </a:ln>
                          <a:solidFill>
                            <a:prstClr val="white"/>
                          </a:solidFill>
                          <a:effectLst/>
                          <a:uLnTx/>
                          <a:uFillTx/>
                          <a:latin typeface="Cambria Math" charset="0"/>
                          <a:ea typeface="+mn-ea"/>
                          <a:cs typeface="+mn-cs"/>
                          <a:sym typeface="Arial"/>
                        </a:rPr>
                        <m:t>𝑇</m:t>
                      </m:r>
                    </m:oMath>
                  </m:oMathPara>
                </a14:m>
                <a:endParaRPr kumimoji="0" lang="en-US" sz="1800" b="0" i="0" u="none" strike="noStrike" kern="1200" cap="none" spc="0" normalizeH="0" baseline="0" noProof="0" dirty="0">
                  <a:ln>
                    <a:noFill/>
                  </a:ln>
                  <a:solidFill>
                    <a:prstClr val="white"/>
                  </a:solidFill>
                  <a:effectLst/>
                  <a:uLnTx/>
                  <a:uFillTx/>
                  <a:latin typeface="Calibri"/>
                  <a:ea typeface="+mn-ea"/>
                  <a:cs typeface="Arial"/>
                  <a:sym typeface="Arial"/>
                </a:endParaRPr>
              </a:p>
            </p:txBody>
          </p:sp>
        </mc:Choice>
        <mc:Fallback xmlns="">
          <p:sp>
            <p:nvSpPr>
              <p:cNvPr id="19" name="TextBox 18"/>
              <p:cNvSpPr txBox="1">
                <a:spLocks noRot="1" noChangeAspect="1" noMove="1" noResize="1" noEditPoints="1" noAdjustHandles="1" noChangeArrowheads="1" noChangeShapeType="1" noTextEdit="1"/>
              </p:cNvSpPr>
              <p:nvPr/>
            </p:nvSpPr>
            <p:spPr>
              <a:xfrm>
                <a:off x="4244204" y="2730891"/>
                <a:ext cx="1398716" cy="372153"/>
              </a:xfrm>
              <a:prstGeom prst="rect">
                <a:avLst/>
              </a:prstGeom>
              <a:blipFill>
                <a:blip r:embed="rId6"/>
                <a:stretch>
                  <a:fillRect l="-2679" t="-9677" r="-2679" b="-25806"/>
                </a:stretch>
              </a:blipFill>
              <a:ln>
                <a:solidFill>
                  <a:srgbClr val="DBB76C"/>
                </a:solidFill>
              </a:ln>
            </p:spPr>
            <p:txBody>
              <a:bodyPr/>
              <a:lstStyle/>
              <a:p>
                <a:r>
                  <a:rPr lang="en-TW">
                    <a:noFill/>
                  </a:rPr>
                  <a:t> </a:t>
                </a:r>
              </a:p>
            </p:txBody>
          </p:sp>
        </mc:Fallback>
      </mc:AlternateContent>
      <p:sp>
        <p:nvSpPr>
          <p:cNvPr id="20" name="矩形 35"/>
          <p:cNvSpPr>
            <a:spLocks noChangeArrowheads="1"/>
          </p:cNvSpPr>
          <p:nvPr/>
        </p:nvSpPr>
        <p:spPr bwMode="auto">
          <a:xfrm>
            <a:off x="757238" y="3332842"/>
            <a:ext cx="304961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marL="0" marR="0" lvl="0" indent="0" algn="l" defTabSz="685800" rtl="0" eaLnBrk="1" fontAlgn="auto" latinLnBrk="0" hangingPunct="1">
              <a:lnSpc>
                <a:spcPct val="100000"/>
              </a:lnSpc>
              <a:spcBef>
                <a:spcPts val="0"/>
              </a:spcBef>
              <a:spcAft>
                <a:spcPts val="0"/>
              </a:spcAft>
              <a:buClrTx/>
              <a:buSzTx/>
              <a:buFont typeface="Arial"/>
              <a:buNone/>
              <a:tabLst/>
              <a:defRPr/>
            </a:pPr>
            <a:r>
              <a:rPr kumimoji="0" lang="en-US" altLang="x-none" sz="1400" b="0" i="0" u="none" strike="noStrike" kern="1200" cap="none" spc="0" normalizeH="0" baseline="0" noProof="0">
                <a:ln>
                  <a:noFill/>
                </a:ln>
                <a:solidFill>
                  <a:srgbClr val="FFFFFF"/>
                </a:solidFill>
                <a:effectLst/>
                <a:uLnTx/>
                <a:uFillTx/>
                <a:latin typeface="STXinwei Regular"/>
                <a:ea typeface="方正兰亭超细黑简体" charset="0"/>
                <a:cs typeface="Arial"/>
                <a:sym typeface="Arial"/>
              </a:rPr>
              <a:t>3.</a:t>
            </a:r>
            <a:r>
              <a:rPr kumimoji="0" lang="zh-TW" altLang="en-US" sz="1400" b="0" i="0" u="none" strike="noStrike" kern="1200" cap="none" spc="0" normalizeH="0" baseline="0" noProof="0">
                <a:ln>
                  <a:noFill/>
                </a:ln>
                <a:solidFill>
                  <a:srgbClr val="FFFFFF"/>
                </a:solidFill>
                <a:effectLst/>
                <a:uLnTx/>
                <a:uFillTx/>
                <a:latin typeface="STXinwei Regular"/>
                <a:ea typeface="方正兰亭超细黑简体" charset="0"/>
                <a:cs typeface="Arial"/>
                <a:sym typeface="Arial"/>
              </a:rPr>
              <a:t>自然转换</a:t>
            </a:r>
            <a:r>
              <a:rPr kumimoji="0" lang="en-US" altLang="zh-TW" sz="1400" b="0" i="0" u="none" strike="noStrike" kern="1200" cap="none" spc="0" normalizeH="0" baseline="0" noProof="0">
                <a:ln>
                  <a:noFill/>
                </a:ln>
                <a:solidFill>
                  <a:srgbClr val="FFFFFF"/>
                </a:solidFill>
                <a:effectLst/>
                <a:uLnTx/>
                <a:uFillTx/>
                <a:latin typeface="STXinwei Regular"/>
                <a:ea typeface="方正兰亭超细黑简体" charset="0"/>
                <a:cs typeface="Arial"/>
                <a:sym typeface="Arial"/>
              </a:rPr>
              <a:t> (</a:t>
            </a:r>
            <a:r>
              <a:rPr kumimoji="0" lang="en-US" altLang="x-none" sz="1400" b="0" i="0" u="none" strike="noStrike" kern="1200" cap="none" spc="0" normalizeH="0" baseline="0" noProof="0">
                <a:ln>
                  <a:noFill/>
                </a:ln>
                <a:solidFill>
                  <a:srgbClr val="FFFFFF"/>
                </a:solidFill>
                <a:effectLst/>
                <a:uLnTx/>
                <a:uFillTx/>
                <a:latin typeface="STXinwei Regular"/>
                <a:ea typeface="方正兰亭超细黑简体" charset="0"/>
                <a:cs typeface="Arial"/>
                <a:sym typeface="Arial"/>
              </a:rPr>
              <a:t>Natural Transformation</a:t>
            </a:r>
            <a:r>
              <a:rPr kumimoji="0" lang="en-US" altLang="zh-CN" sz="1400" b="0" i="0" u="none" strike="noStrike" kern="1200" cap="none" spc="0" normalizeH="0" baseline="0" noProof="0">
                <a:ln>
                  <a:noFill/>
                </a:ln>
                <a:solidFill>
                  <a:srgbClr val="FFFFFF"/>
                </a:solidFill>
                <a:effectLst/>
                <a:uLnTx/>
                <a:uFillTx/>
                <a:latin typeface="STXinwei Regular"/>
                <a:ea typeface="方正兰亭超细黑简体" charset="0"/>
                <a:cs typeface="Arial"/>
                <a:sym typeface="Arial"/>
              </a:rPr>
              <a:t>)</a:t>
            </a:r>
            <a:endParaRPr kumimoji="0" lang="en-US" altLang="x-none" sz="1400" b="0" i="0" u="none" strike="noStrike" kern="1200" cap="none" spc="0" normalizeH="0" baseline="0" noProof="0">
              <a:ln>
                <a:noFill/>
              </a:ln>
              <a:solidFill>
                <a:srgbClr val="FFFFFF"/>
              </a:solidFill>
              <a:effectLst/>
              <a:uLnTx/>
              <a:uFillTx/>
              <a:latin typeface="STXinwei Regular"/>
              <a:ea typeface="方正兰亭超细黑简体" charset="0"/>
              <a:cs typeface="Arial"/>
              <a:sym typeface="Arial"/>
            </a:endParaRPr>
          </a:p>
        </p:txBody>
      </p:sp>
      <p:sp>
        <p:nvSpPr>
          <p:cNvPr id="21" name="矩形 35"/>
          <p:cNvSpPr>
            <a:spLocks noChangeArrowheads="1"/>
          </p:cNvSpPr>
          <p:nvPr/>
        </p:nvSpPr>
        <p:spPr bwMode="auto">
          <a:xfrm>
            <a:off x="962158" y="3653552"/>
            <a:ext cx="3163277"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marL="0" marR="0" lvl="0" indent="0" algn="l" defTabSz="685800" rtl="0" eaLnBrk="1" fontAlgn="auto" latinLnBrk="0" hangingPunct="1">
              <a:lnSpc>
                <a:spcPct val="100000"/>
              </a:lnSpc>
              <a:spcBef>
                <a:spcPts val="0"/>
              </a:spcBef>
              <a:spcAft>
                <a:spcPts val="0"/>
              </a:spcAft>
              <a:buClrTx/>
              <a:buSzTx/>
              <a:buFont typeface="Arial"/>
              <a:buNone/>
              <a:tabLst/>
              <a:defRPr/>
            </a:pPr>
            <a:r>
              <a:rPr kumimoji="0" lang="en-US" altLang="x-none" sz="1050" b="0" i="0" u="none" strike="noStrike" kern="1200" cap="none" spc="0" normalizeH="0" baseline="0" noProof="0" dirty="0" err="1">
                <a:ln>
                  <a:noFill/>
                </a:ln>
                <a:solidFill>
                  <a:srgbClr val="DBB76C"/>
                </a:solidFill>
                <a:effectLst/>
                <a:uLnTx/>
                <a:uFillTx/>
                <a:latin typeface="STXinwei Regular"/>
                <a:ea typeface="方正兰亭超细黑简体" charset="0"/>
                <a:cs typeface="Arial"/>
                <a:sym typeface="Arial"/>
              </a:rPr>
              <a:t>比较比较的方法</a:t>
            </a:r>
            <a:endParaRPr kumimoji="0" lang="en-US" altLang="x-none" sz="1050" b="0" i="0" u="none" strike="noStrike" kern="1200" cap="none" spc="0" normalizeH="0" baseline="0" noProof="0" dirty="0">
              <a:ln>
                <a:noFill/>
              </a:ln>
              <a:solidFill>
                <a:srgbClr val="DBB76C"/>
              </a:solidFill>
              <a:effectLst/>
              <a:uLnTx/>
              <a:uFillTx/>
              <a:latin typeface="STXinwei Regular"/>
              <a:ea typeface="方正兰亭超细黑简体" charset="0"/>
              <a:cs typeface="Arial"/>
              <a:sym typeface="Arial"/>
            </a:endParaRPr>
          </a:p>
        </p:txBody>
      </p:sp>
      <mc:AlternateContent xmlns:mc="http://schemas.openxmlformats.org/markup-compatibility/2006" xmlns:a14="http://schemas.microsoft.com/office/drawing/2010/main">
        <mc:Choice Requires="a14">
          <p:sp>
            <p:nvSpPr>
              <p:cNvPr id="5" name="TextBox 4"/>
              <p:cNvSpPr txBox="1"/>
              <p:nvPr/>
            </p:nvSpPr>
            <p:spPr>
              <a:xfrm>
                <a:off x="4073983" y="3705463"/>
                <a:ext cx="681277" cy="861774"/>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 typeface="Arial"/>
                  <a:buNone/>
                  <a:tabLst/>
                  <a:defRPr/>
                </a:pPr>
                <a14:m>
                  <m:oMathPara xmlns:m="http://schemas.openxmlformats.org/officeDocument/2006/math">
                    <m:oMathParaPr>
                      <m:jc m:val="centerGroup"/>
                    </m:oMathParaPr>
                    <m:oMath xmlns:m="http://schemas.openxmlformats.org/officeDocument/2006/math">
                      <m:r>
                        <a:rPr kumimoji="0" lang="en-US" sz="5000" b="0" i="0" u="none" strike="noStrike" kern="1200" cap="none" spc="0" normalizeH="0" baseline="0" noProof="0">
                          <a:ln>
                            <a:noFill/>
                          </a:ln>
                          <a:solidFill>
                            <a:prstClr val="white"/>
                          </a:solidFill>
                          <a:effectLst/>
                          <a:uLnTx/>
                          <a:uFillTx/>
                          <a:latin typeface="Cambria Math" charset="0"/>
                          <a:ea typeface="+mn-ea"/>
                          <a:cs typeface="+mn-cs"/>
                          <a:sym typeface="Arial"/>
                        </a:rPr>
                        <m:t>𝑆</m:t>
                      </m:r>
                    </m:oMath>
                  </m:oMathPara>
                </a14:m>
                <a:endParaRPr kumimoji="0" lang="en-US" sz="5000" b="0" i="0" u="none" strike="noStrike" kern="1200" cap="none" spc="0" normalizeH="0" baseline="0" noProof="0" dirty="0">
                  <a:ln>
                    <a:noFill/>
                  </a:ln>
                  <a:solidFill>
                    <a:prstClr val="white"/>
                  </a:solidFill>
                  <a:effectLst/>
                  <a:uLnTx/>
                  <a:uFillTx/>
                  <a:latin typeface="Calibri"/>
                  <a:ea typeface="+mn-ea"/>
                  <a:cs typeface="Arial"/>
                  <a:sym typeface="Arial"/>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4073983" y="3705463"/>
                <a:ext cx="681277" cy="861774"/>
              </a:xfrm>
              <a:prstGeom prst="rect">
                <a:avLst/>
              </a:prstGeom>
              <a:blipFill>
                <a:blip r:embed="rId7"/>
                <a:stretch>
                  <a:fillRect l="-7273" r="-5455"/>
                </a:stretch>
              </a:blipFill>
            </p:spPr>
            <p:txBody>
              <a:bodyPr/>
              <a:lstStyle/>
              <a:p>
                <a:r>
                  <a:rPr lang="en-TW">
                    <a:noFill/>
                  </a:rPr>
                  <a:t> </a:t>
                </a:r>
              </a:p>
            </p:txBody>
          </p:sp>
        </mc:Fallback>
      </mc:AlternateContent>
      <mc:AlternateContent xmlns:mc="http://schemas.openxmlformats.org/markup-compatibility/2006" xmlns:a14="http://schemas.microsoft.com/office/drawing/2010/main">
        <mc:Choice Requires="a14">
          <p:sp>
            <p:nvSpPr>
              <p:cNvPr id="25" name="TextBox 24"/>
              <p:cNvSpPr txBox="1"/>
              <p:nvPr/>
            </p:nvSpPr>
            <p:spPr>
              <a:xfrm>
                <a:off x="6189145" y="3676929"/>
                <a:ext cx="1378775" cy="349455"/>
              </a:xfrm>
              <a:prstGeom prst="rect">
                <a:avLst/>
              </a:prstGeom>
              <a:noFill/>
              <a:ln>
                <a:solidFill>
                  <a:srgbClr val="DBB76C"/>
                </a:solidFill>
              </a:ln>
            </p:spPr>
            <p:txBody>
              <a:bodyPr wrap="none" lIns="0" tIns="0" rIns="0" bIns="0" rtlCol="0">
                <a:spAutoFit/>
              </a:bodyPr>
              <a:lstStyle/>
              <a:p>
                <a:pPr marL="0" marR="0" lvl="0" indent="0" algn="l" defTabSz="685800" rtl="0" eaLnBrk="1" fontAlgn="auto" latinLnBrk="0" hangingPunct="1">
                  <a:lnSpc>
                    <a:spcPct val="100000"/>
                  </a:lnSpc>
                  <a:spcBef>
                    <a:spcPts val="0"/>
                  </a:spcBef>
                  <a:spcAft>
                    <a:spcPts val="0"/>
                  </a:spcAft>
                  <a:buClrTx/>
                  <a:buSzTx/>
                  <a:buFont typeface="Arial"/>
                  <a:buNone/>
                  <a:tabLst/>
                  <a:defRPr/>
                </a:pPr>
                <a14:m>
                  <m:oMathPara xmlns:m="http://schemas.openxmlformats.org/officeDocument/2006/math">
                    <m:oMathParaPr>
                      <m:jc m:val="centerGroup"/>
                    </m:oMathParaPr>
                    <m:oMath xmlns:m="http://schemas.openxmlformats.org/officeDocument/2006/math">
                      <m:r>
                        <a:rPr kumimoji="0" lang="en-US" sz="1800" b="0" i="0" u="none" strike="noStrike" kern="1200" cap="none" spc="0" normalizeH="0" baseline="0" noProof="0">
                          <a:ln>
                            <a:noFill/>
                          </a:ln>
                          <a:solidFill>
                            <a:prstClr val="white"/>
                          </a:solidFill>
                          <a:effectLst/>
                          <a:uLnTx/>
                          <a:uFillTx/>
                          <a:latin typeface="Cambria Math" charset="0"/>
                          <a:ea typeface="+mn-ea"/>
                          <a:cs typeface="+mn-cs"/>
                          <a:sym typeface="Arial"/>
                        </a:rPr>
                        <m:t>𝐹</m:t>
                      </m:r>
                      <m:r>
                        <a:rPr kumimoji="0" lang="en-US" sz="1800" b="0" i="0" u="none" strike="noStrike" kern="1200" cap="none" spc="0" normalizeH="0" baseline="0" noProof="0">
                          <a:ln>
                            <a:noFill/>
                          </a:ln>
                          <a:solidFill>
                            <a:prstClr val="white"/>
                          </a:solidFill>
                          <a:effectLst/>
                          <a:uLnTx/>
                          <a:uFillTx/>
                          <a:latin typeface="Cambria Math" charset="0"/>
                          <a:ea typeface="+mn-ea"/>
                          <a:cs typeface="+mn-cs"/>
                          <a:sym typeface="Arial"/>
                        </a:rPr>
                        <m:t> </m:t>
                      </m:r>
                      <m:groupChr>
                        <m:groupChrPr>
                          <m:chr m:val="→"/>
                          <m:vertJc m:val="bot"/>
                          <m:ctrlPr>
                            <a:rPr kumimoji="0" lang="en-US" sz="1800" b="0" i="1" u="none" strike="noStrike" kern="1200" cap="none" spc="0" normalizeH="0" baseline="0" noProof="0">
                              <a:ln>
                                <a:noFill/>
                              </a:ln>
                              <a:solidFill>
                                <a:prstClr val="white"/>
                              </a:solidFill>
                              <a:effectLst/>
                              <a:uLnTx/>
                              <a:uFillTx/>
                              <a:latin typeface="Cambria Math" panose="02040503050406030204" pitchFamily="18" charset="0"/>
                              <a:ea typeface="+mn-ea"/>
                              <a:cs typeface="+mn-cs"/>
                              <a:sym typeface="Arial"/>
                            </a:rPr>
                          </m:ctrlPr>
                        </m:groupChrPr>
                        <m:e>
                          <m:r>
                            <m:rPr>
                              <m:brk m:alnAt="2"/>
                            </m:rPr>
                            <a:rPr kumimoji="0" lang="en-US" sz="1800" b="0" i="0" u="none" strike="noStrike" kern="1200" cap="none" spc="0" normalizeH="0" baseline="0" noProof="0">
                              <a:ln>
                                <a:noFill/>
                              </a:ln>
                              <a:solidFill>
                                <a:prstClr val="white"/>
                              </a:solidFill>
                              <a:effectLst/>
                              <a:uLnTx/>
                              <a:uFillTx/>
                              <a:latin typeface="Cambria Math" charset="0"/>
                              <a:ea typeface="+mn-ea"/>
                              <a:cs typeface="+mn-cs"/>
                              <a:sym typeface="Arial"/>
                            </a:rPr>
                            <m:t> </m:t>
                          </m:r>
                          <m:r>
                            <a:rPr kumimoji="0" lang="en-US" sz="1800" b="0" i="0" u="none" strike="noStrike" kern="1200" cap="none" spc="0" normalizeH="0" baseline="0" noProof="0">
                              <a:ln>
                                <a:noFill/>
                              </a:ln>
                              <a:solidFill>
                                <a:prstClr val="white"/>
                              </a:solidFill>
                              <a:effectLst/>
                              <a:uLnTx/>
                              <a:uFillTx/>
                              <a:latin typeface="Cambria Math" charset="0"/>
                              <a:ea typeface="+mn-ea"/>
                              <a:cs typeface="+mn-cs"/>
                              <a:sym typeface="Arial"/>
                            </a:rPr>
                            <m:t>          </m:t>
                          </m:r>
                          <m:r>
                            <a:rPr kumimoji="0" lang="en-US" sz="1800" b="0" i="1" u="none" strike="noStrike" kern="1200" cap="none" spc="0" normalizeH="0" baseline="0" noProof="0">
                              <a:ln>
                                <a:noFill/>
                              </a:ln>
                              <a:solidFill>
                                <a:prstClr val="white"/>
                              </a:solidFill>
                              <a:effectLst/>
                              <a:uLnTx/>
                              <a:uFillTx/>
                              <a:latin typeface="Cambria Math" charset="0"/>
                              <a:ea typeface="Cambria Math" charset="0"/>
                              <a:cs typeface="Cambria Math" charset="0"/>
                              <a:sym typeface="Arial"/>
                            </a:rPr>
                            <m:t>𝜂</m:t>
                          </m:r>
                          <m:r>
                            <a:rPr kumimoji="0" lang="en-US" sz="1800" b="0" i="0" u="none" strike="noStrike" kern="1200" cap="none" spc="0" normalizeH="0" baseline="0" noProof="0">
                              <a:ln>
                                <a:noFill/>
                              </a:ln>
                              <a:solidFill>
                                <a:prstClr val="white"/>
                              </a:solidFill>
                              <a:effectLst/>
                              <a:uLnTx/>
                              <a:uFillTx/>
                              <a:latin typeface="Cambria Math" charset="0"/>
                              <a:ea typeface="+mn-ea"/>
                              <a:cs typeface="+mn-cs"/>
                              <a:sym typeface="Arial"/>
                            </a:rPr>
                            <m:t>           </m:t>
                          </m:r>
                        </m:e>
                      </m:groupChr>
                      <m:r>
                        <a:rPr kumimoji="0" lang="en-US" sz="1800" b="0" i="0" u="none" strike="noStrike" kern="1200" cap="none" spc="0" normalizeH="0" baseline="0" noProof="0">
                          <a:ln>
                            <a:noFill/>
                          </a:ln>
                          <a:solidFill>
                            <a:prstClr val="white"/>
                          </a:solidFill>
                          <a:effectLst/>
                          <a:uLnTx/>
                          <a:uFillTx/>
                          <a:latin typeface="Cambria Math" charset="0"/>
                          <a:ea typeface="+mn-ea"/>
                          <a:cs typeface="+mn-cs"/>
                          <a:sym typeface="Arial"/>
                        </a:rPr>
                        <m:t> </m:t>
                      </m:r>
                      <m:r>
                        <a:rPr kumimoji="0" lang="en-US" sz="1800" b="0" i="0" u="none" strike="noStrike" kern="1200" cap="none" spc="0" normalizeH="0" baseline="0" noProof="0">
                          <a:ln>
                            <a:noFill/>
                          </a:ln>
                          <a:solidFill>
                            <a:prstClr val="white"/>
                          </a:solidFill>
                          <a:effectLst/>
                          <a:uLnTx/>
                          <a:uFillTx/>
                          <a:latin typeface="Cambria Math" charset="0"/>
                          <a:ea typeface="+mn-ea"/>
                          <a:cs typeface="+mn-cs"/>
                          <a:sym typeface="Arial"/>
                        </a:rPr>
                        <m:t>𝐺</m:t>
                      </m:r>
                    </m:oMath>
                  </m:oMathPara>
                </a14:m>
                <a:endParaRPr kumimoji="0" lang="en-US" sz="1800" b="0" i="0" u="none" strike="noStrike" kern="1200" cap="none" spc="0" normalizeH="0" baseline="0" noProof="0" dirty="0">
                  <a:ln>
                    <a:noFill/>
                  </a:ln>
                  <a:solidFill>
                    <a:prstClr val="white"/>
                  </a:solidFill>
                  <a:effectLst/>
                  <a:uLnTx/>
                  <a:uFillTx/>
                  <a:latin typeface="Calibri"/>
                  <a:ea typeface="+mn-ea"/>
                  <a:cs typeface="Arial"/>
                  <a:sym typeface="Arial"/>
                </a:endParaRPr>
              </a:p>
            </p:txBody>
          </p:sp>
        </mc:Choice>
        <mc:Fallback xmlns="">
          <p:sp>
            <p:nvSpPr>
              <p:cNvPr id="25" name="TextBox 24"/>
              <p:cNvSpPr txBox="1">
                <a:spLocks noRot="1" noChangeAspect="1" noMove="1" noResize="1" noEditPoints="1" noAdjustHandles="1" noChangeArrowheads="1" noChangeShapeType="1" noTextEdit="1"/>
              </p:cNvSpPr>
              <p:nvPr/>
            </p:nvSpPr>
            <p:spPr>
              <a:xfrm>
                <a:off x="6189145" y="3676929"/>
                <a:ext cx="1378775" cy="349455"/>
              </a:xfrm>
              <a:prstGeom prst="rect">
                <a:avLst/>
              </a:prstGeom>
              <a:blipFill>
                <a:blip r:embed="rId8"/>
                <a:stretch>
                  <a:fillRect l="-2703" t="-13333" r="-1802" b="-26667"/>
                </a:stretch>
              </a:blipFill>
              <a:ln>
                <a:solidFill>
                  <a:srgbClr val="DBB76C"/>
                </a:solidFill>
              </a:ln>
            </p:spPr>
            <p:txBody>
              <a:bodyPr/>
              <a:lstStyle/>
              <a:p>
                <a:r>
                  <a:rPr lang="en-TW">
                    <a:noFill/>
                  </a:rPr>
                  <a:t> </a:t>
                </a:r>
              </a:p>
            </p:txBody>
          </p:sp>
        </mc:Fallback>
      </mc:AlternateContent>
      <mc:AlternateContent xmlns:mc="http://schemas.openxmlformats.org/markup-compatibility/2006" xmlns:a14="http://schemas.microsoft.com/office/drawing/2010/main">
        <mc:Choice Requires="a14">
          <p:sp>
            <p:nvSpPr>
              <p:cNvPr id="15" name="TextBox 14"/>
              <p:cNvSpPr txBox="1"/>
              <p:nvPr/>
            </p:nvSpPr>
            <p:spPr>
              <a:xfrm>
                <a:off x="4348772" y="2214613"/>
                <a:ext cx="1076064" cy="295915"/>
              </a:xfrm>
              <a:prstGeom prst="rect">
                <a:avLst/>
              </a:prstGeom>
              <a:noFill/>
            </p:spPr>
            <p:txBody>
              <a:bodyPr wrap="none" lIns="0" tIns="0" rIns="0" bIns="0" rtlCol="0">
                <a:spAutoFit/>
              </a:bodyPr>
              <a:lstStyle/>
              <a:p>
                <a:pPr marL="0" marR="0" lvl="0" indent="0" algn="l" defTabSz="685800" rtl="0" eaLnBrk="1" fontAlgn="auto" latinLnBrk="0" hangingPunct="1">
                  <a:lnSpc>
                    <a:spcPct val="100000"/>
                  </a:lnSpc>
                  <a:spcBef>
                    <a:spcPts val="0"/>
                  </a:spcBef>
                  <a:spcAft>
                    <a:spcPts val="0"/>
                  </a:spcAft>
                  <a:buClrTx/>
                  <a:buSzTx/>
                  <a:buFont typeface="Arial"/>
                  <a:buNone/>
                  <a:tabLst/>
                  <a:defRPr/>
                </a:pPr>
                <a14:m>
                  <m:oMathPara xmlns:m="http://schemas.openxmlformats.org/officeDocument/2006/math">
                    <m:oMathParaPr>
                      <m:jc m:val="centerGroup"/>
                    </m:oMathParaPr>
                    <m:oMath xmlns:m="http://schemas.openxmlformats.org/officeDocument/2006/math">
                      <m:r>
                        <a:rPr kumimoji="0" lang="en-US" sz="1400" b="0" i="0" u="none" strike="noStrike" kern="1200" cap="none" spc="0" normalizeH="0" baseline="0" noProof="0">
                          <a:ln>
                            <a:noFill/>
                          </a:ln>
                          <a:solidFill>
                            <a:prstClr val="white"/>
                          </a:solidFill>
                          <a:effectLst/>
                          <a:uLnTx/>
                          <a:uFillTx/>
                          <a:latin typeface="Cambria Math" charset="0"/>
                          <a:ea typeface="+mn-ea"/>
                          <a:cs typeface="+mn-cs"/>
                          <a:sym typeface="Arial"/>
                        </a:rPr>
                        <m:t>𝐴</m:t>
                      </m:r>
                      <m:r>
                        <a:rPr kumimoji="0" lang="en-US" sz="1400" b="0" i="0" u="none" strike="noStrike" kern="1200" cap="none" spc="0" normalizeH="0" baseline="0" noProof="0">
                          <a:ln>
                            <a:noFill/>
                          </a:ln>
                          <a:solidFill>
                            <a:prstClr val="white"/>
                          </a:solidFill>
                          <a:effectLst/>
                          <a:uLnTx/>
                          <a:uFillTx/>
                          <a:latin typeface="Cambria Math" charset="0"/>
                          <a:ea typeface="+mn-ea"/>
                          <a:cs typeface="+mn-cs"/>
                          <a:sym typeface="Arial"/>
                        </a:rPr>
                        <m:t> </m:t>
                      </m:r>
                      <m:groupChr>
                        <m:groupChrPr>
                          <m:chr m:val="→"/>
                          <m:vertJc m:val="bot"/>
                          <m:ctrlPr>
                            <a:rPr kumimoji="0" lang="en-US" sz="1400" b="0" i="1" u="none" strike="noStrike" kern="1200" cap="none" spc="0" normalizeH="0" baseline="0" noProof="0">
                              <a:ln>
                                <a:noFill/>
                              </a:ln>
                              <a:solidFill>
                                <a:prstClr val="white"/>
                              </a:solidFill>
                              <a:effectLst/>
                              <a:uLnTx/>
                              <a:uFillTx/>
                              <a:latin typeface="Cambria Math" panose="02040503050406030204" pitchFamily="18" charset="0"/>
                              <a:ea typeface="+mn-ea"/>
                              <a:cs typeface="+mn-cs"/>
                              <a:sym typeface="Arial"/>
                            </a:rPr>
                          </m:ctrlPr>
                        </m:groupChrPr>
                        <m:e>
                          <m:r>
                            <m:rPr>
                              <m:brk m:alnAt="2"/>
                            </m:rPr>
                            <a:rPr kumimoji="0" lang="en-US" sz="1400" b="0" i="0" u="none" strike="noStrike" kern="1200" cap="none" spc="0" normalizeH="0" baseline="0" noProof="0">
                              <a:ln>
                                <a:noFill/>
                              </a:ln>
                              <a:solidFill>
                                <a:prstClr val="white"/>
                              </a:solidFill>
                              <a:effectLst/>
                              <a:uLnTx/>
                              <a:uFillTx/>
                              <a:latin typeface="Cambria Math" charset="0"/>
                              <a:ea typeface="+mn-ea"/>
                              <a:cs typeface="+mn-cs"/>
                              <a:sym typeface="Arial"/>
                            </a:rPr>
                            <m:t> </m:t>
                          </m:r>
                          <m:r>
                            <a:rPr kumimoji="0" lang="en-US" sz="1400" b="0" i="0" u="none" strike="noStrike" kern="1200" cap="none" spc="0" normalizeH="0" baseline="0" noProof="0">
                              <a:ln>
                                <a:noFill/>
                              </a:ln>
                              <a:solidFill>
                                <a:prstClr val="white"/>
                              </a:solidFill>
                              <a:effectLst/>
                              <a:uLnTx/>
                              <a:uFillTx/>
                              <a:latin typeface="Cambria Math" charset="0"/>
                              <a:ea typeface="+mn-ea"/>
                              <a:cs typeface="+mn-cs"/>
                              <a:sym typeface="Arial"/>
                            </a:rPr>
                            <m:t>          </m:t>
                          </m:r>
                          <m:r>
                            <a:rPr kumimoji="0" lang="en-US" sz="1400" b="0" i="0" u="none" strike="noStrike" kern="1200" cap="none" spc="0" normalizeH="0" baseline="0" noProof="0">
                              <a:ln>
                                <a:noFill/>
                              </a:ln>
                              <a:solidFill>
                                <a:prstClr val="white"/>
                              </a:solidFill>
                              <a:effectLst/>
                              <a:uLnTx/>
                              <a:uFillTx/>
                              <a:latin typeface="Cambria Math" charset="0"/>
                              <a:ea typeface="+mn-ea"/>
                              <a:cs typeface="+mn-cs"/>
                              <a:sym typeface="Arial"/>
                            </a:rPr>
                            <m:t>𝑓</m:t>
                          </m:r>
                          <m:r>
                            <a:rPr kumimoji="0" lang="en-US" sz="1400" b="0" i="0" u="none" strike="noStrike" kern="1200" cap="none" spc="0" normalizeH="0" baseline="0" noProof="0">
                              <a:ln>
                                <a:noFill/>
                              </a:ln>
                              <a:solidFill>
                                <a:prstClr val="white"/>
                              </a:solidFill>
                              <a:effectLst/>
                              <a:uLnTx/>
                              <a:uFillTx/>
                              <a:latin typeface="Cambria Math" charset="0"/>
                              <a:ea typeface="+mn-ea"/>
                              <a:cs typeface="+mn-cs"/>
                              <a:sym typeface="Arial"/>
                            </a:rPr>
                            <m:t>           </m:t>
                          </m:r>
                        </m:e>
                      </m:groupChr>
                      <m:r>
                        <a:rPr kumimoji="0" lang="en-US" sz="1400" b="0" i="0" u="none" strike="noStrike" kern="1200" cap="none" spc="0" normalizeH="0" baseline="0" noProof="0">
                          <a:ln>
                            <a:noFill/>
                          </a:ln>
                          <a:solidFill>
                            <a:prstClr val="white"/>
                          </a:solidFill>
                          <a:effectLst/>
                          <a:uLnTx/>
                          <a:uFillTx/>
                          <a:latin typeface="Cambria Math" charset="0"/>
                          <a:ea typeface="+mn-ea"/>
                          <a:cs typeface="+mn-cs"/>
                          <a:sym typeface="Arial"/>
                        </a:rPr>
                        <m:t> </m:t>
                      </m:r>
                      <m:r>
                        <a:rPr kumimoji="0" lang="en-US" sz="1400" b="0" i="0" u="none" strike="noStrike" kern="1200" cap="none" spc="0" normalizeH="0" baseline="0" noProof="0">
                          <a:ln>
                            <a:noFill/>
                          </a:ln>
                          <a:solidFill>
                            <a:prstClr val="white"/>
                          </a:solidFill>
                          <a:effectLst/>
                          <a:uLnTx/>
                          <a:uFillTx/>
                          <a:latin typeface="Cambria Math" charset="0"/>
                          <a:ea typeface="+mn-ea"/>
                          <a:cs typeface="+mn-cs"/>
                          <a:sym typeface="Arial"/>
                        </a:rPr>
                        <m:t>𝐵</m:t>
                      </m:r>
                    </m:oMath>
                  </m:oMathPara>
                </a14:m>
                <a:endParaRPr kumimoji="0" lang="en-US" sz="1400" b="0" i="0" u="none" strike="noStrike" kern="1200" cap="none" spc="0" normalizeH="0" baseline="0" noProof="0" dirty="0">
                  <a:ln>
                    <a:noFill/>
                  </a:ln>
                  <a:solidFill>
                    <a:prstClr val="white"/>
                  </a:solidFill>
                  <a:effectLst/>
                  <a:uLnTx/>
                  <a:uFillTx/>
                  <a:latin typeface="Calibri"/>
                  <a:ea typeface="+mn-ea"/>
                  <a:cs typeface="Arial"/>
                  <a:sym typeface="Arial"/>
                </a:endParaRPr>
              </a:p>
            </p:txBody>
          </p:sp>
        </mc:Choice>
        <mc:Fallback xmlns="">
          <p:sp>
            <p:nvSpPr>
              <p:cNvPr id="15" name="TextBox 14"/>
              <p:cNvSpPr txBox="1">
                <a:spLocks noRot="1" noChangeAspect="1" noMove="1" noResize="1" noEditPoints="1" noAdjustHandles="1" noChangeArrowheads="1" noChangeShapeType="1" noTextEdit="1"/>
              </p:cNvSpPr>
              <p:nvPr/>
            </p:nvSpPr>
            <p:spPr>
              <a:xfrm>
                <a:off x="4348772" y="2214613"/>
                <a:ext cx="1076064" cy="295915"/>
              </a:xfrm>
              <a:prstGeom prst="rect">
                <a:avLst/>
              </a:prstGeom>
              <a:blipFill>
                <a:blip r:embed="rId9"/>
                <a:stretch>
                  <a:fillRect l="-3488" t="-12500" r="-2326" b="-25000"/>
                </a:stretch>
              </a:blipFill>
            </p:spPr>
            <p:txBody>
              <a:bodyPr/>
              <a:lstStyle/>
              <a:p>
                <a:r>
                  <a:rPr lang="en-TW">
                    <a:noFill/>
                  </a:rPr>
                  <a:t> </a:t>
                </a:r>
              </a:p>
            </p:txBody>
          </p:sp>
        </mc:Fallback>
      </mc:AlternateContent>
      <mc:AlternateContent xmlns:mc="http://schemas.openxmlformats.org/markup-compatibility/2006" xmlns:a14="http://schemas.microsoft.com/office/drawing/2010/main">
        <mc:Choice Requires="a14">
          <p:sp>
            <p:nvSpPr>
              <p:cNvPr id="18" name="TextBox 17"/>
              <p:cNvSpPr txBox="1"/>
              <p:nvPr/>
            </p:nvSpPr>
            <p:spPr>
              <a:xfrm>
                <a:off x="6736356" y="2231144"/>
                <a:ext cx="1089401" cy="271806"/>
              </a:xfrm>
              <a:prstGeom prst="rect">
                <a:avLst/>
              </a:prstGeom>
              <a:noFill/>
            </p:spPr>
            <p:txBody>
              <a:bodyPr wrap="none" lIns="0" tIns="0" rIns="0" bIns="0" rtlCol="0">
                <a:spAutoFit/>
              </a:bodyPr>
              <a:lstStyle/>
              <a:p>
                <a:pPr marL="0" marR="0" lvl="0" indent="0" algn="l" defTabSz="685800" rtl="0" eaLnBrk="1" fontAlgn="auto" latinLnBrk="0" hangingPunct="1">
                  <a:lnSpc>
                    <a:spcPct val="100000"/>
                  </a:lnSpc>
                  <a:spcBef>
                    <a:spcPts val="0"/>
                  </a:spcBef>
                  <a:spcAft>
                    <a:spcPts val="0"/>
                  </a:spcAft>
                  <a:buClrTx/>
                  <a:buSzTx/>
                  <a:buFont typeface="Arial"/>
                  <a:buNone/>
                  <a:tabLst/>
                  <a:defRPr/>
                </a:pPr>
                <a14:m>
                  <m:oMathPara xmlns:m="http://schemas.openxmlformats.org/officeDocument/2006/math">
                    <m:oMathParaPr>
                      <m:jc m:val="centerGroup"/>
                    </m:oMathParaPr>
                    <m:oMath xmlns:m="http://schemas.openxmlformats.org/officeDocument/2006/math">
                      <m:r>
                        <a:rPr kumimoji="0" lang="en-US" sz="1400" b="0" i="0" u="none" strike="noStrike" kern="1200" cap="none" spc="0" normalizeH="0" baseline="0" noProof="0">
                          <a:ln>
                            <a:noFill/>
                          </a:ln>
                          <a:solidFill>
                            <a:prstClr val="white"/>
                          </a:solidFill>
                          <a:effectLst/>
                          <a:uLnTx/>
                          <a:uFillTx/>
                          <a:latin typeface="Cambria Math" charset="0"/>
                          <a:ea typeface="+mn-ea"/>
                          <a:cs typeface="+mn-cs"/>
                          <a:sym typeface="Arial"/>
                        </a:rPr>
                        <m:t>𝐶</m:t>
                      </m:r>
                      <m:r>
                        <a:rPr kumimoji="0" lang="en-US" sz="1400" b="0" i="0" u="none" strike="noStrike" kern="1200" cap="none" spc="0" normalizeH="0" baseline="0" noProof="0">
                          <a:ln>
                            <a:noFill/>
                          </a:ln>
                          <a:solidFill>
                            <a:prstClr val="white"/>
                          </a:solidFill>
                          <a:effectLst/>
                          <a:uLnTx/>
                          <a:uFillTx/>
                          <a:latin typeface="Cambria Math" charset="0"/>
                          <a:ea typeface="+mn-ea"/>
                          <a:cs typeface="+mn-cs"/>
                          <a:sym typeface="Arial"/>
                        </a:rPr>
                        <m:t> </m:t>
                      </m:r>
                      <m:groupChr>
                        <m:groupChrPr>
                          <m:chr m:val="→"/>
                          <m:vertJc m:val="bot"/>
                          <m:ctrlPr>
                            <a:rPr kumimoji="0" lang="en-US" sz="1400" b="0" i="1" u="none" strike="noStrike" kern="1200" cap="none" spc="0" normalizeH="0" baseline="0" noProof="0">
                              <a:ln>
                                <a:noFill/>
                              </a:ln>
                              <a:solidFill>
                                <a:prstClr val="white"/>
                              </a:solidFill>
                              <a:effectLst/>
                              <a:uLnTx/>
                              <a:uFillTx/>
                              <a:latin typeface="Cambria Math" panose="02040503050406030204" pitchFamily="18" charset="0"/>
                              <a:ea typeface="+mn-ea"/>
                              <a:cs typeface="+mn-cs"/>
                              <a:sym typeface="Arial"/>
                            </a:rPr>
                          </m:ctrlPr>
                        </m:groupChrPr>
                        <m:e>
                          <m:r>
                            <m:rPr>
                              <m:brk m:alnAt="2"/>
                            </m:rPr>
                            <a:rPr kumimoji="0" lang="en-US" sz="1400" b="0" i="0" u="none" strike="noStrike" kern="1200" cap="none" spc="0" normalizeH="0" baseline="0" noProof="0">
                              <a:ln>
                                <a:noFill/>
                              </a:ln>
                              <a:solidFill>
                                <a:prstClr val="white"/>
                              </a:solidFill>
                              <a:effectLst/>
                              <a:uLnTx/>
                              <a:uFillTx/>
                              <a:latin typeface="Cambria Math" charset="0"/>
                              <a:ea typeface="+mn-ea"/>
                              <a:cs typeface="+mn-cs"/>
                              <a:sym typeface="Arial"/>
                            </a:rPr>
                            <m:t> </m:t>
                          </m:r>
                          <m:r>
                            <a:rPr kumimoji="0" lang="en-US" sz="1400" b="0" i="0" u="none" strike="noStrike" kern="1200" cap="none" spc="0" normalizeH="0" baseline="0" noProof="0">
                              <a:ln>
                                <a:noFill/>
                              </a:ln>
                              <a:solidFill>
                                <a:prstClr val="white"/>
                              </a:solidFill>
                              <a:effectLst/>
                              <a:uLnTx/>
                              <a:uFillTx/>
                              <a:latin typeface="Cambria Math" charset="0"/>
                              <a:ea typeface="+mn-ea"/>
                              <a:cs typeface="+mn-cs"/>
                              <a:sym typeface="Arial"/>
                            </a:rPr>
                            <m:t>          </m:t>
                          </m:r>
                          <m:r>
                            <a:rPr kumimoji="0" lang="en-US" sz="1400" b="0" i="0" u="none" strike="noStrike" kern="1200" cap="none" spc="0" normalizeH="0" baseline="0" noProof="0">
                              <a:ln>
                                <a:noFill/>
                              </a:ln>
                              <a:solidFill>
                                <a:prstClr val="white"/>
                              </a:solidFill>
                              <a:effectLst/>
                              <a:uLnTx/>
                              <a:uFillTx/>
                              <a:latin typeface="Cambria Math" charset="0"/>
                              <a:ea typeface="+mn-ea"/>
                              <a:cs typeface="+mn-cs"/>
                              <a:sym typeface="Arial"/>
                            </a:rPr>
                            <m:t>𝑔</m:t>
                          </m:r>
                          <m:r>
                            <a:rPr kumimoji="0" lang="en-US" sz="1400" b="0" i="0" u="none" strike="noStrike" kern="1200" cap="none" spc="0" normalizeH="0" baseline="0" noProof="0">
                              <a:ln>
                                <a:noFill/>
                              </a:ln>
                              <a:solidFill>
                                <a:prstClr val="white"/>
                              </a:solidFill>
                              <a:effectLst/>
                              <a:uLnTx/>
                              <a:uFillTx/>
                              <a:latin typeface="Cambria Math" charset="0"/>
                              <a:ea typeface="+mn-ea"/>
                              <a:cs typeface="+mn-cs"/>
                              <a:sym typeface="Arial"/>
                            </a:rPr>
                            <m:t>           </m:t>
                          </m:r>
                        </m:e>
                      </m:groupChr>
                      <m:r>
                        <a:rPr kumimoji="0" lang="en-US" sz="1400" b="0" i="0" u="none" strike="noStrike" kern="1200" cap="none" spc="0" normalizeH="0" baseline="0" noProof="0">
                          <a:ln>
                            <a:noFill/>
                          </a:ln>
                          <a:solidFill>
                            <a:prstClr val="white"/>
                          </a:solidFill>
                          <a:effectLst/>
                          <a:uLnTx/>
                          <a:uFillTx/>
                          <a:latin typeface="Cambria Math" charset="0"/>
                          <a:ea typeface="+mn-ea"/>
                          <a:cs typeface="+mn-cs"/>
                          <a:sym typeface="Arial"/>
                        </a:rPr>
                        <m:t> </m:t>
                      </m:r>
                      <m:r>
                        <a:rPr kumimoji="0" lang="en-US" sz="1400" b="0" i="0" u="none" strike="noStrike" kern="1200" cap="none" spc="0" normalizeH="0" baseline="0" noProof="0">
                          <a:ln>
                            <a:noFill/>
                          </a:ln>
                          <a:solidFill>
                            <a:prstClr val="white"/>
                          </a:solidFill>
                          <a:effectLst/>
                          <a:uLnTx/>
                          <a:uFillTx/>
                          <a:latin typeface="Cambria Math" charset="0"/>
                          <a:ea typeface="+mn-ea"/>
                          <a:cs typeface="+mn-cs"/>
                          <a:sym typeface="Arial"/>
                        </a:rPr>
                        <m:t>𝐷</m:t>
                      </m:r>
                    </m:oMath>
                  </m:oMathPara>
                </a14:m>
                <a:endParaRPr kumimoji="0" lang="en-US" sz="1400" b="0" i="0" u="none" strike="noStrike" kern="1200" cap="none" spc="0" normalizeH="0" baseline="0" noProof="0" dirty="0">
                  <a:ln>
                    <a:noFill/>
                  </a:ln>
                  <a:solidFill>
                    <a:prstClr val="white"/>
                  </a:solidFill>
                  <a:effectLst/>
                  <a:uLnTx/>
                  <a:uFillTx/>
                  <a:latin typeface="Calibri"/>
                  <a:ea typeface="+mn-ea"/>
                  <a:cs typeface="Arial"/>
                  <a:sym typeface="Arial"/>
                </a:endParaRPr>
              </a:p>
            </p:txBody>
          </p:sp>
        </mc:Choice>
        <mc:Fallback xmlns="">
          <p:sp>
            <p:nvSpPr>
              <p:cNvPr id="18" name="TextBox 17"/>
              <p:cNvSpPr txBox="1">
                <a:spLocks noRot="1" noChangeAspect="1" noMove="1" noResize="1" noEditPoints="1" noAdjustHandles="1" noChangeArrowheads="1" noChangeShapeType="1" noTextEdit="1"/>
              </p:cNvSpPr>
              <p:nvPr/>
            </p:nvSpPr>
            <p:spPr>
              <a:xfrm>
                <a:off x="6736356" y="2231144"/>
                <a:ext cx="1089401" cy="271806"/>
              </a:xfrm>
              <a:prstGeom prst="rect">
                <a:avLst/>
              </a:prstGeom>
              <a:blipFill>
                <a:blip r:embed="rId10"/>
                <a:stretch>
                  <a:fillRect l="-3448" t="-13043" r="-2299" b="-30435"/>
                </a:stretch>
              </a:blipFill>
            </p:spPr>
            <p:txBody>
              <a:bodyPr/>
              <a:lstStyle/>
              <a:p>
                <a:r>
                  <a:rPr lang="en-TW">
                    <a:noFill/>
                  </a:rPr>
                  <a:t> </a:t>
                </a:r>
              </a:p>
            </p:txBody>
          </p:sp>
        </mc:Fallback>
      </mc:AlternateContent>
      <p:sp>
        <p:nvSpPr>
          <p:cNvPr id="2" name="Oval 1"/>
          <p:cNvSpPr/>
          <p:nvPr/>
        </p:nvSpPr>
        <p:spPr bwMode="auto">
          <a:xfrm>
            <a:off x="6641197" y="2194245"/>
            <a:ext cx="1265144" cy="350568"/>
          </a:xfrm>
          <a:prstGeom prst="ellipse">
            <a:avLst/>
          </a:prstGeom>
          <a:noFill/>
          <a:ln w="9525" cap="flat" cmpd="sng" algn="ctr">
            <a:solidFill>
              <a:schemeClr val="bg1">
                <a:lumMod val="95000"/>
              </a:schemeClr>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685792" rtl="0" eaLnBrk="1" fontAlgn="auto" latinLnBrk="0" hangingPunct="1">
              <a:lnSpc>
                <a:spcPct val="100000"/>
              </a:lnSpc>
              <a:spcBef>
                <a:spcPts val="0"/>
              </a:spcBef>
              <a:spcAft>
                <a:spcPts val="0"/>
              </a:spcAft>
              <a:buClrTx/>
              <a:buSzTx/>
              <a:buFont typeface="Arial"/>
              <a:buNone/>
              <a:tabLst/>
              <a:defRPr/>
            </a:pPr>
            <a:endParaRPr kumimoji="0" lang="en-US" sz="1100" b="0" i="0" u="none" strike="noStrike" kern="1200" cap="none" spc="0" normalizeH="0" baseline="0" noProof="0" dirty="0">
              <a:ln>
                <a:noFill/>
              </a:ln>
              <a:solidFill>
                <a:prstClr val="black"/>
              </a:solidFill>
              <a:effectLst/>
              <a:uLnTx/>
              <a:uFillTx/>
              <a:latin typeface="Calibri"/>
              <a:ea typeface="+mn-ea"/>
              <a:cs typeface="Arial"/>
              <a:sym typeface="Arial"/>
            </a:endParaRPr>
          </a:p>
        </p:txBody>
      </p:sp>
      <mc:AlternateContent xmlns:mc="http://schemas.openxmlformats.org/markup-compatibility/2006" xmlns:a14="http://schemas.microsoft.com/office/drawing/2010/main">
        <mc:Choice Requires="a14">
          <p:sp>
            <p:nvSpPr>
              <p:cNvPr id="26" name="TextBox 25"/>
              <p:cNvSpPr txBox="1"/>
              <p:nvPr/>
            </p:nvSpPr>
            <p:spPr>
              <a:xfrm>
                <a:off x="5295019" y="2060839"/>
                <a:ext cx="365240" cy="276999"/>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 typeface="Arial"/>
                  <a:buNone/>
                  <a:tabLst/>
                  <a:defRPr/>
                </a:pPr>
                <a14:m>
                  <m:oMathPara xmlns:m="http://schemas.openxmlformats.org/officeDocument/2006/math">
                    <m:oMathParaPr>
                      <m:jc m:val="centerGroup"/>
                    </m:oMathParaPr>
                    <m:oMath xmlns:m="http://schemas.openxmlformats.org/officeDocument/2006/math">
                      <m:r>
                        <a:rPr kumimoji="0" lang="en-US" sz="1200" b="0" i="0" u="none" strike="noStrike" kern="1200" cap="none" spc="0" normalizeH="0" baseline="0" noProof="0">
                          <a:ln>
                            <a:noFill/>
                          </a:ln>
                          <a:solidFill>
                            <a:prstClr val="white"/>
                          </a:solidFill>
                          <a:effectLst/>
                          <a:uLnTx/>
                          <a:uFillTx/>
                          <a:latin typeface="Cambria Math" charset="0"/>
                          <a:ea typeface="+mn-ea"/>
                          <a:cs typeface="+mn-cs"/>
                          <a:sym typeface="Arial"/>
                        </a:rPr>
                        <m:t>𝑆</m:t>
                      </m:r>
                    </m:oMath>
                  </m:oMathPara>
                </a14:m>
                <a:endParaRPr kumimoji="0" lang="en-US" sz="1200" b="0" i="0" u="none" strike="noStrike" kern="1200" cap="none" spc="0" normalizeH="0" baseline="0" noProof="0" dirty="0">
                  <a:ln>
                    <a:noFill/>
                  </a:ln>
                  <a:solidFill>
                    <a:prstClr val="white"/>
                  </a:solidFill>
                  <a:effectLst/>
                  <a:uLnTx/>
                  <a:uFillTx/>
                  <a:latin typeface="Calibri"/>
                  <a:ea typeface="+mn-ea"/>
                  <a:cs typeface="Arial"/>
                  <a:sym typeface="Arial"/>
                </a:endParaRPr>
              </a:p>
            </p:txBody>
          </p:sp>
        </mc:Choice>
        <mc:Fallback xmlns="">
          <p:sp>
            <p:nvSpPr>
              <p:cNvPr id="26" name="TextBox 25"/>
              <p:cNvSpPr txBox="1">
                <a:spLocks noRot="1" noChangeAspect="1" noMove="1" noResize="1" noEditPoints="1" noAdjustHandles="1" noChangeArrowheads="1" noChangeShapeType="1" noTextEdit="1"/>
              </p:cNvSpPr>
              <p:nvPr/>
            </p:nvSpPr>
            <p:spPr>
              <a:xfrm>
                <a:off x="5295019" y="2060839"/>
                <a:ext cx="365240" cy="276999"/>
              </a:xfrm>
              <a:prstGeom prst="rect">
                <a:avLst/>
              </a:prstGeom>
              <a:blipFill>
                <a:blip r:embed="rId11"/>
                <a:stretch>
                  <a:fillRect/>
                </a:stretch>
              </a:blipFill>
            </p:spPr>
            <p:txBody>
              <a:bodyPr/>
              <a:lstStyle/>
              <a:p>
                <a:r>
                  <a:rPr lang="en-TW">
                    <a:noFill/>
                  </a:rPr>
                  <a:t> </a:t>
                </a:r>
              </a:p>
            </p:txBody>
          </p:sp>
        </mc:Fallback>
      </mc:AlternateContent>
      <mc:AlternateContent xmlns:mc="http://schemas.openxmlformats.org/markup-compatibility/2006" xmlns:a14="http://schemas.microsoft.com/office/drawing/2010/main">
        <mc:Choice Requires="a14">
          <p:sp>
            <p:nvSpPr>
              <p:cNvPr id="27" name="TextBox 26"/>
              <p:cNvSpPr txBox="1"/>
              <p:nvPr/>
            </p:nvSpPr>
            <p:spPr>
              <a:xfrm>
                <a:off x="6523423" y="2055253"/>
                <a:ext cx="365240" cy="276999"/>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 typeface="Arial"/>
                  <a:buNone/>
                  <a:tabLst/>
                  <a:defRPr/>
                </a:pPr>
                <a14:m>
                  <m:oMathPara xmlns:m="http://schemas.openxmlformats.org/officeDocument/2006/math">
                    <m:oMathParaPr>
                      <m:jc m:val="centerGroup"/>
                    </m:oMathParaPr>
                    <m:oMath xmlns:m="http://schemas.openxmlformats.org/officeDocument/2006/math">
                      <m:r>
                        <a:rPr kumimoji="0" lang="en-US" sz="1200" b="0" i="0" u="none" strike="noStrike" kern="1200" cap="none" spc="0" normalizeH="0" baseline="0" noProof="0">
                          <a:ln>
                            <a:noFill/>
                          </a:ln>
                          <a:solidFill>
                            <a:prstClr val="white"/>
                          </a:solidFill>
                          <a:effectLst/>
                          <a:uLnTx/>
                          <a:uFillTx/>
                          <a:latin typeface="Cambria Math" charset="0"/>
                          <a:ea typeface="+mn-ea"/>
                          <a:cs typeface="+mn-cs"/>
                          <a:sym typeface="Arial"/>
                        </a:rPr>
                        <m:t>𝑇</m:t>
                      </m:r>
                    </m:oMath>
                  </m:oMathPara>
                </a14:m>
                <a:endParaRPr kumimoji="0" lang="en-US" sz="1200" b="0" i="0" u="none" strike="noStrike" kern="1200" cap="none" spc="0" normalizeH="0" baseline="0" noProof="0" dirty="0">
                  <a:ln>
                    <a:noFill/>
                  </a:ln>
                  <a:solidFill>
                    <a:prstClr val="white"/>
                  </a:solidFill>
                  <a:effectLst/>
                  <a:uLnTx/>
                  <a:uFillTx/>
                  <a:latin typeface="Calibri"/>
                  <a:ea typeface="+mn-ea"/>
                  <a:cs typeface="Arial"/>
                  <a:sym typeface="Arial"/>
                </a:endParaRPr>
              </a:p>
            </p:txBody>
          </p:sp>
        </mc:Choice>
        <mc:Fallback xmlns="">
          <p:sp>
            <p:nvSpPr>
              <p:cNvPr id="27" name="TextBox 26"/>
              <p:cNvSpPr txBox="1">
                <a:spLocks noRot="1" noChangeAspect="1" noMove="1" noResize="1" noEditPoints="1" noAdjustHandles="1" noChangeArrowheads="1" noChangeShapeType="1" noTextEdit="1"/>
              </p:cNvSpPr>
              <p:nvPr/>
            </p:nvSpPr>
            <p:spPr>
              <a:xfrm>
                <a:off x="6523423" y="2055253"/>
                <a:ext cx="365240" cy="276999"/>
              </a:xfrm>
              <a:prstGeom prst="rect">
                <a:avLst/>
              </a:prstGeom>
              <a:blipFill>
                <a:blip r:embed="rId12"/>
                <a:stretch>
                  <a:fillRect/>
                </a:stretch>
              </a:blipFill>
            </p:spPr>
            <p:txBody>
              <a:bodyPr/>
              <a:lstStyle/>
              <a:p>
                <a:r>
                  <a:rPr lang="en-TW">
                    <a:noFill/>
                  </a:rPr>
                  <a:t> </a:t>
                </a:r>
              </a:p>
            </p:txBody>
          </p:sp>
        </mc:Fallback>
      </mc:AlternateContent>
      <p:sp>
        <p:nvSpPr>
          <p:cNvPr id="29" name="Oval 28"/>
          <p:cNvSpPr/>
          <p:nvPr/>
        </p:nvSpPr>
        <p:spPr bwMode="auto">
          <a:xfrm>
            <a:off x="4253728" y="2208701"/>
            <a:ext cx="1265144" cy="350568"/>
          </a:xfrm>
          <a:prstGeom prst="ellipse">
            <a:avLst/>
          </a:prstGeom>
          <a:noFill/>
          <a:ln w="9525" cap="flat" cmpd="sng" algn="ctr">
            <a:solidFill>
              <a:schemeClr val="bg1">
                <a:lumMod val="95000"/>
              </a:schemeClr>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685792" rtl="0" eaLnBrk="1" fontAlgn="auto" latinLnBrk="0" hangingPunct="1">
              <a:lnSpc>
                <a:spcPct val="100000"/>
              </a:lnSpc>
              <a:spcBef>
                <a:spcPts val="0"/>
              </a:spcBef>
              <a:spcAft>
                <a:spcPts val="0"/>
              </a:spcAft>
              <a:buClrTx/>
              <a:buSzTx/>
              <a:buFont typeface="Arial"/>
              <a:buNone/>
              <a:tabLst/>
              <a:defRPr/>
            </a:pPr>
            <a:endParaRPr kumimoji="0" lang="en-US" sz="1100" b="0" i="0" u="none" strike="noStrike" kern="1200" cap="none" spc="0" normalizeH="0" baseline="0" noProof="0" dirty="0">
              <a:ln>
                <a:noFill/>
              </a:ln>
              <a:solidFill>
                <a:prstClr val="black"/>
              </a:solidFill>
              <a:effectLst/>
              <a:uLnTx/>
              <a:uFillTx/>
              <a:latin typeface="Calibri"/>
              <a:ea typeface="+mn-ea"/>
              <a:cs typeface="Arial"/>
              <a:sym typeface="Arial"/>
            </a:endParaRPr>
          </a:p>
        </p:txBody>
      </p:sp>
      <mc:AlternateContent xmlns:mc="http://schemas.openxmlformats.org/markup-compatibility/2006" xmlns:a14="http://schemas.microsoft.com/office/drawing/2010/main">
        <mc:Choice Requires="a14">
          <p:sp>
            <p:nvSpPr>
              <p:cNvPr id="30" name="矩形 35"/>
              <p:cNvSpPr>
                <a:spLocks noChangeArrowheads="1"/>
              </p:cNvSpPr>
              <p:nvPr/>
            </p:nvSpPr>
            <p:spPr bwMode="auto">
              <a:xfrm>
                <a:off x="7333276" y="1481338"/>
                <a:ext cx="848695" cy="253916"/>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marL="0" marR="0" lvl="0" indent="0" algn="l" defTabSz="685800" rtl="0" eaLnBrk="1" fontAlgn="auto" latinLnBrk="0" hangingPunct="1">
                  <a:lnSpc>
                    <a:spcPct val="100000"/>
                  </a:lnSpc>
                  <a:spcBef>
                    <a:spcPts val="0"/>
                  </a:spcBef>
                  <a:spcAft>
                    <a:spcPts val="0"/>
                  </a:spcAft>
                  <a:buClrTx/>
                  <a:buSzTx/>
                  <a:buFont typeface="Arial"/>
                  <a:buNone/>
                  <a:tabLst/>
                  <a:defRPr/>
                </a:pPr>
                <a:r>
                  <a:rPr kumimoji="0" lang="en-US" altLang="x-none" sz="1050" b="0" i="0" u="none" strike="noStrike" kern="1200" cap="none" spc="0" normalizeH="0" baseline="0" noProof="0">
                    <a:ln>
                      <a:noFill/>
                    </a:ln>
                    <a:solidFill>
                      <a:srgbClr val="699BD0"/>
                    </a:solidFill>
                    <a:effectLst/>
                    <a:uLnTx/>
                    <a:uFillTx/>
                    <a:latin typeface="STXinwei Regular"/>
                    <a:ea typeface="方正兰亭超细黑简体" charset="0"/>
                    <a:cs typeface="Arial"/>
                    <a:sym typeface="Arial"/>
                  </a:rPr>
                  <a:t>Category </a:t>
                </a:r>
                <a14:m>
                  <m:oMath xmlns:m="http://schemas.openxmlformats.org/officeDocument/2006/math">
                    <m:r>
                      <a:rPr kumimoji="0" lang="en-US" altLang="x-none" sz="1050" b="0" i="1" u="none" strike="noStrike" kern="1200" cap="none" spc="0" normalizeH="0" baseline="0" noProof="0">
                        <a:ln>
                          <a:noFill/>
                        </a:ln>
                        <a:solidFill>
                          <a:srgbClr val="699BD0"/>
                        </a:solidFill>
                        <a:effectLst/>
                        <a:uLnTx/>
                        <a:uFillTx/>
                        <a:latin typeface="Cambria Math" charset="0"/>
                        <a:ea typeface="方正兰亭超细黑简体" charset="0"/>
                        <a:cs typeface="+mn-cs"/>
                        <a:sym typeface="Arial"/>
                      </a:rPr>
                      <m:t>𝑆</m:t>
                    </m:r>
                  </m:oMath>
                </a14:m>
                <a:endParaRPr kumimoji="0" lang="en-US" altLang="x-none" sz="1050" b="0" i="0" u="none" strike="noStrike" kern="1200" cap="none" spc="0" normalizeH="0" baseline="0" noProof="0">
                  <a:ln>
                    <a:noFill/>
                  </a:ln>
                  <a:solidFill>
                    <a:srgbClr val="699BD0"/>
                  </a:solidFill>
                  <a:effectLst/>
                  <a:uLnTx/>
                  <a:uFillTx/>
                  <a:latin typeface="STXinwei Regular"/>
                  <a:ea typeface="方正兰亭超细黑简体" charset="0"/>
                  <a:cs typeface="Arial"/>
                  <a:sym typeface="Arial"/>
                </a:endParaRPr>
              </a:p>
            </p:txBody>
          </p:sp>
        </mc:Choice>
        <mc:Fallback xmlns="">
          <p:sp>
            <p:nvSpPr>
              <p:cNvPr id="30" name="矩形 35"/>
              <p:cNvSpPr>
                <a:spLocks noRot="1" noChangeAspect="1" noMove="1" noResize="1" noEditPoints="1" noAdjustHandles="1" noChangeArrowheads="1" noChangeShapeType="1" noTextEdit="1"/>
              </p:cNvSpPr>
              <p:nvPr/>
            </p:nvSpPr>
            <p:spPr bwMode="auto">
              <a:xfrm>
                <a:off x="7333276" y="1481338"/>
                <a:ext cx="848695" cy="253916"/>
              </a:xfrm>
              <a:prstGeom prst="rect">
                <a:avLst/>
              </a:prstGeom>
              <a:blipFill>
                <a:blip r:embed="rId13"/>
                <a:stretch>
                  <a:fillRect b="-19048"/>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TW">
                    <a:noFill/>
                  </a:rPr>
                  <a:t> </a:t>
                </a:r>
              </a:p>
            </p:txBody>
          </p:sp>
        </mc:Fallback>
      </mc:AlternateContent>
      <p:cxnSp>
        <p:nvCxnSpPr>
          <p:cNvPr id="8" name="Straight Connector 7"/>
          <p:cNvCxnSpPr/>
          <p:nvPr/>
        </p:nvCxnSpPr>
        <p:spPr bwMode="auto">
          <a:xfrm>
            <a:off x="962157" y="2020189"/>
            <a:ext cx="7267444" cy="0"/>
          </a:xfrm>
          <a:prstGeom prst="line">
            <a:avLst/>
          </a:prstGeom>
          <a:solidFill>
            <a:schemeClr val="accent1"/>
          </a:solidFill>
          <a:ln w="9525" cap="flat" cmpd="sng" algn="ctr">
            <a:solidFill>
              <a:schemeClr val="bg1">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7" name="Straight Connector 36"/>
          <p:cNvCxnSpPr/>
          <p:nvPr/>
        </p:nvCxnSpPr>
        <p:spPr bwMode="auto">
          <a:xfrm>
            <a:off x="965697" y="3208793"/>
            <a:ext cx="7267444" cy="0"/>
          </a:xfrm>
          <a:prstGeom prst="line">
            <a:avLst/>
          </a:prstGeom>
          <a:solidFill>
            <a:schemeClr val="accent1"/>
          </a:solidFill>
          <a:ln w="9525" cap="flat" cmpd="sng" algn="ctr">
            <a:solidFill>
              <a:schemeClr val="bg1">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mc:AlternateContent xmlns:mc="http://schemas.openxmlformats.org/markup-compatibility/2006" xmlns:a14="http://schemas.microsoft.com/office/drawing/2010/main">
        <mc:Choice Requires="a14">
          <p:sp>
            <p:nvSpPr>
              <p:cNvPr id="40" name="TextBox 39"/>
              <p:cNvSpPr txBox="1"/>
              <p:nvPr/>
            </p:nvSpPr>
            <p:spPr>
              <a:xfrm>
                <a:off x="5583277" y="2147188"/>
                <a:ext cx="975588" cy="372153"/>
              </a:xfrm>
              <a:prstGeom prst="rect">
                <a:avLst/>
              </a:prstGeom>
              <a:noFill/>
              <a:ln>
                <a:noFill/>
              </a:ln>
            </p:spPr>
            <p:txBody>
              <a:bodyPr wrap="none" lIns="0" tIns="0" rIns="0" bIns="0" rtlCol="0">
                <a:spAutoFit/>
              </a:bodyPr>
              <a:lstStyle/>
              <a:p>
                <a:pPr marL="0" marR="0" lvl="0" indent="0" algn="l" defTabSz="685800" rtl="0" eaLnBrk="1" fontAlgn="auto" latinLnBrk="0" hangingPunct="1">
                  <a:lnSpc>
                    <a:spcPct val="100000"/>
                  </a:lnSpc>
                  <a:spcBef>
                    <a:spcPts val="0"/>
                  </a:spcBef>
                  <a:spcAft>
                    <a:spcPts val="0"/>
                  </a:spcAft>
                  <a:buClrTx/>
                  <a:buSzTx/>
                  <a:buFont typeface="Arial"/>
                  <a:buNone/>
                  <a:tabLst/>
                  <a:defRPr/>
                </a:pPr>
                <a14:m>
                  <m:oMathPara xmlns:m="http://schemas.openxmlformats.org/officeDocument/2006/math">
                    <m:oMathParaPr>
                      <m:jc m:val="centerGroup"/>
                    </m:oMathParaPr>
                    <m:oMath xmlns:m="http://schemas.openxmlformats.org/officeDocument/2006/math">
                      <m:groupChr>
                        <m:groupChrPr>
                          <m:chr m:val="→"/>
                          <m:vertJc m:val="bot"/>
                          <m:ctrlPr>
                            <a:rPr kumimoji="0" lang="en-US" sz="1800" b="0" i="1" u="none" strike="noStrike" kern="1200" cap="none" spc="0" normalizeH="0" baseline="0" noProof="0">
                              <a:ln>
                                <a:noFill/>
                              </a:ln>
                              <a:solidFill>
                                <a:prstClr val="white"/>
                              </a:solidFill>
                              <a:effectLst/>
                              <a:uLnTx/>
                              <a:uFillTx/>
                              <a:latin typeface="Cambria Math" panose="02040503050406030204" pitchFamily="18" charset="0"/>
                              <a:ea typeface="+mn-ea"/>
                              <a:cs typeface="+mn-cs"/>
                              <a:sym typeface="Arial"/>
                            </a:rPr>
                          </m:ctrlPr>
                        </m:groupChrPr>
                        <m:e>
                          <m:r>
                            <m:rPr>
                              <m:brk m:alnAt="2"/>
                            </m:rPr>
                            <a:rPr kumimoji="0" lang="en-US" sz="1800" b="0" i="0" u="none" strike="noStrike" kern="1200" cap="none" spc="0" normalizeH="0" baseline="0" noProof="0">
                              <a:ln>
                                <a:noFill/>
                              </a:ln>
                              <a:solidFill>
                                <a:prstClr val="white"/>
                              </a:solidFill>
                              <a:effectLst/>
                              <a:uLnTx/>
                              <a:uFillTx/>
                              <a:latin typeface="Cambria Math" charset="0"/>
                              <a:ea typeface="+mn-ea"/>
                              <a:cs typeface="+mn-cs"/>
                              <a:sym typeface="Arial"/>
                            </a:rPr>
                            <m:t> </m:t>
                          </m:r>
                          <m:r>
                            <a:rPr kumimoji="0" lang="en-US" sz="1800" b="0" i="0" u="none" strike="noStrike" kern="1200" cap="none" spc="0" normalizeH="0" baseline="0" noProof="0">
                              <a:ln>
                                <a:noFill/>
                              </a:ln>
                              <a:solidFill>
                                <a:prstClr val="white"/>
                              </a:solidFill>
                              <a:effectLst/>
                              <a:uLnTx/>
                              <a:uFillTx/>
                              <a:latin typeface="Cambria Math" charset="0"/>
                              <a:ea typeface="+mn-ea"/>
                              <a:cs typeface="+mn-cs"/>
                              <a:sym typeface="Arial"/>
                            </a:rPr>
                            <m:t>          </m:t>
                          </m:r>
                          <m:r>
                            <a:rPr kumimoji="0" lang="en-US" sz="1800" b="0" i="0" u="none" strike="noStrike" kern="1200" cap="none" spc="0" normalizeH="0" baseline="0" noProof="0">
                              <a:ln>
                                <a:noFill/>
                              </a:ln>
                              <a:solidFill>
                                <a:prstClr val="white"/>
                              </a:solidFill>
                              <a:effectLst/>
                              <a:uLnTx/>
                              <a:uFillTx/>
                              <a:latin typeface="Cambria Math" charset="0"/>
                              <a:ea typeface="+mn-ea"/>
                              <a:cs typeface="+mn-cs"/>
                              <a:sym typeface="Arial"/>
                            </a:rPr>
                            <m:t>𝐹</m:t>
                          </m:r>
                          <m:r>
                            <a:rPr kumimoji="0" lang="en-US" sz="1800" b="0" i="0" u="none" strike="noStrike" kern="1200" cap="none" spc="0" normalizeH="0" baseline="0" noProof="0">
                              <a:ln>
                                <a:noFill/>
                              </a:ln>
                              <a:solidFill>
                                <a:prstClr val="white"/>
                              </a:solidFill>
                              <a:effectLst/>
                              <a:uLnTx/>
                              <a:uFillTx/>
                              <a:latin typeface="Cambria Math" charset="0"/>
                              <a:ea typeface="+mn-ea"/>
                              <a:cs typeface="+mn-cs"/>
                              <a:sym typeface="Arial"/>
                            </a:rPr>
                            <m:t>           </m:t>
                          </m:r>
                        </m:e>
                      </m:groupChr>
                    </m:oMath>
                  </m:oMathPara>
                </a14:m>
                <a:endParaRPr kumimoji="0" lang="en-US" sz="1800" b="0" i="0" u="none" strike="noStrike" kern="1200" cap="none" spc="0" normalizeH="0" baseline="0" noProof="0" dirty="0">
                  <a:ln>
                    <a:noFill/>
                  </a:ln>
                  <a:solidFill>
                    <a:prstClr val="white"/>
                  </a:solidFill>
                  <a:effectLst/>
                  <a:uLnTx/>
                  <a:uFillTx/>
                  <a:latin typeface="Calibri"/>
                  <a:ea typeface="+mn-ea"/>
                  <a:cs typeface="Arial"/>
                  <a:sym typeface="Arial"/>
                </a:endParaRPr>
              </a:p>
            </p:txBody>
          </p:sp>
        </mc:Choice>
        <mc:Fallback xmlns="">
          <p:sp>
            <p:nvSpPr>
              <p:cNvPr id="40" name="TextBox 39"/>
              <p:cNvSpPr txBox="1">
                <a:spLocks noRot="1" noChangeAspect="1" noMove="1" noResize="1" noEditPoints="1" noAdjustHandles="1" noChangeArrowheads="1" noChangeShapeType="1" noTextEdit="1"/>
              </p:cNvSpPr>
              <p:nvPr/>
            </p:nvSpPr>
            <p:spPr>
              <a:xfrm>
                <a:off x="5583277" y="2147188"/>
                <a:ext cx="975588" cy="372153"/>
              </a:xfrm>
              <a:prstGeom prst="rect">
                <a:avLst/>
              </a:prstGeom>
              <a:blipFill>
                <a:blip r:embed="rId14"/>
                <a:stretch>
                  <a:fillRect l="-5128" t="-9677" r="-5128"/>
                </a:stretch>
              </a:blipFill>
              <a:ln>
                <a:noFill/>
              </a:ln>
            </p:spPr>
            <p:txBody>
              <a:bodyPr/>
              <a:lstStyle/>
              <a:p>
                <a:r>
                  <a:rPr lang="en-TW">
                    <a:noFill/>
                  </a:rPr>
                  <a:t> </a:t>
                </a:r>
              </a:p>
            </p:txBody>
          </p:sp>
        </mc:Fallback>
      </mc:AlternateContent>
      <mc:AlternateContent xmlns:mc="http://schemas.openxmlformats.org/markup-compatibility/2006" xmlns:a14="http://schemas.microsoft.com/office/drawing/2010/main">
        <mc:Choice Requires="a14">
          <p:sp>
            <p:nvSpPr>
              <p:cNvPr id="41" name="TextBox 40"/>
              <p:cNvSpPr txBox="1"/>
              <p:nvPr/>
            </p:nvSpPr>
            <p:spPr>
              <a:xfrm>
                <a:off x="5199198" y="3709324"/>
                <a:ext cx="724557" cy="861774"/>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 typeface="Arial"/>
                  <a:buNone/>
                  <a:tabLst/>
                  <a:defRPr/>
                </a:pPr>
                <a14:m>
                  <m:oMathPara xmlns:m="http://schemas.openxmlformats.org/officeDocument/2006/math">
                    <m:oMathParaPr>
                      <m:jc m:val="centerGroup"/>
                    </m:oMathParaPr>
                    <m:oMath xmlns:m="http://schemas.openxmlformats.org/officeDocument/2006/math">
                      <m:r>
                        <a:rPr kumimoji="0" lang="en-US" sz="5000" b="0" i="0" u="none" strike="noStrike" kern="1200" cap="none" spc="0" normalizeH="0" baseline="0" noProof="0">
                          <a:ln>
                            <a:noFill/>
                          </a:ln>
                          <a:solidFill>
                            <a:prstClr val="white"/>
                          </a:solidFill>
                          <a:effectLst/>
                          <a:uLnTx/>
                          <a:uFillTx/>
                          <a:latin typeface="Cambria Math" charset="0"/>
                          <a:ea typeface="+mn-ea"/>
                          <a:cs typeface="+mn-cs"/>
                          <a:sym typeface="Arial"/>
                        </a:rPr>
                        <m:t>𝑇</m:t>
                      </m:r>
                    </m:oMath>
                  </m:oMathPara>
                </a14:m>
                <a:endParaRPr kumimoji="0" lang="en-US" sz="5000" b="0" i="0" u="none" strike="noStrike" kern="1200" cap="none" spc="0" normalizeH="0" baseline="0" noProof="0" dirty="0">
                  <a:ln>
                    <a:noFill/>
                  </a:ln>
                  <a:solidFill>
                    <a:prstClr val="white"/>
                  </a:solidFill>
                  <a:effectLst/>
                  <a:uLnTx/>
                  <a:uFillTx/>
                  <a:latin typeface="Calibri"/>
                  <a:ea typeface="+mn-ea"/>
                  <a:cs typeface="Arial"/>
                  <a:sym typeface="Arial"/>
                </a:endParaRPr>
              </a:p>
            </p:txBody>
          </p:sp>
        </mc:Choice>
        <mc:Fallback xmlns="">
          <p:sp>
            <p:nvSpPr>
              <p:cNvPr id="41" name="TextBox 40"/>
              <p:cNvSpPr txBox="1">
                <a:spLocks noRot="1" noChangeAspect="1" noMove="1" noResize="1" noEditPoints="1" noAdjustHandles="1" noChangeArrowheads="1" noChangeShapeType="1" noTextEdit="1"/>
              </p:cNvSpPr>
              <p:nvPr/>
            </p:nvSpPr>
            <p:spPr>
              <a:xfrm>
                <a:off x="5199198" y="3709324"/>
                <a:ext cx="724557" cy="861774"/>
              </a:xfrm>
              <a:prstGeom prst="rect">
                <a:avLst/>
              </a:prstGeom>
              <a:blipFill>
                <a:blip r:embed="rId15"/>
                <a:stretch>
                  <a:fillRect l="-6897" r="-3448"/>
                </a:stretch>
              </a:blipFill>
            </p:spPr>
            <p:txBody>
              <a:bodyPr/>
              <a:lstStyle/>
              <a:p>
                <a:r>
                  <a:rPr lang="en-TW">
                    <a:noFill/>
                  </a:rPr>
                  <a:t> </a:t>
                </a:r>
              </a:p>
            </p:txBody>
          </p:sp>
        </mc:Fallback>
      </mc:AlternateContent>
      <p:cxnSp>
        <p:nvCxnSpPr>
          <p:cNvPr id="48" name="Curved Connector 47"/>
          <p:cNvCxnSpPr>
            <a:stCxn id="5" idx="2"/>
            <a:endCxn id="41" idx="2"/>
          </p:cNvCxnSpPr>
          <p:nvPr/>
        </p:nvCxnSpPr>
        <p:spPr bwMode="auto">
          <a:xfrm rot="16200000" flipH="1">
            <a:off x="4986119" y="3995739"/>
            <a:ext cx="3861" cy="1146855"/>
          </a:xfrm>
          <a:prstGeom prst="curvedConnector3">
            <a:avLst>
              <a:gd name="adj1" fmla="val 6020746"/>
            </a:avLst>
          </a:prstGeom>
          <a:solidFill>
            <a:schemeClr val="accent1"/>
          </a:solidFill>
          <a:ln w="12700" cap="flat" cmpd="sng" algn="ctr">
            <a:solidFill>
              <a:schemeClr val="bg1"/>
            </a:solidFill>
            <a:prstDash val="solid"/>
            <a:round/>
            <a:headEnd type="none" w="med" len="med"/>
            <a:tailEnd type="arrow"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0" name="Curved Connector 49"/>
          <p:cNvCxnSpPr>
            <a:stCxn id="5" idx="0"/>
            <a:endCxn id="41" idx="0"/>
          </p:cNvCxnSpPr>
          <p:nvPr/>
        </p:nvCxnSpPr>
        <p:spPr bwMode="auto">
          <a:xfrm rot="16200000" flipH="1">
            <a:off x="4986118" y="3133966"/>
            <a:ext cx="3861" cy="1146855"/>
          </a:xfrm>
          <a:prstGeom prst="curvedConnector3">
            <a:avLst>
              <a:gd name="adj1" fmla="val -5920746"/>
            </a:avLst>
          </a:prstGeom>
          <a:solidFill>
            <a:schemeClr val="accent1"/>
          </a:solidFill>
          <a:ln w="12700" cap="flat" cmpd="sng" algn="ctr">
            <a:solidFill>
              <a:schemeClr val="bg1"/>
            </a:solidFill>
            <a:prstDash val="solid"/>
            <a:round/>
            <a:headEnd type="none" w="med" len="med"/>
            <a:tailEnd type="arrow"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mc:AlternateContent xmlns:mc="http://schemas.openxmlformats.org/markup-compatibility/2006" xmlns:a14="http://schemas.microsoft.com/office/drawing/2010/main">
        <mc:Choice Requires="a14">
          <p:sp>
            <p:nvSpPr>
              <p:cNvPr id="53" name="TextBox 52"/>
              <p:cNvSpPr txBox="1"/>
              <p:nvPr/>
            </p:nvSpPr>
            <p:spPr>
              <a:xfrm>
                <a:off x="4764853" y="3223251"/>
                <a:ext cx="365240" cy="276999"/>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 typeface="Arial"/>
                  <a:buNone/>
                  <a:tabLst/>
                  <a:defRPr/>
                </a:pPr>
                <a14:m>
                  <m:oMathPara xmlns:m="http://schemas.openxmlformats.org/officeDocument/2006/math">
                    <m:oMathParaPr>
                      <m:jc m:val="centerGroup"/>
                    </m:oMathParaPr>
                    <m:oMath xmlns:m="http://schemas.openxmlformats.org/officeDocument/2006/math">
                      <m:r>
                        <a:rPr kumimoji="0" lang="en-US" sz="1200" b="0" i="0" u="none" strike="noStrike" kern="1200" cap="none" spc="0" normalizeH="0" baseline="0" noProof="0">
                          <a:ln>
                            <a:noFill/>
                          </a:ln>
                          <a:solidFill>
                            <a:prstClr val="white"/>
                          </a:solidFill>
                          <a:effectLst/>
                          <a:uLnTx/>
                          <a:uFillTx/>
                          <a:latin typeface="Cambria Math" charset="0"/>
                          <a:ea typeface="+mn-ea"/>
                          <a:cs typeface="+mn-cs"/>
                          <a:sym typeface="Arial"/>
                        </a:rPr>
                        <m:t>𝐹</m:t>
                      </m:r>
                    </m:oMath>
                  </m:oMathPara>
                </a14:m>
                <a:endParaRPr kumimoji="0" lang="en-US" sz="1200" b="0" i="0" u="none" strike="noStrike" kern="1200" cap="none" spc="0" normalizeH="0" baseline="0" noProof="0" dirty="0">
                  <a:ln>
                    <a:noFill/>
                  </a:ln>
                  <a:solidFill>
                    <a:prstClr val="white"/>
                  </a:solidFill>
                  <a:effectLst/>
                  <a:uLnTx/>
                  <a:uFillTx/>
                  <a:latin typeface="Calibri"/>
                  <a:ea typeface="+mn-ea"/>
                  <a:cs typeface="Arial"/>
                  <a:sym typeface="Arial"/>
                </a:endParaRPr>
              </a:p>
            </p:txBody>
          </p:sp>
        </mc:Choice>
        <mc:Fallback xmlns="">
          <p:sp>
            <p:nvSpPr>
              <p:cNvPr id="53" name="TextBox 52"/>
              <p:cNvSpPr txBox="1">
                <a:spLocks noRot="1" noChangeAspect="1" noMove="1" noResize="1" noEditPoints="1" noAdjustHandles="1" noChangeArrowheads="1" noChangeShapeType="1" noTextEdit="1"/>
              </p:cNvSpPr>
              <p:nvPr/>
            </p:nvSpPr>
            <p:spPr>
              <a:xfrm>
                <a:off x="4764853" y="3223251"/>
                <a:ext cx="365240" cy="276999"/>
              </a:xfrm>
              <a:prstGeom prst="rect">
                <a:avLst/>
              </a:prstGeom>
              <a:blipFill>
                <a:blip r:embed="rId16"/>
                <a:stretch>
                  <a:fillRect/>
                </a:stretch>
              </a:blipFill>
            </p:spPr>
            <p:txBody>
              <a:bodyPr/>
              <a:lstStyle/>
              <a:p>
                <a:r>
                  <a:rPr lang="en-TW">
                    <a:noFill/>
                  </a:rPr>
                  <a:t> </a:t>
                </a:r>
              </a:p>
            </p:txBody>
          </p:sp>
        </mc:Fallback>
      </mc:AlternateContent>
      <mc:AlternateContent xmlns:mc="http://schemas.openxmlformats.org/markup-compatibility/2006" xmlns:a14="http://schemas.microsoft.com/office/drawing/2010/main">
        <mc:Choice Requires="a14">
          <p:sp>
            <p:nvSpPr>
              <p:cNvPr id="54" name="TextBox 53"/>
              <p:cNvSpPr txBox="1"/>
              <p:nvPr/>
            </p:nvSpPr>
            <p:spPr>
              <a:xfrm>
                <a:off x="4764853" y="4790341"/>
                <a:ext cx="365240" cy="276999"/>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 typeface="Arial"/>
                  <a:buNone/>
                  <a:tabLst/>
                  <a:defRPr/>
                </a:pPr>
                <a14:m>
                  <m:oMathPara xmlns:m="http://schemas.openxmlformats.org/officeDocument/2006/math">
                    <m:oMathParaPr>
                      <m:jc m:val="centerGroup"/>
                    </m:oMathParaPr>
                    <m:oMath xmlns:m="http://schemas.openxmlformats.org/officeDocument/2006/math">
                      <m:r>
                        <a:rPr kumimoji="0" lang="en-US" sz="1200" b="0" i="0" u="none" strike="noStrike" kern="1200" cap="none" spc="0" normalizeH="0" baseline="0" noProof="0">
                          <a:ln>
                            <a:noFill/>
                          </a:ln>
                          <a:solidFill>
                            <a:prstClr val="white"/>
                          </a:solidFill>
                          <a:effectLst/>
                          <a:uLnTx/>
                          <a:uFillTx/>
                          <a:latin typeface="Cambria Math" charset="0"/>
                          <a:ea typeface="+mn-ea"/>
                          <a:cs typeface="+mn-cs"/>
                          <a:sym typeface="Arial"/>
                        </a:rPr>
                        <m:t>𝐺</m:t>
                      </m:r>
                    </m:oMath>
                  </m:oMathPara>
                </a14:m>
                <a:endParaRPr kumimoji="0" lang="en-US" sz="1200" b="0" i="0" u="none" strike="noStrike" kern="1200" cap="none" spc="0" normalizeH="0" baseline="0" noProof="0" dirty="0">
                  <a:ln>
                    <a:noFill/>
                  </a:ln>
                  <a:solidFill>
                    <a:prstClr val="white"/>
                  </a:solidFill>
                  <a:effectLst/>
                  <a:uLnTx/>
                  <a:uFillTx/>
                  <a:latin typeface="Calibri"/>
                  <a:ea typeface="+mn-ea"/>
                  <a:cs typeface="Arial"/>
                  <a:sym typeface="Arial"/>
                </a:endParaRPr>
              </a:p>
            </p:txBody>
          </p:sp>
        </mc:Choice>
        <mc:Fallback xmlns="">
          <p:sp>
            <p:nvSpPr>
              <p:cNvPr id="54" name="TextBox 53"/>
              <p:cNvSpPr txBox="1">
                <a:spLocks noRot="1" noChangeAspect="1" noMove="1" noResize="1" noEditPoints="1" noAdjustHandles="1" noChangeArrowheads="1" noChangeShapeType="1" noTextEdit="1"/>
              </p:cNvSpPr>
              <p:nvPr/>
            </p:nvSpPr>
            <p:spPr>
              <a:xfrm>
                <a:off x="4764853" y="4790341"/>
                <a:ext cx="365240" cy="276999"/>
              </a:xfrm>
              <a:prstGeom prst="rect">
                <a:avLst/>
              </a:prstGeom>
              <a:blipFill>
                <a:blip r:embed="rId17"/>
                <a:stretch>
                  <a:fillRect/>
                </a:stretch>
              </a:blipFill>
            </p:spPr>
            <p:txBody>
              <a:bodyPr/>
              <a:lstStyle/>
              <a:p>
                <a:r>
                  <a:rPr lang="en-TW">
                    <a:noFill/>
                  </a:rPr>
                  <a:t> </a:t>
                </a:r>
              </a:p>
            </p:txBody>
          </p:sp>
        </mc:Fallback>
      </mc:AlternateContent>
      <p:cxnSp>
        <p:nvCxnSpPr>
          <p:cNvPr id="56" name="Straight Arrow Connector 55"/>
          <p:cNvCxnSpPr>
            <a:cxnSpLocks/>
          </p:cNvCxnSpPr>
          <p:nvPr/>
        </p:nvCxnSpPr>
        <p:spPr bwMode="auto">
          <a:xfrm>
            <a:off x="4932069" y="3619353"/>
            <a:ext cx="0" cy="1121260"/>
          </a:xfrm>
          <a:prstGeom prst="straightConnector1">
            <a:avLst/>
          </a:prstGeom>
          <a:solidFill>
            <a:schemeClr val="accent1"/>
          </a:solidFill>
          <a:ln w="12700" cap="flat" cmpd="sng" algn="ctr">
            <a:solidFill>
              <a:schemeClr val="bg1"/>
            </a:solidFill>
            <a:prstDash val="solid"/>
            <a:round/>
            <a:headEnd type="none" w="med" len="med"/>
            <a:tailEnd type="arrow"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mc:AlternateContent xmlns:mc="http://schemas.openxmlformats.org/markup-compatibility/2006" xmlns:a14="http://schemas.microsoft.com/office/drawing/2010/main">
        <mc:Choice Requires="a14">
          <p:sp>
            <p:nvSpPr>
              <p:cNvPr id="59" name="TextBox 58"/>
              <p:cNvSpPr txBox="1"/>
              <p:nvPr/>
            </p:nvSpPr>
            <p:spPr>
              <a:xfrm>
                <a:off x="4883014" y="3960955"/>
                <a:ext cx="365240" cy="276999"/>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 typeface="Arial"/>
                  <a:buNone/>
                  <a:tabLst/>
                  <a:defRPr/>
                </a:pPr>
                <a14:m>
                  <m:oMathPara xmlns:m="http://schemas.openxmlformats.org/officeDocument/2006/math">
                    <m:oMathParaPr>
                      <m:jc m:val="centerGroup"/>
                    </m:oMathParaPr>
                    <m:oMath xmlns:m="http://schemas.openxmlformats.org/officeDocument/2006/math">
                      <m:r>
                        <a:rPr kumimoji="0" lang="en-US" sz="1200" b="0" i="1" u="none" strike="noStrike" kern="1200" cap="none" spc="0" normalizeH="0" baseline="0" noProof="0">
                          <a:ln>
                            <a:noFill/>
                          </a:ln>
                          <a:solidFill>
                            <a:prstClr val="white"/>
                          </a:solidFill>
                          <a:effectLst/>
                          <a:uLnTx/>
                          <a:uFillTx/>
                          <a:latin typeface="Cambria Math" charset="0"/>
                          <a:ea typeface="Cambria Math" charset="0"/>
                          <a:cs typeface="Cambria Math" charset="0"/>
                          <a:sym typeface="Arial"/>
                        </a:rPr>
                        <m:t>𝜂</m:t>
                      </m:r>
                    </m:oMath>
                  </m:oMathPara>
                </a14:m>
                <a:endParaRPr kumimoji="0" lang="en-US" sz="1200" b="0" i="0" u="none" strike="noStrike" kern="1200" cap="none" spc="0" normalizeH="0" baseline="0" noProof="0" dirty="0">
                  <a:ln>
                    <a:noFill/>
                  </a:ln>
                  <a:solidFill>
                    <a:prstClr val="white"/>
                  </a:solidFill>
                  <a:effectLst/>
                  <a:uLnTx/>
                  <a:uFillTx/>
                  <a:latin typeface="Calibri"/>
                  <a:ea typeface="+mn-ea"/>
                  <a:cs typeface="Arial"/>
                  <a:sym typeface="Arial"/>
                </a:endParaRPr>
              </a:p>
            </p:txBody>
          </p:sp>
        </mc:Choice>
        <mc:Fallback xmlns="">
          <p:sp>
            <p:nvSpPr>
              <p:cNvPr id="59" name="TextBox 58"/>
              <p:cNvSpPr txBox="1">
                <a:spLocks noRot="1" noChangeAspect="1" noMove="1" noResize="1" noEditPoints="1" noAdjustHandles="1" noChangeArrowheads="1" noChangeShapeType="1" noTextEdit="1"/>
              </p:cNvSpPr>
              <p:nvPr/>
            </p:nvSpPr>
            <p:spPr>
              <a:xfrm>
                <a:off x="4883014" y="3960955"/>
                <a:ext cx="365240" cy="276999"/>
              </a:xfrm>
              <a:prstGeom prst="rect">
                <a:avLst/>
              </a:prstGeom>
              <a:blipFill>
                <a:blip r:embed="rId18"/>
                <a:stretch>
                  <a:fillRect b="-4545"/>
                </a:stretch>
              </a:blipFill>
            </p:spPr>
            <p:txBody>
              <a:bodyPr/>
              <a:lstStyle/>
              <a:p>
                <a:r>
                  <a:rPr lang="en-TW">
                    <a:noFill/>
                  </a:rPr>
                  <a:t> </a:t>
                </a:r>
              </a:p>
            </p:txBody>
          </p:sp>
        </mc:Fallback>
      </mc:AlternateContent>
      <mc:AlternateContent xmlns:mc="http://schemas.openxmlformats.org/markup-compatibility/2006" xmlns:a14="http://schemas.microsoft.com/office/drawing/2010/main">
        <mc:Choice Requires="a14">
          <p:sp>
            <p:nvSpPr>
              <p:cNvPr id="38" name="TextBox 37"/>
              <p:cNvSpPr txBox="1"/>
              <p:nvPr/>
            </p:nvSpPr>
            <p:spPr>
              <a:xfrm>
                <a:off x="4248032" y="1502759"/>
                <a:ext cx="178319" cy="246221"/>
              </a:xfrm>
              <a:prstGeom prst="rect">
                <a:avLst/>
              </a:prstGeom>
              <a:noFill/>
              <a:ln>
                <a:noFill/>
              </a:ln>
            </p:spPr>
            <p:txBody>
              <a:bodyPr wrap="none" lIns="0" tIns="0" rIns="0" bIns="0" rtlCol="0">
                <a:spAutoFit/>
              </a:bodyPr>
              <a:lstStyle/>
              <a:p>
                <a:pPr marL="0" marR="0" lvl="0" indent="0" algn="l" defTabSz="685800" rtl="0" eaLnBrk="1" fontAlgn="auto" latinLnBrk="0" hangingPunct="1">
                  <a:lnSpc>
                    <a:spcPct val="100000"/>
                  </a:lnSpc>
                  <a:spcBef>
                    <a:spcPts val="0"/>
                  </a:spcBef>
                  <a:spcAft>
                    <a:spcPts val="0"/>
                  </a:spcAft>
                  <a:buClrTx/>
                  <a:buSzTx/>
                  <a:buFont typeface="Arial"/>
                  <a:buNone/>
                  <a:tabLst/>
                  <a:defRPr/>
                </a:pPr>
                <a14:m>
                  <m:oMathPara xmlns:m="http://schemas.openxmlformats.org/officeDocument/2006/math">
                    <m:oMathParaPr>
                      <m:jc m:val="centerGroup"/>
                    </m:oMathParaPr>
                    <m:oMath xmlns:m="http://schemas.openxmlformats.org/officeDocument/2006/math">
                      <m:r>
                        <a:rPr kumimoji="0" lang="en-US" sz="1600" b="0" i="0" u="none" strike="noStrike" kern="1200" cap="none" spc="0" normalizeH="0" baseline="0" noProof="0">
                          <a:ln>
                            <a:noFill/>
                          </a:ln>
                          <a:solidFill>
                            <a:prstClr val="white"/>
                          </a:solidFill>
                          <a:effectLst/>
                          <a:uLnTx/>
                          <a:uFillTx/>
                          <a:latin typeface="Cambria Math" charset="0"/>
                          <a:ea typeface="+mn-ea"/>
                          <a:cs typeface="+mn-cs"/>
                          <a:sym typeface="Arial"/>
                        </a:rPr>
                        <m:t>𝐴</m:t>
                      </m:r>
                    </m:oMath>
                  </m:oMathPara>
                </a14:m>
                <a:endParaRPr kumimoji="0" lang="en-US" sz="1800" b="0" i="0" u="none" strike="noStrike" kern="1200" cap="none" spc="0" normalizeH="0" baseline="0" noProof="0" dirty="0">
                  <a:ln>
                    <a:noFill/>
                  </a:ln>
                  <a:solidFill>
                    <a:prstClr val="white"/>
                  </a:solidFill>
                  <a:effectLst/>
                  <a:uLnTx/>
                  <a:uFillTx/>
                  <a:latin typeface="Calibri"/>
                  <a:ea typeface="+mn-ea"/>
                  <a:cs typeface="Arial"/>
                  <a:sym typeface="Arial"/>
                </a:endParaRPr>
              </a:p>
            </p:txBody>
          </p:sp>
        </mc:Choice>
        <mc:Fallback xmlns="">
          <p:sp>
            <p:nvSpPr>
              <p:cNvPr id="38" name="TextBox 37"/>
              <p:cNvSpPr txBox="1">
                <a:spLocks noRot="1" noChangeAspect="1" noMove="1" noResize="1" noEditPoints="1" noAdjustHandles="1" noChangeArrowheads="1" noChangeShapeType="1" noTextEdit="1"/>
              </p:cNvSpPr>
              <p:nvPr/>
            </p:nvSpPr>
            <p:spPr>
              <a:xfrm>
                <a:off x="4248032" y="1502759"/>
                <a:ext cx="178319" cy="246221"/>
              </a:xfrm>
              <a:prstGeom prst="rect">
                <a:avLst/>
              </a:prstGeom>
              <a:blipFill>
                <a:blip r:embed="rId19"/>
                <a:stretch>
                  <a:fillRect l="-26667" r="-26667" b="-10000"/>
                </a:stretch>
              </a:blipFill>
              <a:ln>
                <a:noFill/>
              </a:ln>
            </p:spPr>
            <p:txBody>
              <a:bodyPr/>
              <a:lstStyle/>
              <a:p>
                <a:r>
                  <a:rPr lang="en-TW">
                    <a:noFill/>
                  </a:rPr>
                  <a:t> </a:t>
                </a:r>
              </a:p>
            </p:txBody>
          </p:sp>
        </mc:Fallback>
      </mc:AlternateContent>
      <p:sp>
        <p:nvSpPr>
          <p:cNvPr id="4" name="Oval 3"/>
          <p:cNvSpPr/>
          <p:nvPr/>
        </p:nvSpPr>
        <p:spPr bwMode="auto">
          <a:xfrm>
            <a:off x="4471378" y="1598300"/>
            <a:ext cx="67299" cy="67299"/>
          </a:xfrm>
          <a:prstGeom prst="ellips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685792" rtl="0" eaLnBrk="1" fontAlgn="auto" latinLnBrk="0" hangingPunct="1">
              <a:lnSpc>
                <a:spcPct val="100000"/>
              </a:lnSpc>
              <a:spcBef>
                <a:spcPts val="0"/>
              </a:spcBef>
              <a:spcAft>
                <a:spcPts val="0"/>
              </a:spcAft>
              <a:buClrTx/>
              <a:buSzTx/>
              <a:buFont typeface="Arial"/>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Arial"/>
              <a:sym typeface="Arial"/>
            </a:endParaRPr>
          </a:p>
        </p:txBody>
      </p:sp>
      <mc:AlternateContent xmlns:mc="http://schemas.openxmlformats.org/markup-compatibility/2006" xmlns:a14="http://schemas.microsoft.com/office/drawing/2010/main">
        <mc:Choice Requires="a14">
          <p:sp>
            <p:nvSpPr>
              <p:cNvPr id="39" name="矩形 35"/>
              <p:cNvSpPr>
                <a:spLocks noChangeArrowheads="1"/>
              </p:cNvSpPr>
              <p:nvPr/>
            </p:nvSpPr>
            <p:spPr bwMode="auto">
              <a:xfrm>
                <a:off x="4538677" y="1526439"/>
                <a:ext cx="1113769" cy="253916"/>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marL="0" marR="0" lvl="0" indent="0" algn="l" defTabSz="685800" rtl="0" eaLnBrk="1" fontAlgn="auto" latinLnBrk="0" hangingPunct="1">
                  <a:lnSpc>
                    <a:spcPct val="100000"/>
                  </a:lnSpc>
                  <a:spcBef>
                    <a:spcPts val="0"/>
                  </a:spcBef>
                  <a:spcAft>
                    <a:spcPts val="0"/>
                  </a:spcAft>
                  <a:buClrTx/>
                  <a:buSzTx/>
                  <a:buFont typeface="Arial"/>
                  <a:buNone/>
                  <a:tabLst/>
                  <a:defRPr/>
                </a:pPr>
                <a:r>
                  <a:rPr kumimoji="0" lang="en-US" altLang="x-none" sz="1050" b="0" i="0" u="none" strike="noStrike" kern="1200" cap="none" spc="0" normalizeH="0" baseline="0" noProof="0">
                    <a:ln>
                      <a:noFill/>
                    </a:ln>
                    <a:solidFill>
                      <a:srgbClr val="699BD0"/>
                    </a:solidFill>
                    <a:effectLst/>
                    <a:uLnTx/>
                    <a:uFillTx/>
                    <a:latin typeface="STXinwei Regular"/>
                    <a:ea typeface="方正兰亭超细黑简体" charset="0"/>
                    <a:cs typeface="Arial"/>
                    <a:sym typeface="Arial"/>
                  </a:rPr>
                  <a:t>Object / Set </a:t>
                </a:r>
                <a14:m>
                  <m:oMath xmlns:m="http://schemas.openxmlformats.org/officeDocument/2006/math">
                    <m:r>
                      <a:rPr kumimoji="0" lang="en-US" altLang="x-none" sz="1050" b="0" i="1" u="none" strike="noStrike" kern="1200" cap="none" spc="0" normalizeH="0" baseline="0" noProof="0">
                        <a:ln>
                          <a:noFill/>
                        </a:ln>
                        <a:solidFill>
                          <a:srgbClr val="699BD0"/>
                        </a:solidFill>
                        <a:effectLst/>
                        <a:uLnTx/>
                        <a:uFillTx/>
                        <a:latin typeface="Cambria Math" charset="0"/>
                        <a:ea typeface="方正兰亭超细黑简体" charset="0"/>
                        <a:cs typeface="+mn-cs"/>
                        <a:sym typeface="Arial"/>
                      </a:rPr>
                      <m:t>𝐴</m:t>
                    </m:r>
                  </m:oMath>
                </a14:m>
                <a:endParaRPr kumimoji="0" lang="en-US" altLang="x-none" sz="1050" b="0" i="0" u="none" strike="noStrike" kern="1200" cap="none" spc="0" normalizeH="0" baseline="0" noProof="0">
                  <a:ln>
                    <a:noFill/>
                  </a:ln>
                  <a:solidFill>
                    <a:srgbClr val="699BD0"/>
                  </a:solidFill>
                  <a:effectLst/>
                  <a:uLnTx/>
                  <a:uFillTx/>
                  <a:latin typeface="STXinwei Regular"/>
                  <a:ea typeface="方正兰亭超细黑简体" charset="0"/>
                  <a:cs typeface="Arial"/>
                  <a:sym typeface="Arial"/>
                </a:endParaRPr>
              </a:p>
            </p:txBody>
          </p:sp>
        </mc:Choice>
        <mc:Fallback xmlns="">
          <p:sp>
            <p:nvSpPr>
              <p:cNvPr id="39" name="矩形 35"/>
              <p:cNvSpPr>
                <a:spLocks noRot="1" noChangeAspect="1" noMove="1" noResize="1" noEditPoints="1" noAdjustHandles="1" noChangeArrowheads="1" noChangeShapeType="1" noTextEdit="1"/>
              </p:cNvSpPr>
              <p:nvPr/>
            </p:nvSpPr>
            <p:spPr bwMode="auto">
              <a:xfrm>
                <a:off x="4538677" y="1526439"/>
                <a:ext cx="1113769" cy="253916"/>
              </a:xfrm>
              <a:prstGeom prst="rect">
                <a:avLst/>
              </a:prstGeom>
              <a:blipFill>
                <a:blip r:embed="rId20"/>
                <a:stretch>
                  <a:fillRect b="-14286"/>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TW">
                    <a:noFill/>
                  </a:rPr>
                  <a:t> </a:t>
                </a:r>
              </a:p>
            </p:txBody>
          </p:sp>
        </mc:Fallback>
      </mc:AlternateContent>
      <mc:AlternateContent xmlns:mc="http://schemas.openxmlformats.org/markup-compatibility/2006" xmlns:a14="http://schemas.microsoft.com/office/drawing/2010/main">
        <mc:Choice Requires="a14">
          <p:sp>
            <p:nvSpPr>
              <p:cNvPr id="42" name="矩形 35"/>
              <p:cNvSpPr>
                <a:spLocks noChangeArrowheads="1"/>
              </p:cNvSpPr>
              <p:nvPr/>
            </p:nvSpPr>
            <p:spPr bwMode="auto">
              <a:xfrm>
                <a:off x="5716555" y="2794688"/>
                <a:ext cx="1113769" cy="253916"/>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marL="0" marR="0" lvl="0" indent="0" algn="l" defTabSz="685800" rtl="0" eaLnBrk="1" fontAlgn="auto" latinLnBrk="0" hangingPunct="1">
                  <a:lnSpc>
                    <a:spcPct val="100000"/>
                  </a:lnSpc>
                  <a:spcBef>
                    <a:spcPts val="0"/>
                  </a:spcBef>
                  <a:spcAft>
                    <a:spcPts val="0"/>
                  </a:spcAft>
                  <a:buClrTx/>
                  <a:buSzTx/>
                  <a:buFont typeface="Arial"/>
                  <a:buNone/>
                  <a:tabLst/>
                  <a:defRPr/>
                </a:pPr>
                <a:r>
                  <a:rPr kumimoji="0" lang="en-US" altLang="x-none" sz="1050" b="0" i="0" u="none" strike="noStrike" kern="1200" cap="none" spc="0" normalizeH="0" baseline="0" noProof="0">
                    <a:ln>
                      <a:noFill/>
                    </a:ln>
                    <a:solidFill>
                      <a:srgbClr val="699BD0"/>
                    </a:solidFill>
                    <a:effectLst/>
                    <a:uLnTx/>
                    <a:uFillTx/>
                    <a:latin typeface="STXinwei Regular"/>
                    <a:ea typeface="方正兰亭超细黑简体" charset="0"/>
                    <a:cs typeface="Arial"/>
                    <a:sym typeface="Arial"/>
                  </a:rPr>
                  <a:t>Functor </a:t>
                </a:r>
                <a14:m>
                  <m:oMath xmlns:m="http://schemas.openxmlformats.org/officeDocument/2006/math">
                    <m:r>
                      <a:rPr kumimoji="0" lang="en-US" altLang="x-none" sz="1050" b="0" i="1" u="none" strike="noStrike" kern="1200" cap="none" spc="0" normalizeH="0" baseline="0" noProof="0">
                        <a:ln>
                          <a:noFill/>
                        </a:ln>
                        <a:solidFill>
                          <a:srgbClr val="699BD0"/>
                        </a:solidFill>
                        <a:effectLst/>
                        <a:uLnTx/>
                        <a:uFillTx/>
                        <a:latin typeface="Cambria Math" charset="0"/>
                        <a:ea typeface="方正兰亭超细黑简体" charset="0"/>
                        <a:cs typeface="+mn-cs"/>
                        <a:sym typeface="Arial"/>
                      </a:rPr>
                      <m:t>𝐹</m:t>
                    </m:r>
                  </m:oMath>
                </a14:m>
                <a:endParaRPr kumimoji="0" lang="en-US" altLang="x-none" sz="1050" b="0" i="0" u="none" strike="noStrike" kern="1200" cap="none" spc="0" normalizeH="0" baseline="0" noProof="0">
                  <a:ln>
                    <a:noFill/>
                  </a:ln>
                  <a:solidFill>
                    <a:srgbClr val="699BD0"/>
                  </a:solidFill>
                  <a:effectLst/>
                  <a:uLnTx/>
                  <a:uFillTx/>
                  <a:latin typeface="STXinwei Regular"/>
                  <a:ea typeface="方正兰亭超细黑简体" charset="0"/>
                  <a:cs typeface="Arial"/>
                  <a:sym typeface="Arial"/>
                </a:endParaRPr>
              </a:p>
            </p:txBody>
          </p:sp>
        </mc:Choice>
        <mc:Fallback xmlns="">
          <p:sp>
            <p:nvSpPr>
              <p:cNvPr id="42" name="矩形 35"/>
              <p:cNvSpPr>
                <a:spLocks noRot="1" noChangeAspect="1" noMove="1" noResize="1" noEditPoints="1" noAdjustHandles="1" noChangeArrowheads="1" noChangeShapeType="1" noTextEdit="1"/>
              </p:cNvSpPr>
              <p:nvPr/>
            </p:nvSpPr>
            <p:spPr bwMode="auto">
              <a:xfrm>
                <a:off x="5716555" y="2794688"/>
                <a:ext cx="1113769" cy="253916"/>
              </a:xfrm>
              <a:prstGeom prst="rect">
                <a:avLst/>
              </a:prstGeom>
              <a:blipFill>
                <a:blip r:embed="rId21"/>
                <a:stretch>
                  <a:fillRect b="-13636"/>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TW">
                    <a:noFill/>
                  </a:rPr>
                  <a:t> </a:t>
                </a:r>
              </a:p>
            </p:txBody>
          </p:sp>
        </mc:Fallback>
      </mc:AlternateContent>
      <mc:AlternateContent xmlns:mc="http://schemas.openxmlformats.org/markup-compatibility/2006" xmlns:a14="http://schemas.microsoft.com/office/drawing/2010/main">
        <mc:Choice Requires="a14">
          <p:sp>
            <p:nvSpPr>
              <p:cNvPr id="43" name="矩形 35"/>
              <p:cNvSpPr>
                <a:spLocks noChangeArrowheads="1"/>
              </p:cNvSpPr>
              <p:nvPr/>
            </p:nvSpPr>
            <p:spPr bwMode="auto">
              <a:xfrm>
                <a:off x="6042360" y="4097301"/>
                <a:ext cx="1681075" cy="253916"/>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marL="0" marR="0" lvl="0" indent="0" algn="l" defTabSz="685800" rtl="0" eaLnBrk="1" fontAlgn="auto" latinLnBrk="0" hangingPunct="1">
                  <a:lnSpc>
                    <a:spcPct val="100000"/>
                  </a:lnSpc>
                  <a:spcBef>
                    <a:spcPts val="0"/>
                  </a:spcBef>
                  <a:spcAft>
                    <a:spcPts val="0"/>
                  </a:spcAft>
                  <a:buClrTx/>
                  <a:buSzTx/>
                  <a:buFont typeface="Arial"/>
                  <a:buNone/>
                  <a:tabLst/>
                  <a:defRPr/>
                </a:pPr>
                <a:r>
                  <a:rPr kumimoji="0" lang="en-US" altLang="x-none" sz="1050" b="0" i="0" u="none" strike="noStrike" kern="1200" cap="none" spc="0" normalizeH="0" baseline="0" noProof="0">
                    <a:ln>
                      <a:noFill/>
                    </a:ln>
                    <a:solidFill>
                      <a:srgbClr val="699BD0"/>
                    </a:solidFill>
                    <a:effectLst/>
                    <a:uLnTx/>
                    <a:uFillTx/>
                    <a:latin typeface="STXinwei Regular"/>
                    <a:ea typeface="方正兰亭超细黑简体" charset="0"/>
                    <a:cs typeface="Arial"/>
                    <a:sym typeface="Arial"/>
                  </a:rPr>
                  <a:t>Natural Transformation </a:t>
                </a:r>
                <a14:m>
                  <m:oMath xmlns:m="http://schemas.openxmlformats.org/officeDocument/2006/math">
                    <m:r>
                      <a:rPr kumimoji="0" lang="en-US" altLang="x-none" sz="1050" b="0" i="1" u="none" strike="noStrike" kern="1200" cap="none" spc="0" normalizeH="0" baseline="0" noProof="0">
                        <a:ln>
                          <a:noFill/>
                        </a:ln>
                        <a:solidFill>
                          <a:srgbClr val="699BD0"/>
                        </a:solidFill>
                        <a:effectLst/>
                        <a:uLnTx/>
                        <a:uFillTx/>
                        <a:latin typeface="Cambria Math" charset="0"/>
                        <a:ea typeface="Cambria Math" charset="0"/>
                        <a:cs typeface="Cambria Math" charset="0"/>
                        <a:sym typeface="Arial"/>
                      </a:rPr>
                      <m:t>𝜂</m:t>
                    </m:r>
                  </m:oMath>
                </a14:m>
                <a:endParaRPr kumimoji="0" lang="en-US" altLang="x-none" sz="1050" b="0" i="0" u="none" strike="noStrike" kern="1200" cap="none" spc="0" normalizeH="0" baseline="0" noProof="0">
                  <a:ln>
                    <a:noFill/>
                  </a:ln>
                  <a:solidFill>
                    <a:srgbClr val="699BD0"/>
                  </a:solidFill>
                  <a:effectLst/>
                  <a:uLnTx/>
                  <a:uFillTx/>
                  <a:latin typeface="STXinwei Regular"/>
                  <a:ea typeface="方正兰亭超细黑简体" charset="0"/>
                  <a:cs typeface="Arial"/>
                  <a:sym typeface="Arial"/>
                </a:endParaRPr>
              </a:p>
            </p:txBody>
          </p:sp>
        </mc:Choice>
        <mc:Fallback xmlns="">
          <p:sp>
            <p:nvSpPr>
              <p:cNvPr id="43" name="矩形 35"/>
              <p:cNvSpPr>
                <a:spLocks noRot="1" noChangeAspect="1" noMove="1" noResize="1" noEditPoints="1" noAdjustHandles="1" noChangeArrowheads="1" noChangeShapeType="1" noTextEdit="1"/>
              </p:cNvSpPr>
              <p:nvPr/>
            </p:nvSpPr>
            <p:spPr bwMode="auto">
              <a:xfrm>
                <a:off x="6042360" y="4097301"/>
                <a:ext cx="1681075" cy="253916"/>
              </a:xfrm>
              <a:prstGeom prst="rect">
                <a:avLst/>
              </a:prstGeom>
              <a:blipFill>
                <a:blip r:embed="rId22"/>
                <a:stretch>
                  <a:fillRect b="-19048"/>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TW">
                    <a:noFill/>
                  </a:rPr>
                  <a:t> </a:t>
                </a:r>
              </a:p>
            </p:txBody>
          </p:sp>
        </mc:Fallback>
      </mc:AlternateContent>
    </p:spTree>
    <p:extLst>
      <p:ext uri="{BB962C8B-B14F-4D97-AF65-F5344CB8AC3E}">
        <p14:creationId xmlns:p14="http://schemas.microsoft.com/office/powerpoint/2010/main" val="2203036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5"/>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7"/>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1"/>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8"/>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50"/>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53"/>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54"/>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56"/>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59"/>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20"/>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38"/>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39"/>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42"/>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1" grpId="0"/>
      <p:bldP spid="14" grpId="0"/>
      <p:bldP spid="16" grpId="0"/>
      <p:bldP spid="17" grpId="0"/>
      <p:bldP spid="19" grpId="0" animBg="1"/>
      <p:bldP spid="20" grpId="0"/>
      <p:bldP spid="21" grpId="0"/>
      <p:bldP spid="5" grpId="0"/>
      <p:bldP spid="25" grpId="0" animBg="1"/>
      <p:bldP spid="15" grpId="0"/>
      <p:bldP spid="18" grpId="0"/>
      <p:bldP spid="2" grpId="0" animBg="1"/>
      <p:bldP spid="26" grpId="0"/>
      <p:bldP spid="27" grpId="0"/>
      <p:bldP spid="29" grpId="0" animBg="1"/>
      <p:bldP spid="30" grpId="0"/>
      <p:bldP spid="40" grpId="0"/>
      <p:bldP spid="41" grpId="0"/>
      <p:bldP spid="53" grpId="0"/>
      <p:bldP spid="54" grpId="0"/>
      <p:bldP spid="59" grpId="0"/>
      <p:bldP spid="38" grpId="0"/>
      <p:bldP spid="39" grpId="0"/>
      <p:bldP spid="42" grpId="0"/>
      <p:bldP spid="4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矩形 1"/>
          <p:cNvSpPr>
            <a:spLocks noChangeArrowheads="1"/>
          </p:cNvSpPr>
          <p:nvPr/>
        </p:nvSpPr>
        <p:spPr bwMode="auto">
          <a:xfrm>
            <a:off x="3388347" y="213143"/>
            <a:ext cx="3199402" cy="600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marL="0" marR="0" lvl="0" indent="0" algn="l" defTabSz="342892" rtl="0" eaLnBrk="1" fontAlgn="auto" latinLnBrk="0" hangingPunct="1">
              <a:lnSpc>
                <a:spcPct val="100000"/>
              </a:lnSpc>
              <a:spcBef>
                <a:spcPts val="0"/>
              </a:spcBef>
              <a:spcAft>
                <a:spcPts val="0"/>
              </a:spcAft>
              <a:buClrTx/>
              <a:buSzTx/>
              <a:buFont typeface="Arial"/>
              <a:buNone/>
              <a:tabLst/>
              <a:defRPr/>
            </a:pPr>
            <a:r>
              <a:rPr kumimoji="0" lang="zh-TW" altLang="en-US" sz="3300" b="0" i="0" u="none" strike="noStrike" kern="1200" cap="none" spc="0" normalizeH="0" baseline="0" noProof="0" dirty="0">
                <a:ln>
                  <a:noFill/>
                </a:ln>
                <a:solidFill>
                  <a:prstClr val="white"/>
                </a:solidFill>
                <a:effectLst/>
                <a:uLnTx/>
                <a:uFillTx/>
                <a:latin typeface="Calibri" charset="0"/>
                <a:ea typeface="宋体" charset="-122"/>
                <a:cs typeface="Arial"/>
                <a:sym typeface="Arial"/>
              </a:rPr>
              <a:t>以三国演义为例</a:t>
            </a:r>
            <a:endParaRPr kumimoji="0" lang="zh-CN" altLang="en-US" sz="3300" b="0" i="0" u="none" strike="noStrike" kern="1200" cap="none" spc="0" normalizeH="0" baseline="0" noProof="0" dirty="0">
              <a:ln>
                <a:noFill/>
              </a:ln>
              <a:solidFill>
                <a:prstClr val="white"/>
              </a:solidFill>
              <a:effectLst/>
              <a:uLnTx/>
              <a:uFillTx/>
              <a:latin typeface="Calibri" charset="0"/>
              <a:ea typeface="Weibei SC" charset="-122"/>
              <a:cs typeface="Arial"/>
              <a:sym typeface="Arial"/>
            </a:endParaRPr>
          </a:p>
        </p:txBody>
      </p:sp>
      <mc:AlternateContent xmlns:mc="http://schemas.openxmlformats.org/markup-compatibility/2006" xmlns:a14="http://schemas.microsoft.com/office/drawing/2010/main">
        <mc:Choice Requires="a14">
          <p:sp>
            <p:nvSpPr>
              <p:cNvPr id="3" name="TextBox 2"/>
              <p:cNvSpPr txBox="1"/>
              <p:nvPr/>
            </p:nvSpPr>
            <p:spPr>
              <a:xfrm>
                <a:off x="4115503" y="1456685"/>
                <a:ext cx="1309333" cy="380489"/>
              </a:xfrm>
              <a:prstGeom prst="rect">
                <a:avLst/>
              </a:prstGeom>
              <a:noFill/>
              <a:ln>
                <a:solidFill>
                  <a:srgbClr val="DBB76C"/>
                </a:solidFill>
              </a:ln>
            </p:spPr>
            <p:txBody>
              <a:bodyPr wrap="none" lIns="0" tIns="0" rIns="0" bIns="0" rtlCol="0">
                <a:spAutoFit/>
              </a:bodyPr>
              <a:lstStyle/>
              <a:p>
                <a:pPr marL="0" marR="0" lvl="0" indent="0" algn="l" defTabSz="685800" rtl="0" eaLnBrk="1" fontAlgn="auto" latinLnBrk="0" hangingPunct="1">
                  <a:lnSpc>
                    <a:spcPct val="100000"/>
                  </a:lnSpc>
                  <a:spcBef>
                    <a:spcPts val="0"/>
                  </a:spcBef>
                  <a:spcAft>
                    <a:spcPts val="0"/>
                  </a:spcAft>
                  <a:buClrTx/>
                  <a:buSzTx/>
                  <a:buFont typeface="Arial"/>
                  <a:buNone/>
                  <a:tabLst/>
                  <a:defRPr/>
                </a:pPr>
                <a:r>
                  <a:rPr lang="en-US" sz="1800" kern="1200" dirty="0">
                    <a:solidFill>
                      <a:prstClr val="white"/>
                    </a:solidFill>
                    <a:ea typeface="+mn-ea"/>
                    <a:cs typeface="+mn-cs"/>
                  </a:rPr>
                  <a:t>A</a:t>
                </a:r>
                <a14:m>
                  <m:oMath xmlns:m="http://schemas.openxmlformats.org/officeDocument/2006/math">
                    <m:r>
                      <a:rPr kumimoji="0" lang="en-US" sz="1800" b="0" i="0" u="none" strike="noStrike" kern="1200" cap="none" spc="0" normalizeH="0" baseline="0" noProof="0">
                        <a:ln>
                          <a:noFill/>
                        </a:ln>
                        <a:solidFill>
                          <a:prstClr val="white"/>
                        </a:solidFill>
                        <a:effectLst/>
                        <a:uLnTx/>
                        <a:uFillTx/>
                        <a:latin typeface="Cambria Math" charset="0"/>
                        <a:ea typeface="+mn-ea"/>
                        <a:cs typeface="+mn-cs"/>
                        <a:sym typeface="Arial"/>
                      </a:rPr>
                      <m:t> </m:t>
                    </m:r>
                    <m:groupChr>
                      <m:groupChrPr>
                        <m:chr m:val="→"/>
                        <m:vertJc m:val="bot"/>
                        <m:ctrlPr>
                          <a:rPr kumimoji="0" lang="en-US" sz="1800" b="0" i="1" u="none" strike="noStrike" kern="1200" cap="none" spc="0" normalizeH="0" baseline="0" noProof="0">
                            <a:ln>
                              <a:noFill/>
                            </a:ln>
                            <a:solidFill>
                              <a:prstClr val="white"/>
                            </a:solidFill>
                            <a:effectLst/>
                            <a:uLnTx/>
                            <a:uFillTx/>
                            <a:latin typeface="Cambria Math" panose="02040503050406030204" pitchFamily="18" charset="0"/>
                            <a:ea typeface="+mn-ea"/>
                            <a:cs typeface="+mn-cs"/>
                            <a:sym typeface="Arial"/>
                          </a:rPr>
                        </m:ctrlPr>
                      </m:groupChrPr>
                      <m:e>
                        <m:r>
                          <m:rPr>
                            <m:brk m:alnAt="2"/>
                          </m:rPr>
                          <a:rPr kumimoji="0" lang="en-US" sz="1800" b="0" i="0" u="none" strike="noStrike" kern="1200" cap="none" spc="0" normalizeH="0" baseline="0" noProof="0">
                            <a:ln>
                              <a:noFill/>
                            </a:ln>
                            <a:solidFill>
                              <a:prstClr val="white"/>
                            </a:solidFill>
                            <a:effectLst/>
                            <a:uLnTx/>
                            <a:uFillTx/>
                            <a:latin typeface="Cambria Math" charset="0"/>
                            <a:ea typeface="+mn-ea"/>
                            <a:cs typeface="+mn-cs"/>
                            <a:sym typeface="Arial"/>
                          </a:rPr>
                          <m:t> </m:t>
                        </m:r>
                        <m:r>
                          <a:rPr kumimoji="0" lang="en-US" sz="1800" b="0" i="0" u="none" strike="noStrike" kern="1200" cap="none" spc="0" normalizeH="0" baseline="0" noProof="0">
                            <a:ln>
                              <a:noFill/>
                            </a:ln>
                            <a:solidFill>
                              <a:prstClr val="white"/>
                            </a:solidFill>
                            <a:effectLst/>
                            <a:uLnTx/>
                            <a:uFillTx/>
                            <a:latin typeface="Cambria Math" charset="0"/>
                            <a:ea typeface="+mn-ea"/>
                            <a:cs typeface="+mn-cs"/>
                            <a:sym typeface="Arial"/>
                          </a:rPr>
                          <m:t>          </m:t>
                        </m:r>
                        <m:r>
                          <a:rPr kumimoji="0" lang="en-US" sz="1800" b="0" i="0" u="none" strike="noStrike" kern="1200" cap="none" spc="0" normalizeH="0" baseline="0" noProof="0">
                            <a:ln>
                              <a:noFill/>
                            </a:ln>
                            <a:solidFill>
                              <a:prstClr val="white"/>
                            </a:solidFill>
                            <a:effectLst/>
                            <a:uLnTx/>
                            <a:uFillTx/>
                            <a:latin typeface="Cambria Math" charset="0"/>
                            <a:ea typeface="+mn-ea"/>
                            <a:cs typeface="+mn-cs"/>
                            <a:sym typeface="Arial"/>
                          </a:rPr>
                          <m:t>𝑓</m:t>
                        </m:r>
                        <m:r>
                          <a:rPr kumimoji="0" lang="en-US" sz="1800" b="0" i="0" u="none" strike="noStrike" kern="1200" cap="none" spc="0" normalizeH="0" baseline="0" noProof="0">
                            <a:ln>
                              <a:noFill/>
                            </a:ln>
                            <a:solidFill>
                              <a:prstClr val="white"/>
                            </a:solidFill>
                            <a:effectLst/>
                            <a:uLnTx/>
                            <a:uFillTx/>
                            <a:latin typeface="Cambria Math" charset="0"/>
                            <a:ea typeface="+mn-ea"/>
                            <a:cs typeface="+mn-cs"/>
                            <a:sym typeface="Arial"/>
                          </a:rPr>
                          <m:t>           </m:t>
                        </m:r>
                      </m:e>
                    </m:groupChr>
                    <m:r>
                      <a:rPr kumimoji="0" lang="en-US" sz="1800" b="0" i="0" u="none" strike="noStrike" kern="1200" cap="none" spc="0" normalizeH="0" baseline="0" noProof="0">
                        <a:ln>
                          <a:noFill/>
                        </a:ln>
                        <a:solidFill>
                          <a:prstClr val="white"/>
                        </a:solidFill>
                        <a:effectLst/>
                        <a:uLnTx/>
                        <a:uFillTx/>
                        <a:latin typeface="Cambria Math" charset="0"/>
                        <a:ea typeface="+mn-ea"/>
                        <a:cs typeface="+mn-cs"/>
                        <a:sym typeface="Arial"/>
                      </a:rPr>
                      <m:t> </m:t>
                    </m:r>
                    <m:r>
                      <m:rPr>
                        <m:sty m:val="p"/>
                      </m:rPr>
                      <a:rPr kumimoji="0" lang="en-US" sz="1800" b="0" i="0"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sym typeface="Arial"/>
                      </a:rPr>
                      <m:t>B</m:t>
                    </m:r>
                  </m:oMath>
                </a14:m>
                <a:endParaRPr kumimoji="0" lang="en-US" sz="1800" b="0" i="0" u="none" strike="noStrike" kern="1200" cap="none" spc="0" normalizeH="0" baseline="0" noProof="0" dirty="0">
                  <a:ln>
                    <a:noFill/>
                  </a:ln>
                  <a:solidFill>
                    <a:prstClr val="white"/>
                  </a:solidFill>
                  <a:effectLst/>
                  <a:uLnTx/>
                  <a:uFillTx/>
                  <a:latin typeface="Calibri"/>
                  <a:ea typeface="+mn-ea"/>
                  <a:cs typeface="Arial"/>
                  <a:sym typeface="Arial"/>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4115503" y="1456685"/>
                <a:ext cx="1309333" cy="380489"/>
              </a:xfrm>
              <a:prstGeom prst="rect">
                <a:avLst/>
              </a:prstGeom>
              <a:blipFill>
                <a:blip r:embed="rId3"/>
                <a:stretch>
                  <a:fillRect l="-10476" t="-9677" r="-4762" b="-35484"/>
                </a:stretch>
              </a:blipFill>
              <a:ln>
                <a:solidFill>
                  <a:srgbClr val="DBB76C"/>
                </a:solidFill>
              </a:ln>
            </p:spPr>
            <p:txBody>
              <a:bodyPr/>
              <a:lstStyle/>
              <a:p>
                <a:r>
                  <a:rPr lang="en-TW">
                    <a:noFill/>
                  </a:rPr>
                  <a:t> </a:t>
                </a:r>
              </a:p>
            </p:txBody>
          </p:sp>
        </mc:Fallback>
      </mc:AlternateContent>
      <p:sp>
        <p:nvSpPr>
          <p:cNvPr id="11" name="矩形 35"/>
          <p:cNvSpPr>
            <a:spLocks noChangeArrowheads="1"/>
          </p:cNvSpPr>
          <p:nvPr/>
        </p:nvSpPr>
        <p:spPr bwMode="auto">
          <a:xfrm>
            <a:off x="757238" y="1306529"/>
            <a:ext cx="167206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marL="0" marR="0" lvl="0" indent="0" algn="l" defTabSz="685800" rtl="0" eaLnBrk="1" fontAlgn="auto" latinLnBrk="0" hangingPunct="1">
              <a:lnSpc>
                <a:spcPct val="100000"/>
              </a:lnSpc>
              <a:spcBef>
                <a:spcPts val="0"/>
              </a:spcBef>
              <a:spcAft>
                <a:spcPts val="0"/>
              </a:spcAft>
              <a:buClrTx/>
              <a:buSzTx/>
              <a:buFont typeface="Arial"/>
              <a:buNone/>
              <a:tabLst/>
              <a:defRPr/>
            </a:pPr>
            <a:r>
              <a:rPr kumimoji="0" lang="en-US" altLang="x-none" sz="1400" b="0" i="0" u="none" strike="noStrike" kern="1200" cap="none" spc="0" normalizeH="0" baseline="0" noProof="0">
                <a:ln>
                  <a:noFill/>
                </a:ln>
                <a:solidFill>
                  <a:srgbClr val="FFFFFF"/>
                </a:solidFill>
                <a:effectLst/>
                <a:uLnTx/>
                <a:uFillTx/>
                <a:latin typeface="STXinwei Regular"/>
                <a:ea typeface="方正兰亭超细黑简体" charset="0"/>
                <a:cs typeface="Arial"/>
                <a:sym typeface="Arial"/>
              </a:rPr>
              <a:t>1.</a:t>
            </a:r>
            <a:r>
              <a:rPr kumimoji="0" lang="zh-TW" altLang="en-US" sz="1400" b="0" i="0" u="none" strike="noStrike" kern="1200" cap="none" spc="0" normalizeH="0" baseline="0" noProof="0">
                <a:ln>
                  <a:noFill/>
                </a:ln>
                <a:solidFill>
                  <a:srgbClr val="FFFFFF"/>
                </a:solidFill>
                <a:effectLst/>
                <a:uLnTx/>
                <a:uFillTx/>
                <a:latin typeface="STXinwei Regular"/>
                <a:ea typeface="方正兰亭超细黑简体" charset="0"/>
                <a:cs typeface="Arial"/>
                <a:sym typeface="Arial"/>
              </a:rPr>
              <a:t>函数</a:t>
            </a:r>
            <a:r>
              <a:rPr kumimoji="0" lang="zh-CN" altLang="en-US" sz="1400" b="0" i="0" u="none" strike="noStrike" kern="1200" cap="none" spc="0" normalizeH="0" baseline="0" noProof="0">
                <a:ln>
                  <a:noFill/>
                </a:ln>
                <a:solidFill>
                  <a:srgbClr val="FFFFFF"/>
                </a:solidFill>
                <a:effectLst/>
                <a:uLnTx/>
                <a:uFillTx/>
                <a:latin typeface="STXinwei Regular"/>
                <a:ea typeface="方正兰亭超细黑简体" charset="0"/>
                <a:cs typeface="Arial"/>
                <a:sym typeface="Arial"/>
              </a:rPr>
              <a:t> </a:t>
            </a:r>
            <a:r>
              <a:rPr kumimoji="0" lang="en-US" altLang="x-none" sz="1400" b="0" i="0" u="none" strike="noStrike" kern="1200" cap="none" spc="0" normalizeH="0" baseline="0" noProof="0">
                <a:ln>
                  <a:noFill/>
                </a:ln>
                <a:solidFill>
                  <a:srgbClr val="FFFFFF"/>
                </a:solidFill>
                <a:effectLst/>
                <a:uLnTx/>
                <a:uFillTx/>
                <a:latin typeface="STXinwei Regular"/>
                <a:ea typeface="方正兰亭超细黑简体" charset="0"/>
                <a:cs typeface="Arial"/>
                <a:sym typeface="Arial"/>
              </a:rPr>
              <a:t>(Function)</a:t>
            </a:r>
          </a:p>
        </p:txBody>
      </p:sp>
      <p:sp>
        <p:nvSpPr>
          <p:cNvPr id="14" name="矩形 35"/>
          <p:cNvSpPr>
            <a:spLocks noChangeArrowheads="1"/>
          </p:cNvSpPr>
          <p:nvPr/>
        </p:nvSpPr>
        <p:spPr bwMode="auto">
          <a:xfrm>
            <a:off x="962158" y="1627238"/>
            <a:ext cx="2353861"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marL="0" marR="0" lvl="0" indent="0" algn="l" defTabSz="685800" rtl="0" eaLnBrk="1" fontAlgn="auto" latinLnBrk="0" hangingPunct="1">
              <a:lnSpc>
                <a:spcPct val="100000"/>
              </a:lnSpc>
              <a:spcBef>
                <a:spcPts val="0"/>
              </a:spcBef>
              <a:spcAft>
                <a:spcPts val="0"/>
              </a:spcAft>
              <a:buClrTx/>
              <a:buSzTx/>
              <a:buFont typeface="Arial"/>
              <a:buNone/>
              <a:tabLst/>
              <a:defRPr/>
            </a:pPr>
            <a:r>
              <a:rPr kumimoji="0" lang="en-US" altLang="x-none" sz="1050" b="0" i="0" u="none" strike="noStrike" kern="1200" cap="none" spc="0" normalizeH="0" baseline="0" noProof="0" dirty="0" err="1">
                <a:ln>
                  <a:noFill/>
                </a:ln>
                <a:solidFill>
                  <a:srgbClr val="DBB76C"/>
                </a:solidFill>
                <a:effectLst/>
                <a:uLnTx/>
                <a:uFillTx/>
                <a:latin typeface="STXinwei Regular"/>
                <a:ea typeface="方正兰亭超细黑简体" charset="0"/>
                <a:cs typeface="Arial"/>
                <a:sym typeface="Arial"/>
              </a:rPr>
              <a:t>比较</a:t>
            </a:r>
            <a:r>
              <a:rPr kumimoji="0" lang="en-US" altLang="zh-CN" sz="1050" b="0" i="0" u="none" strike="noStrike" kern="1200" cap="none" spc="0" normalizeH="0" baseline="0" noProof="0" dirty="0">
                <a:ln>
                  <a:noFill/>
                </a:ln>
                <a:solidFill>
                  <a:srgbClr val="DBB76C"/>
                </a:solidFill>
                <a:effectLst/>
                <a:uLnTx/>
                <a:uFillTx/>
                <a:latin typeface="STXinwei Regular"/>
                <a:ea typeface="方正兰亭超细黑简体" charset="0"/>
                <a:cs typeface="Arial"/>
                <a:sym typeface="Arial"/>
              </a:rPr>
              <a:t>/</a:t>
            </a:r>
            <a:r>
              <a:rPr kumimoji="0" lang="zh-CN" altLang="en-US" sz="1050" b="0" i="0" u="none" strike="noStrike" kern="1200" cap="none" spc="0" normalizeH="0" baseline="0" noProof="0" dirty="0">
                <a:ln>
                  <a:noFill/>
                </a:ln>
                <a:solidFill>
                  <a:srgbClr val="DBB76C"/>
                </a:solidFill>
                <a:effectLst/>
                <a:uLnTx/>
                <a:uFillTx/>
                <a:latin typeface="STXinwei Regular"/>
                <a:ea typeface="方正兰亭超细黑简体" charset="0"/>
                <a:cs typeface="Arial"/>
                <a:sym typeface="Arial"/>
              </a:rPr>
              <a:t>联系两个（角色）对象</a:t>
            </a:r>
            <a:endParaRPr kumimoji="0" lang="en-US" altLang="x-none" sz="1050" b="0" i="0" u="none" strike="noStrike" kern="1200" cap="none" spc="0" normalizeH="0" baseline="0" noProof="0" dirty="0">
              <a:ln>
                <a:noFill/>
              </a:ln>
              <a:solidFill>
                <a:srgbClr val="DBB76C"/>
              </a:solidFill>
              <a:effectLst/>
              <a:uLnTx/>
              <a:uFillTx/>
              <a:latin typeface="STXinwei Regular"/>
              <a:ea typeface="方正兰亭超细黑简体" charset="0"/>
              <a:cs typeface="Arial"/>
              <a:sym typeface="Arial"/>
            </a:endParaRPr>
          </a:p>
        </p:txBody>
      </p:sp>
      <p:sp>
        <p:nvSpPr>
          <p:cNvPr id="16" name="矩形 35"/>
          <p:cNvSpPr>
            <a:spLocks noChangeArrowheads="1"/>
          </p:cNvSpPr>
          <p:nvPr/>
        </p:nvSpPr>
        <p:spPr bwMode="auto">
          <a:xfrm>
            <a:off x="757239" y="2084127"/>
            <a:ext cx="195866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marL="0" marR="0" lvl="0" indent="0" algn="l" defTabSz="685800" rtl="0" eaLnBrk="1" fontAlgn="auto" latinLnBrk="0" hangingPunct="1">
              <a:lnSpc>
                <a:spcPct val="100000"/>
              </a:lnSpc>
              <a:spcBef>
                <a:spcPts val="0"/>
              </a:spcBef>
              <a:spcAft>
                <a:spcPts val="0"/>
              </a:spcAft>
              <a:buClrTx/>
              <a:buSzTx/>
              <a:buFont typeface="Arial"/>
              <a:buNone/>
              <a:tabLst/>
              <a:defRPr/>
            </a:pPr>
            <a:r>
              <a:rPr kumimoji="0" lang="en-US" altLang="x-none" sz="1400" b="0" i="0" u="none" strike="noStrike" kern="1200" cap="none" spc="0" normalizeH="0" baseline="0" noProof="0">
                <a:ln>
                  <a:noFill/>
                </a:ln>
                <a:solidFill>
                  <a:srgbClr val="FFFFFF"/>
                </a:solidFill>
                <a:effectLst/>
                <a:uLnTx/>
                <a:uFillTx/>
                <a:latin typeface="STXinwei Regular"/>
                <a:ea typeface="方正兰亭超细黑简体" charset="0"/>
                <a:cs typeface="Arial"/>
                <a:sym typeface="Arial"/>
              </a:rPr>
              <a:t>2.</a:t>
            </a:r>
            <a:r>
              <a:rPr kumimoji="0" lang="zh-TW" altLang="en-US" sz="1400" b="0" i="0" u="none" strike="noStrike" kern="1200" cap="none" spc="0" normalizeH="0" baseline="0" noProof="0">
                <a:ln>
                  <a:noFill/>
                </a:ln>
                <a:solidFill>
                  <a:srgbClr val="FFFFFF"/>
                </a:solidFill>
                <a:effectLst/>
                <a:uLnTx/>
                <a:uFillTx/>
                <a:latin typeface="STXinwei Regular"/>
                <a:ea typeface="方正兰亭超细黑简体" charset="0"/>
                <a:cs typeface="Arial"/>
                <a:sym typeface="Arial"/>
              </a:rPr>
              <a:t>函子</a:t>
            </a:r>
            <a:r>
              <a:rPr kumimoji="0" lang="en-US" altLang="zh-TW" sz="1400" b="0" i="0" u="none" strike="noStrike" kern="1200" cap="none" spc="0" normalizeH="0" baseline="0" noProof="0">
                <a:ln>
                  <a:noFill/>
                </a:ln>
                <a:solidFill>
                  <a:srgbClr val="FFFFFF"/>
                </a:solidFill>
                <a:effectLst/>
                <a:uLnTx/>
                <a:uFillTx/>
                <a:latin typeface="STXinwei Regular"/>
                <a:ea typeface="方正兰亭超细黑简体" charset="0"/>
                <a:cs typeface="Arial"/>
                <a:sym typeface="Arial"/>
              </a:rPr>
              <a:t> (</a:t>
            </a:r>
            <a:r>
              <a:rPr kumimoji="0" lang="en-US" altLang="x-none" sz="1400" b="0" i="0" u="none" strike="noStrike" kern="1200" cap="none" spc="0" normalizeH="0" baseline="0" noProof="0" err="1">
                <a:ln>
                  <a:noFill/>
                </a:ln>
                <a:solidFill>
                  <a:srgbClr val="FFFFFF"/>
                </a:solidFill>
                <a:effectLst/>
                <a:uLnTx/>
                <a:uFillTx/>
                <a:latin typeface="STXinwei Regular"/>
                <a:ea typeface="方正兰亭超细黑简体" charset="0"/>
                <a:cs typeface="Arial"/>
                <a:sym typeface="Arial"/>
              </a:rPr>
              <a:t>Functor</a:t>
            </a:r>
            <a:r>
              <a:rPr kumimoji="0" lang="en-US" altLang="zh-CN" sz="1400" b="0" i="0" u="none" strike="noStrike" kern="1200" cap="none" spc="0" normalizeH="0" baseline="0" noProof="0">
                <a:ln>
                  <a:noFill/>
                </a:ln>
                <a:solidFill>
                  <a:srgbClr val="FFFFFF"/>
                </a:solidFill>
                <a:effectLst/>
                <a:uLnTx/>
                <a:uFillTx/>
                <a:latin typeface="STXinwei Regular"/>
                <a:ea typeface="方正兰亭超细黑简体" charset="0"/>
                <a:cs typeface="Arial"/>
                <a:sym typeface="Arial"/>
              </a:rPr>
              <a:t>)</a:t>
            </a:r>
            <a:endParaRPr kumimoji="0" lang="en-US" altLang="x-none" sz="1400" b="0" i="0" u="none" strike="noStrike" kern="1200" cap="none" spc="0" normalizeH="0" baseline="0" noProof="0">
              <a:ln>
                <a:noFill/>
              </a:ln>
              <a:solidFill>
                <a:srgbClr val="FFFFFF"/>
              </a:solidFill>
              <a:effectLst/>
              <a:uLnTx/>
              <a:uFillTx/>
              <a:latin typeface="STXinwei Regular"/>
              <a:ea typeface="方正兰亭超细黑简体" charset="0"/>
              <a:cs typeface="Arial"/>
              <a:sym typeface="Arial"/>
            </a:endParaRPr>
          </a:p>
        </p:txBody>
      </p:sp>
      <p:sp>
        <p:nvSpPr>
          <p:cNvPr id="17" name="矩形 35"/>
          <p:cNvSpPr>
            <a:spLocks noChangeArrowheads="1"/>
          </p:cNvSpPr>
          <p:nvPr/>
        </p:nvSpPr>
        <p:spPr bwMode="auto">
          <a:xfrm>
            <a:off x="962158" y="2404838"/>
            <a:ext cx="3163277"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marL="0" marR="0" lvl="0" indent="0" algn="l" defTabSz="685800" rtl="0" eaLnBrk="1" fontAlgn="auto" latinLnBrk="0" hangingPunct="1">
              <a:lnSpc>
                <a:spcPct val="100000"/>
              </a:lnSpc>
              <a:spcBef>
                <a:spcPts val="0"/>
              </a:spcBef>
              <a:spcAft>
                <a:spcPts val="0"/>
              </a:spcAft>
              <a:buClrTx/>
              <a:buSzTx/>
              <a:buFont typeface="Arial"/>
              <a:buNone/>
              <a:tabLst/>
              <a:defRPr/>
            </a:pPr>
            <a:r>
              <a:rPr kumimoji="0" lang="en-US" altLang="x-none" sz="1050" b="0" i="0" u="none" strike="noStrike" kern="1200" cap="none" spc="0" normalizeH="0" baseline="0" noProof="0" dirty="0" err="1">
                <a:ln>
                  <a:noFill/>
                </a:ln>
                <a:solidFill>
                  <a:srgbClr val="DBB76C"/>
                </a:solidFill>
                <a:effectLst/>
                <a:uLnTx/>
                <a:uFillTx/>
                <a:latin typeface="STXinwei Regular"/>
                <a:ea typeface="方正兰亭超细黑简体" charset="0"/>
                <a:cs typeface="Arial"/>
                <a:sym typeface="Arial"/>
              </a:rPr>
              <a:t>比较两个系统的结构</a:t>
            </a:r>
            <a:endParaRPr kumimoji="0" lang="en-US" altLang="x-none" sz="1050" b="0" i="0" u="none" strike="noStrike" kern="1200" cap="none" spc="0" normalizeH="0" baseline="0" noProof="0" dirty="0">
              <a:ln>
                <a:noFill/>
              </a:ln>
              <a:solidFill>
                <a:srgbClr val="DBB76C"/>
              </a:solidFill>
              <a:effectLst/>
              <a:uLnTx/>
              <a:uFillTx/>
              <a:latin typeface="STXinwei Regular"/>
              <a:ea typeface="方正兰亭超细黑简体" charset="0"/>
              <a:cs typeface="Arial"/>
              <a:sym typeface="Arial"/>
            </a:endParaRPr>
          </a:p>
        </p:txBody>
      </p:sp>
      <mc:AlternateContent xmlns:mc="http://schemas.openxmlformats.org/markup-compatibility/2006" xmlns:a14="http://schemas.microsoft.com/office/drawing/2010/main">
        <mc:Choice Requires="a14">
          <p:sp>
            <p:nvSpPr>
              <p:cNvPr id="19" name="TextBox 18"/>
              <p:cNvSpPr txBox="1"/>
              <p:nvPr/>
            </p:nvSpPr>
            <p:spPr>
              <a:xfrm>
                <a:off x="4244204" y="2730891"/>
                <a:ext cx="1398716" cy="372153"/>
              </a:xfrm>
              <a:prstGeom prst="rect">
                <a:avLst/>
              </a:prstGeom>
              <a:noFill/>
              <a:ln>
                <a:solidFill>
                  <a:srgbClr val="DBB76C"/>
                </a:solidFill>
              </a:ln>
            </p:spPr>
            <p:txBody>
              <a:bodyPr wrap="none" lIns="0" tIns="0" rIns="0" bIns="0" rtlCol="0">
                <a:spAutoFit/>
              </a:bodyPr>
              <a:lstStyle/>
              <a:p>
                <a:pPr marL="0" marR="0" lvl="0" indent="0" algn="l" defTabSz="685800" rtl="0" eaLnBrk="1" fontAlgn="auto" latinLnBrk="0" hangingPunct="1">
                  <a:lnSpc>
                    <a:spcPct val="100000"/>
                  </a:lnSpc>
                  <a:spcBef>
                    <a:spcPts val="0"/>
                  </a:spcBef>
                  <a:spcAft>
                    <a:spcPts val="0"/>
                  </a:spcAft>
                  <a:buClrTx/>
                  <a:buSzTx/>
                  <a:buFont typeface="Arial"/>
                  <a:buNone/>
                  <a:tabLst/>
                  <a:defRPr/>
                </a:pPr>
                <a14:m>
                  <m:oMathPara xmlns:m="http://schemas.openxmlformats.org/officeDocument/2006/math">
                    <m:oMathParaPr>
                      <m:jc m:val="centerGroup"/>
                    </m:oMathParaPr>
                    <m:oMath xmlns:m="http://schemas.openxmlformats.org/officeDocument/2006/math">
                      <m:r>
                        <a:rPr kumimoji="0" lang="en-US" sz="1800" b="0" i="0" u="none" strike="noStrike" kern="1200" cap="none" spc="0" normalizeH="0" baseline="0" noProof="0">
                          <a:ln>
                            <a:noFill/>
                          </a:ln>
                          <a:solidFill>
                            <a:prstClr val="white"/>
                          </a:solidFill>
                          <a:effectLst/>
                          <a:uLnTx/>
                          <a:uFillTx/>
                          <a:latin typeface="Cambria Math" charset="0"/>
                          <a:ea typeface="+mn-ea"/>
                          <a:cs typeface="+mn-cs"/>
                          <a:sym typeface="Arial"/>
                        </a:rPr>
                        <m:t>𝑆</m:t>
                      </m:r>
                      <m:r>
                        <a:rPr kumimoji="0" lang="en-US" sz="1800" b="0" i="0" u="none" strike="noStrike" kern="1200" cap="none" spc="0" normalizeH="0" baseline="0" noProof="0">
                          <a:ln>
                            <a:noFill/>
                          </a:ln>
                          <a:solidFill>
                            <a:prstClr val="white"/>
                          </a:solidFill>
                          <a:effectLst/>
                          <a:uLnTx/>
                          <a:uFillTx/>
                          <a:latin typeface="Cambria Math" charset="0"/>
                          <a:ea typeface="+mn-ea"/>
                          <a:cs typeface="+mn-cs"/>
                          <a:sym typeface="Arial"/>
                        </a:rPr>
                        <m:t> </m:t>
                      </m:r>
                      <m:groupChr>
                        <m:groupChrPr>
                          <m:chr m:val="→"/>
                          <m:vertJc m:val="bot"/>
                          <m:ctrlPr>
                            <a:rPr kumimoji="0" lang="en-US" sz="1800" b="0" i="1" u="none" strike="noStrike" kern="1200" cap="none" spc="0" normalizeH="0" baseline="0" noProof="0">
                              <a:ln>
                                <a:noFill/>
                              </a:ln>
                              <a:solidFill>
                                <a:prstClr val="white"/>
                              </a:solidFill>
                              <a:effectLst/>
                              <a:uLnTx/>
                              <a:uFillTx/>
                              <a:latin typeface="Cambria Math" panose="02040503050406030204" pitchFamily="18" charset="0"/>
                              <a:ea typeface="+mn-ea"/>
                              <a:cs typeface="+mn-cs"/>
                              <a:sym typeface="Arial"/>
                            </a:rPr>
                          </m:ctrlPr>
                        </m:groupChrPr>
                        <m:e>
                          <m:r>
                            <m:rPr>
                              <m:brk m:alnAt="2"/>
                            </m:rPr>
                            <a:rPr kumimoji="0" lang="en-US" sz="1800" b="0" i="0" u="none" strike="noStrike" kern="1200" cap="none" spc="0" normalizeH="0" baseline="0" noProof="0">
                              <a:ln>
                                <a:noFill/>
                              </a:ln>
                              <a:solidFill>
                                <a:prstClr val="white"/>
                              </a:solidFill>
                              <a:effectLst/>
                              <a:uLnTx/>
                              <a:uFillTx/>
                              <a:latin typeface="Cambria Math" charset="0"/>
                              <a:ea typeface="+mn-ea"/>
                              <a:cs typeface="+mn-cs"/>
                              <a:sym typeface="Arial"/>
                            </a:rPr>
                            <m:t> </m:t>
                          </m:r>
                          <m:r>
                            <a:rPr kumimoji="0" lang="en-US" sz="1800" b="0" i="0" u="none" strike="noStrike" kern="1200" cap="none" spc="0" normalizeH="0" baseline="0" noProof="0">
                              <a:ln>
                                <a:noFill/>
                              </a:ln>
                              <a:solidFill>
                                <a:prstClr val="white"/>
                              </a:solidFill>
                              <a:effectLst/>
                              <a:uLnTx/>
                              <a:uFillTx/>
                              <a:latin typeface="Cambria Math" charset="0"/>
                              <a:ea typeface="+mn-ea"/>
                              <a:cs typeface="+mn-cs"/>
                              <a:sym typeface="Arial"/>
                            </a:rPr>
                            <m:t>          </m:t>
                          </m:r>
                          <m:r>
                            <a:rPr kumimoji="0" lang="en-US" sz="1800" b="0" i="0" u="none" strike="noStrike" kern="1200" cap="none" spc="0" normalizeH="0" baseline="0" noProof="0">
                              <a:ln>
                                <a:noFill/>
                              </a:ln>
                              <a:solidFill>
                                <a:prstClr val="white"/>
                              </a:solidFill>
                              <a:effectLst/>
                              <a:uLnTx/>
                              <a:uFillTx/>
                              <a:latin typeface="Cambria Math" charset="0"/>
                              <a:ea typeface="+mn-ea"/>
                              <a:cs typeface="+mn-cs"/>
                              <a:sym typeface="Arial"/>
                            </a:rPr>
                            <m:t>𝐹</m:t>
                          </m:r>
                          <m:r>
                            <a:rPr kumimoji="0" lang="en-US" sz="1800" b="0" i="0" u="none" strike="noStrike" kern="1200" cap="none" spc="0" normalizeH="0" baseline="0" noProof="0">
                              <a:ln>
                                <a:noFill/>
                              </a:ln>
                              <a:solidFill>
                                <a:prstClr val="white"/>
                              </a:solidFill>
                              <a:effectLst/>
                              <a:uLnTx/>
                              <a:uFillTx/>
                              <a:latin typeface="Cambria Math" charset="0"/>
                              <a:ea typeface="+mn-ea"/>
                              <a:cs typeface="+mn-cs"/>
                              <a:sym typeface="Arial"/>
                            </a:rPr>
                            <m:t>           </m:t>
                          </m:r>
                        </m:e>
                      </m:groupChr>
                      <m:r>
                        <a:rPr kumimoji="0" lang="en-US" sz="1800" b="0" i="0" u="none" strike="noStrike" kern="1200" cap="none" spc="0" normalizeH="0" baseline="0" noProof="0">
                          <a:ln>
                            <a:noFill/>
                          </a:ln>
                          <a:solidFill>
                            <a:prstClr val="white"/>
                          </a:solidFill>
                          <a:effectLst/>
                          <a:uLnTx/>
                          <a:uFillTx/>
                          <a:latin typeface="Cambria Math" charset="0"/>
                          <a:ea typeface="+mn-ea"/>
                          <a:cs typeface="+mn-cs"/>
                          <a:sym typeface="Arial"/>
                        </a:rPr>
                        <m:t>  </m:t>
                      </m:r>
                      <m:r>
                        <a:rPr kumimoji="0" lang="en-US" sz="1800" b="0" i="0" u="none" strike="noStrike" kern="1200" cap="none" spc="0" normalizeH="0" baseline="0" noProof="0">
                          <a:ln>
                            <a:noFill/>
                          </a:ln>
                          <a:solidFill>
                            <a:prstClr val="white"/>
                          </a:solidFill>
                          <a:effectLst/>
                          <a:uLnTx/>
                          <a:uFillTx/>
                          <a:latin typeface="Cambria Math" charset="0"/>
                          <a:ea typeface="+mn-ea"/>
                          <a:cs typeface="+mn-cs"/>
                          <a:sym typeface="Arial"/>
                        </a:rPr>
                        <m:t>𝑇</m:t>
                      </m:r>
                    </m:oMath>
                  </m:oMathPara>
                </a14:m>
                <a:endParaRPr kumimoji="0" lang="en-US" sz="1800" b="0" i="0" u="none" strike="noStrike" kern="1200" cap="none" spc="0" normalizeH="0" baseline="0" noProof="0" dirty="0">
                  <a:ln>
                    <a:noFill/>
                  </a:ln>
                  <a:solidFill>
                    <a:prstClr val="white"/>
                  </a:solidFill>
                  <a:effectLst/>
                  <a:uLnTx/>
                  <a:uFillTx/>
                  <a:latin typeface="Calibri"/>
                  <a:ea typeface="+mn-ea"/>
                  <a:cs typeface="Arial"/>
                  <a:sym typeface="Arial"/>
                </a:endParaRPr>
              </a:p>
            </p:txBody>
          </p:sp>
        </mc:Choice>
        <mc:Fallback xmlns="">
          <p:sp>
            <p:nvSpPr>
              <p:cNvPr id="19" name="TextBox 18"/>
              <p:cNvSpPr txBox="1">
                <a:spLocks noRot="1" noChangeAspect="1" noMove="1" noResize="1" noEditPoints="1" noAdjustHandles="1" noChangeArrowheads="1" noChangeShapeType="1" noTextEdit="1"/>
              </p:cNvSpPr>
              <p:nvPr/>
            </p:nvSpPr>
            <p:spPr>
              <a:xfrm>
                <a:off x="4244204" y="2730891"/>
                <a:ext cx="1398716" cy="372153"/>
              </a:xfrm>
              <a:prstGeom prst="rect">
                <a:avLst/>
              </a:prstGeom>
              <a:blipFill>
                <a:blip r:embed="rId6"/>
                <a:stretch>
                  <a:fillRect l="-2679" t="-9677" r="-2679" b="-25806"/>
                </a:stretch>
              </a:blipFill>
              <a:ln>
                <a:solidFill>
                  <a:srgbClr val="DBB76C"/>
                </a:solidFill>
              </a:ln>
            </p:spPr>
            <p:txBody>
              <a:bodyPr/>
              <a:lstStyle/>
              <a:p>
                <a:r>
                  <a:rPr lang="en-TW">
                    <a:noFill/>
                  </a:rPr>
                  <a:t> </a:t>
                </a:r>
              </a:p>
            </p:txBody>
          </p:sp>
        </mc:Fallback>
      </mc:AlternateContent>
      <p:sp>
        <p:nvSpPr>
          <p:cNvPr id="20" name="矩形 35"/>
          <p:cNvSpPr>
            <a:spLocks noChangeArrowheads="1"/>
          </p:cNvSpPr>
          <p:nvPr/>
        </p:nvSpPr>
        <p:spPr bwMode="auto">
          <a:xfrm>
            <a:off x="757238" y="3332842"/>
            <a:ext cx="304961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marL="0" marR="0" lvl="0" indent="0" algn="l" defTabSz="685800" rtl="0" eaLnBrk="1" fontAlgn="auto" latinLnBrk="0" hangingPunct="1">
              <a:lnSpc>
                <a:spcPct val="100000"/>
              </a:lnSpc>
              <a:spcBef>
                <a:spcPts val="0"/>
              </a:spcBef>
              <a:spcAft>
                <a:spcPts val="0"/>
              </a:spcAft>
              <a:buClrTx/>
              <a:buSzTx/>
              <a:buFont typeface="Arial"/>
              <a:buNone/>
              <a:tabLst/>
              <a:defRPr/>
            </a:pPr>
            <a:r>
              <a:rPr kumimoji="0" lang="en-US" altLang="x-none" sz="1400" b="0" i="0" u="none" strike="noStrike" kern="1200" cap="none" spc="0" normalizeH="0" baseline="0" noProof="0">
                <a:ln>
                  <a:noFill/>
                </a:ln>
                <a:solidFill>
                  <a:srgbClr val="FFFFFF"/>
                </a:solidFill>
                <a:effectLst/>
                <a:uLnTx/>
                <a:uFillTx/>
                <a:latin typeface="STXinwei Regular"/>
                <a:ea typeface="方正兰亭超细黑简体" charset="0"/>
                <a:cs typeface="Arial"/>
                <a:sym typeface="Arial"/>
              </a:rPr>
              <a:t>3.</a:t>
            </a:r>
            <a:r>
              <a:rPr kumimoji="0" lang="zh-TW" altLang="en-US" sz="1400" b="0" i="0" u="none" strike="noStrike" kern="1200" cap="none" spc="0" normalizeH="0" baseline="0" noProof="0">
                <a:ln>
                  <a:noFill/>
                </a:ln>
                <a:solidFill>
                  <a:srgbClr val="FFFFFF"/>
                </a:solidFill>
                <a:effectLst/>
                <a:uLnTx/>
                <a:uFillTx/>
                <a:latin typeface="STXinwei Regular"/>
                <a:ea typeface="方正兰亭超细黑简体" charset="0"/>
                <a:cs typeface="Arial"/>
                <a:sym typeface="Arial"/>
              </a:rPr>
              <a:t>自然转换</a:t>
            </a:r>
            <a:r>
              <a:rPr kumimoji="0" lang="en-US" altLang="zh-TW" sz="1400" b="0" i="0" u="none" strike="noStrike" kern="1200" cap="none" spc="0" normalizeH="0" baseline="0" noProof="0">
                <a:ln>
                  <a:noFill/>
                </a:ln>
                <a:solidFill>
                  <a:srgbClr val="FFFFFF"/>
                </a:solidFill>
                <a:effectLst/>
                <a:uLnTx/>
                <a:uFillTx/>
                <a:latin typeface="STXinwei Regular"/>
                <a:ea typeface="方正兰亭超细黑简体" charset="0"/>
                <a:cs typeface="Arial"/>
                <a:sym typeface="Arial"/>
              </a:rPr>
              <a:t> (</a:t>
            </a:r>
            <a:r>
              <a:rPr kumimoji="0" lang="en-US" altLang="x-none" sz="1400" b="0" i="0" u="none" strike="noStrike" kern="1200" cap="none" spc="0" normalizeH="0" baseline="0" noProof="0">
                <a:ln>
                  <a:noFill/>
                </a:ln>
                <a:solidFill>
                  <a:srgbClr val="FFFFFF"/>
                </a:solidFill>
                <a:effectLst/>
                <a:uLnTx/>
                <a:uFillTx/>
                <a:latin typeface="STXinwei Regular"/>
                <a:ea typeface="方正兰亭超细黑简体" charset="0"/>
                <a:cs typeface="Arial"/>
                <a:sym typeface="Arial"/>
              </a:rPr>
              <a:t>Natural Transformation</a:t>
            </a:r>
            <a:r>
              <a:rPr kumimoji="0" lang="en-US" altLang="zh-CN" sz="1400" b="0" i="0" u="none" strike="noStrike" kern="1200" cap="none" spc="0" normalizeH="0" baseline="0" noProof="0">
                <a:ln>
                  <a:noFill/>
                </a:ln>
                <a:solidFill>
                  <a:srgbClr val="FFFFFF"/>
                </a:solidFill>
                <a:effectLst/>
                <a:uLnTx/>
                <a:uFillTx/>
                <a:latin typeface="STXinwei Regular"/>
                <a:ea typeface="方正兰亭超细黑简体" charset="0"/>
                <a:cs typeface="Arial"/>
                <a:sym typeface="Arial"/>
              </a:rPr>
              <a:t>)</a:t>
            </a:r>
            <a:endParaRPr kumimoji="0" lang="en-US" altLang="x-none" sz="1400" b="0" i="0" u="none" strike="noStrike" kern="1200" cap="none" spc="0" normalizeH="0" baseline="0" noProof="0">
              <a:ln>
                <a:noFill/>
              </a:ln>
              <a:solidFill>
                <a:srgbClr val="FFFFFF"/>
              </a:solidFill>
              <a:effectLst/>
              <a:uLnTx/>
              <a:uFillTx/>
              <a:latin typeface="STXinwei Regular"/>
              <a:ea typeface="方正兰亭超细黑简体" charset="0"/>
              <a:cs typeface="Arial"/>
              <a:sym typeface="Arial"/>
            </a:endParaRPr>
          </a:p>
        </p:txBody>
      </p:sp>
      <p:sp>
        <p:nvSpPr>
          <p:cNvPr id="21" name="矩形 35"/>
          <p:cNvSpPr>
            <a:spLocks noChangeArrowheads="1"/>
          </p:cNvSpPr>
          <p:nvPr/>
        </p:nvSpPr>
        <p:spPr bwMode="auto">
          <a:xfrm>
            <a:off x="962158" y="3653552"/>
            <a:ext cx="3163277"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marL="0" marR="0" lvl="0" indent="0" algn="l" defTabSz="685800" rtl="0" eaLnBrk="1" fontAlgn="auto" latinLnBrk="0" hangingPunct="1">
              <a:lnSpc>
                <a:spcPct val="100000"/>
              </a:lnSpc>
              <a:spcBef>
                <a:spcPts val="0"/>
              </a:spcBef>
              <a:spcAft>
                <a:spcPts val="0"/>
              </a:spcAft>
              <a:buClrTx/>
              <a:buSzTx/>
              <a:buFont typeface="Arial"/>
              <a:buNone/>
              <a:tabLst/>
              <a:defRPr/>
            </a:pPr>
            <a:r>
              <a:rPr kumimoji="0" lang="en-US" altLang="x-none" sz="1050" b="0" i="0" u="none" strike="noStrike" kern="1200" cap="none" spc="0" normalizeH="0" baseline="0" noProof="0" dirty="0" err="1">
                <a:ln>
                  <a:noFill/>
                </a:ln>
                <a:solidFill>
                  <a:srgbClr val="DBB76C"/>
                </a:solidFill>
                <a:effectLst/>
                <a:uLnTx/>
                <a:uFillTx/>
                <a:latin typeface="STXinwei Regular"/>
                <a:ea typeface="方正兰亭超细黑简体" charset="0"/>
                <a:cs typeface="Arial"/>
                <a:sym typeface="Arial"/>
              </a:rPr>
              <a:t>比较比较的方法</a:t>
            </a:r>
            <a:endParaRPr kumimoji="0" lang="en-US" altLang="x-none" sz="1050" b="0" i="0" u="none" strike="noStrike" kern="1200" cap="none" spc="0" normalizeH="0" baseline="0" noProof="0" dirty="0">
              <a:ln>
                <a:noFill/>
              </a:ln>
              <a:solidFill>
                <a:srgbClr val="DBB76C"/>
              </a:solidFill>
              <a:effectLst/>
              <a:uLnTx/>
              <a:uFillTx/>
              <a:latin typeface="STXinwei Regular"/>
              <a:ea typeface="方正兰亭超细黑简体" charset="0"/>
              <a:cs typeface="Arial"/>
              <a:sym typeface="Arial"/>
            </a:endParaRPr>
          </a:p>
        </p:txBody>
      </p:sp>
      <mc:AlternateContent xmlns:mc="http://schemas.openxmlformats.org/markup-compatibility/2006" xmlns:a14="http://schemas.microsoft.com/office/drawing/2010/main">
        <mc:Choice Requires="a14">
          <p:sp>
            <p:nvSpPr>
              <p:cNvPr id="5" name="TextBox 4"/>
              <p:cNvSpPr txBox="1"/>
              <p:nvPr/>
            </p:nvSpPr>
            <p:spPr>
              <a:xfrm>
                <a:off x="4073983" y="3705463"/>
                <a:ext cx="681277" cy="861774"/>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 typeface="Arial"/>
                  <a:buNone/>
                  <a:tabLst/>
                  <a:defRPr/>
                </a:pPr>
                <a14:m>
                  <m:oMathPara xmlns:m="http://schemas.openxmlformats.org/officeDocument/2006/math">
                    <m:oMathParaPr>
                      <m:jc m:val="centerGroup"/>
                    </m:oMathParaPr>
                    <m:oMath xmlns:m="http://schemas.openxmlformats.org/officeDocument/2006/math">
                      <m:r>
                        <a:rPr kumimoji="0" lang="en-US" sz="5000" b="0" i="0" u="none" strike="noStrike" kern="1200" cap="none" spc="0" normalizeH="0" baseline="0" noProof="0">
                          <a:ln>
                            <a:noFill/>
                          </a:ln>
                          <a:solidFill>
                            <a:prstClr val="white"/>
                          </a:solidFill>
                          <a:effectLst/>
                          <a:uLnTx/>
                          <a:uFillTx/>
                          <a:latin typeface="Cambria Math" charset="0"/>
                          <a:ea typeface="+mn-ea"/>
                          <a:cs typeface="+mn-cs"/>
                          <a:sym typeface="Arial"/>
                        </a:rPr>
                        <m:t>𝑆</m:t>
                      </m:r>
                    </m:oMath>
                  </m:oMathPara>
                </a14:m>
                <a:endParaRPr kumimoji="0" lang="en-US" sz="5000" b="0" i="0" u="none" strike="noStrike" kern="1200" cap="none" spc="0" normalizeH="0" baseline="0" noProof="0" dirty="0">
                  <a:ln>
                    <a:noFill/>
                  </a:ln>
                  <a:solidFill>
                    <a:prstClr val="white"/>
                  </a:solidFill>
                  <a:effectLst/>
                  <a:uLnTx/>
                  <a:uFillTx/>
                  <a:latin typeface="Calibri"/>
                  <a:ea typeface="+mn-ea"/>
                  <a:cs typeface="Arial"/>
                  <a:sym typeface="Arial"/>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4073983" y="3705463"/>
                <a:ext cx="681277" cy="861774"/>
              </a:xfrm>
              <a:prstGeom prst="rect">
                <a:avLst/>
              </a:prstGeom>
              <a:blipFill>
                <a:blip r:embed="rId7"/>
                <a:stretch>
                  <a:fillRect l="-7273" r="-5455"/>
                </a:stretch>
              </a:blipFill>
            </p:spPr>
            <p:txBody>
              <a:bodyPr/>
              <a:lstStyle/>
              <a:p>
                <a:r>
                  <a:rPr lang="en-TW">
                    <a:noFill/>
                  </a:rPr>
                  <a:t> </a:t>
                </a:r>
              </a:p>
            </p:txBody>
          </p:sp>
        </mc:Fallback>
      </mc:AlternateContent>
      <mc:AlternateContent xmlns:mc="http://schemas.openxmlformats.org/markup-compatibility/2006" xmlns:a14="http://schemas.microsoft.com/office/drawing/2010/main">
        <mc:Choice Requires="a14">
          <p:sp>
            <p:nvSpPr>
              <p:cNvPr id="25" name="TextBox 24"/>
              <p:cNvSpPr txBox="1"/>
              <p:nvPr/>
            </p:nvSpPr>
            <p:spPr>
              <a:xfrm>
                <a:off x="6189145" y="3676929"/>
                <a:ext cx="1378775" cy="349455"/>
              </a:xfrm>
              <a:prstGeom prst="rect">
                <a:avLst/>
              </a:prstGeom>
              <a:noFill/>
              <a:ln>
                <a:solidFill>
                  <a:srgbClr val="DBB76C"/>
                </a:solidFill>
              </a:ln>
            </p:spPr>
            <p:txBody>
              <a:bodyPr wrap="none" lIns="0" tIns="0" rIns="0" bIns="0" rtlCol="0">
                <a:spAutoFit/>
              </a:bodyPr>
              <a:lstStyle/>
              <a:p>
                <a:pPr marL="0" marR="0" lvl="0" indent="0" algn="l" defTabSz="685800" rtl="0" eaLnBrk="1" fontAlgn="auto" latinLnBrk="0" hangingPunct="1">
                  <a:lnSpc>
                    <a:spcPct val="100000"/>
                  </a:lnSpc>
                  <a:spcBef>
                    <a:spcPts val="0"/>
                  </a:spcBef>
                  <a:spcAft>
                    <a:spcPts val="0"/>
                  </a:spcAft>
                  <a:buClrTx/>
                  <a:buSzTx/>
                  <a:buFont typeface="Arial"/>
                  <a:buNone/>
                  <a:tabLst/>
                  <a:defRPr/>
                </a:pPr>
                <a14:m>
                  <m:oMathPara xmlns:m="http://schemas.openxmlformats.org/officeDocument/2006/math">
                    <m:oMathParaPr>
                      <m:jc m:val="centerGroup"/>
                    </m:oMathParaPr>
                    <m:oMath xmlns:m="http://schemas.openxmlformats.org/officeDocument/2006/math">
                      <m:r>
                        <a:rPr kumimoji="0" lang="en-US" sz="1800" b="0" i="0" u="none" strike="noStrike" kern="1200" cap="none" spc="0" normalizeH="0" baseline="0" noProof="0">
                          <a:ln>
                            <a:noFill/>
                          </a:ln>
                          <a:solidFill>
                            <a:prstClr val="white"/>
                          </a:solidFill>
                          <a:effectLst/>
                          <a:uLnTx/>
                          <a:uFillTx/>
                          <a:latin typeface="Cambria Math" charset="0"/>
                          <a:ea typeface="+mn-ea"/>
                          <a:cs typeface="+mn-cs"/>
                          <a:sym typeface="Arial"/>
                        </a:rPr>
                        <m:t>𝐹</m:t>
                      </m:r>
                      <m:r>
                        <a:rPr kumimoji="0" lang="en-US" sz="1800" b="0" i="0" u="none" strike="noStrike" kern="1200" cap="none" spc="0" normalizeH="0" baseline="0" noProof="0">
                          <a:ln>
                            <a:noFill/>
                          </a:ln>
                          <a:solidFill>
                            <a:prstClr val="white"/>
                          </a:solidFill>
                          <a:effectLst/>
                          <a:uLnTx/>
                          <a:uFillTx/>
                          <a:latin typeface="Cambria Math" charset="0"/>
                          <a:ea typeface="+mn-ea"/>
                          <a:cs typeface="+mn-cs"/>
                          <a:sym typeface="Arial"/>
                        </a:rPr>
                        <m:t> </m:t>
                      </m:r>
                      <m:groupChr>
                        <m:groupChrPr>
                          <m:chr m:val="→"/>
                          <m:vertJc m:val="bot"/>
                          <m:ctrlPr>
                            <a:rPr kumimoji="0" lang="en-US" sz="1800" b="0" i="1" u="none" strike="noStrike" kern="1200" cap="none" spc="0" normalizeH="0" baseline="0" noProof="0">
                              <a:ln>
                                <a:noFill/>
                              </a:ln>
                              <a:solidFill>
                                <a:prstClr val="white"/>
                              </a:solidFill>
                              <a:effectLst/>
                              <a:uLnTx/>
                              <a:uFillTx/>
                              <a:latin typeface="Cambria Math" panose="02040503050406030204" pitchFamily="18" charset="0"/>
                              <a:ea typeface="+mn-ea"/>
                              <a:cs typeface="+mn-cs"/>
                              <a:sym typeface="Arial"/>
                            </a:rPr>
                          </m:ctrlPr>
                        </m:groupChrPr>
                        <m:e>
                          <m:r>
                            <m:rPr>
                              <m:brk m:alnAt="2"/>
                            </m:rPr>
                            <a:rPr kumimoji="0" lang="en-US" sz="1800" b="0" i="0" u="none" strike="noStrike" kern="1200" cap="none" spc="0" normalizeH="0" baseline="0" noProof="0">
                              <a:ln>
                                <a:noFill/>
                              </a:ln>
                              <a:solidFill>
                                <a:prstClr val="white"/>
                              </a:solidFill>
                              <a:effectLst/>
                              <a:uLnTx/>
                              <a:uFillTx/>
                              <a:latin typeface="Cambria Math" charset="0"/>
                              <a:ea typeface="+mn-ea"/>
                              <a:cs typeface="+mn-cs"/>
                              <a:sym typeface="Arial"/>
                            </a:rPr>
                            <m:t> </m:t>
                          </m:r>
                          <m:r>
                            <a:rPr kumimoji="0" lang="en-US" sz="1800" b="0" i="0" u="none" strike="noStrike" kern="1200" cap="none" spc="0" normalizeH="0" baseline="0" noProof="0">
                              <a:ln>
                                <a:noFill/>
                              </a:ln>
                              <a:solidFill>
                                <a:prstClr val="white"/>
                              </a:solidFill>
                              <a:effectLst/>
                              <a:uLnTx/>
                              <a:uFillTx/>
                              <a:latin typeface="Cambria Math" charset="0"/>
                              <a:ea typeface="+mn-ea"/>
                              <a:cs typeface="+mn-cs"/>
                              <a:sym typeface="Arial"/>
                            </a:rPr>
                            <m:t>          </m:t>
                          </m:r>
                          <m:r>
                            <a:rPr kumimoji="0" lang="en-US" sz="1800" b="0" i="1" u="none" strike="noStrike" kern="1200" cap="none" spc="0" normalizeH="0" baseline="0" noProof="0">
                              <a:ln>
                                <a:noFill/>
                              </a:ln>
                              <a:solidFill>
                                <a:prstClr val="white"/>
                              </a:solidFill>
                              <a:effectLst/>
                              <a:uLnTx/>
                              <a:uFillTx/>
                              <a:latin typeface="Cambria Math" charset="0"/>
                              <a:ea typeface="Cambria Math" charset="0"/>
                              <a:cs typeface="Cambria Math" charset="0"/>
                              <a:sym typeface="Arial"/>
                            </a:rPr>
                            <m:t>𝜂</m:t>
                          </m:r>
                          <m:r>
                            <a:rPr kumimoji="0" lang="en-US" sz="1800" b="0" i="0" u="none" strike="noStrike" kern="1200" cap="none" spc="0" normalizeH="0" baseline="0" noProof="0">
                              <a:ln>
                                <a:noFill/>
                              </a:ln>
                              <a:solidFill>
                                <a:prstClr val="white"/>
                              </a:solidFill>
                              <a:effectLst/>
                              <a:uLnTx/>
                              <a:uFillTx/>
                              <a:latin typeface="Cambria Math" charset="0"/>
                              <a:ea typeface="+mn-ea"/>
                              <a:cs typeface="+mn-cs"/>
                              <a:sym typeface="Arial"/>
                            </a:rPr>
                            <m:t>           </m:t>
                          </m:r>
                        </m:e>
                      </m:groupChr>
                      <m:r>
                        <a:rPr kumimoji="0" lang="en-US" sz="1800" b="0" i="0" u="none" strike="noStrike" kern="1200" cap="none" spc="0" normalizeH="0" baseline="0" noProof="0">
                          <a:ln>
                            <a:noFill/>
                          </a:ln>
                          <a:solidFill>
                            <a:prstClr val="white"/>
                          </a:solidFill>
                          <a:effectLst/>
                          <a:uLnTx/>
                          <a:uFillTx/>
                          <a:latin typeface="Cambria Math" charset="0"/>
                          <a:ea typeface="+mn-ea"/>
                          <a:cs typeface="+mn-cs"/>
                          <a:sym typeface="Arial"/>
                        </a:rPr>
                        <m:t> </m:t>
                      </m:r>
                      <m:r>
                        <a:rPr kumimoji="0" lang="en-US" sz="1800" b="0" i="0" u="none" strike="noStrike" kern="1200" cap="none" spc="0" normalizeH="0" baseline="0" noProof="0">
                          <a:ln>
                            <a:noFill/>
                          </a:ln>
                          <a:solidFill>
                            <a:prstClr val="white"/>
                          </a:solidFill>
                          <a:effectLst/>
                          <a:uLnTx/>
                          <a:uFillTx/>
                          <a:latin typeface="Cambria Math" charset="0"/>
                          <a:ea typeface="+mn-ea"/>
                          <a:cs typeface="+mn-cs"/>
                          <a:sym typeface="Arial"/>
                        </a:rPr>
                        <m:t>𝐺</m:t>
                      </m:r>
                    </m:oMath>
                  </m:oMathPara>
                </a14:m>
                <a:endParaRPr kumimoji="0" lang="en-US" sz="1800" b="0" i="0" u="none" strike="noStrike" kern="1200" cap="none" spc="0" normalizeH="0" baseline="0" noProof="0" dirty="0">
                  <a:ln>
                    <a:noFill/>
                  </a:ln>
                  <a:solidFill>
                    <a:prstClr val="white"/>
                  </a:solidFill>
                  <a:effectLst/>
                  <a:uLnTx/>
                  <a:uFillTx/>
                  <a:latin typeface="Calibri"/>
                  <a:ea typeface="+mn-ea"/>
                  <a:cs typeface="Arial"/>
                  <a:sym typeface="Arial"/>
                </a:endParaRPr>
              </a:p>
            </p:txBody>
          </p:sp>
        </mc:Choice>
        <mc:Fallback xmlns="">
          <p:sp>
            <p:nvSpPr>
              <p:cNvPr id="25" name="TextBox 24"/>
              <p:cNvSpPr txBox="1">
                <a:spLocks noRot="1" noChangeAspect="1" noMove="1" noResize="1" noEditPoints="1" noAdjustHandles="1" noChangeArrowheads="1" noChangeShapeType="1" noTextEdit="1"/>
              </p:cNvSpPr>
              <p:nvPr/>
            </p:nvSpPr>
            <p:spPr>
              <a:xfrm>
                <a:off x="6189145" y="3676929"/>
                <a:ext cx="1378775" cy="349455"/>
              </a:xfrm>
              <a:prstGeom prst="rect">
                <a:avLst/>
              </a:prstGeom>
              <a:blipFill>
                <a:blip r:embed="rId8"/>
                <a:stretch>
                  <a:fillRect l="-2703" t="-13333" r="-1802" b="-26667"/>
                </a:stretch>
              </a:blipFill>
              <a:ln>
                <a:solidFill>
                  <a:srgbClr val="DBB76C"/>
                </a:solidFill>
              </a:ln>
            </p:spPr>
            <p:txBody>
              <a:bodyPr/>
              <a:lstStyle/>
              <a:p>
                <a:r>
                  <a:rPr lang="en-TW">
                    <a:noFill/>
                  </a:rPr>
                  <a:t> </a:t>
                </a:r>
              </a:p>
            </p:txBody>
          </p:sp>
        </mc:Fallback>
      </mc:AlternateContent>
      <mc:AlternateContent xmlns:mc="http://schemas.openxmlformats.org/markup-compatibility/2006" xmlns:a14="http://schemas.microsoft.com/office/drawing/2010/main">
        <mc:Choice Requires="a14">
          <p:sp>
            <p:nvSpPr>
              <p:cNvPr id="15" name="TextBox 14"/>
              <p:cNvSpPr txBox="1"/>
              <p:nvPr/>
            </p:nvSpPr>
            <p:spPr>
              <a:xfrm>
                <a:off x="4348772" y="2214613"/>
                <a:ext cx="1076064" cy="295915"/>
              </a:xfrm>
              <a:prstGeom prst="rect">
                <a:avLst/>
              </a:prstGeom>
              <a:noFill/>
            </p:spPr>
            <p:txBody>
              <a:bodyPr wrap="none" lIns="0" tIns="0" rIns="0" bIns="0" rtlCol="0">
                <a:spAutoFit/>
              </a:bodyPr>
              <a:lstStyle/>
              <a:p>
                <a:pPr marL="0" marR="0" lvl="0" indent="0" algn="l" defTabSz="685800" rtl="0" eaLnBrk="1" fontAlgn="auto" latinLnBrk="0" hangingPunct="1">
                  <a:lnSpc>
                    <a:spcPct val="100000"/>
                  </a:lnSpc>
                  <a:spcBef>
                    <a:spcPts val="0"/>
                  </a:spcBef>
                  <a:spcAft>
                    <a:spcPts val="0"/>
                  </a:spcAft>
                  <a:buClrTx/>
                  <a:buSzTx/>
                  <a:buFont typeface="Arial"/>
                  <a:buNone/>
                  <a:tabLst/>
                  <a:defRPr/>
                </a:pPr>
                <a14:m>
                  <m:oMathPara xmlns:m="http://schemas.openxmlformats.org/officeDocument/2006/math">
                    <m:oMathParaPr>
                      <m:jc m:val="centerGroup"/>
                    </m:oMathParaPr>
                    <m:oMath xmlns:m="http://schemas.openxmlformats.org/officeDocument/2006/math">
                      <m:r>
                        <a:rPr kumimoji="0" lang="en-US" sz="1400" b="0" i="0" u="none" strike="noStrike" kern="1200" cap="none" spc="0" normalizeH="0" baseline="0" noProof="0">
                          <a:ln>
                            <a:noFill/>
                          </a:ln>
                          <a:solidFill>
                            <a:prstClr val="white"/>
                          </a:solidFill>
                          <a:effectLst/>
                          <a:uLnTx/>
                          <a:uFillTx/>
                          <a:latin typeface="Cambria Math" charset="0"/>
                          <a:ea typeface="+mn-ea"/>
                          <a:cs typeface="+mn-cs"/>
                          <a:sym typeface="Arial"/>
                        </a:rPr>
                        <m:t>𝐴</m:t>
                      </m:r>
                      <m:r>
                        <a:rPr kumimoji="0" lang="en-US" sz="1400" b="0" i="0" u="none" strike="noStrike" kern="1200" cap="none" spc="0" normalizeH="0" baseline="0" noProof="0">
                          <a:ln>
                            <a:noFill/>
                          </a:ln>
                          <a:solidFill>
                            <a:prstClr val="white"/>
                          </a:solidFill>
                          <a:effectLst/>
                          <a:uLnTx/>
                          <a:uFillTx/>
                          <a:latin typeface="Cambria Math" charset="0"/>
                          <a:ea typeface="+mn-ea"/>
                          <a:cs typeface="+mn-cs"/>
                          <a:sym typeface="Arial"/>
                        </a:rPr>
                        <m:t> </m:t>
                      </m:r>
                      <m:groupChr>
                        <m:groupChrPr>
                          <m:chr m:val="→"/>
                          <m:vertJc m:val="bot"/>
                          <m:ctrlPr>
                            <a:rPr kumimoji="0" lang="en-US" sz="1400" b="0" i="1" u="none" strike="noStrike" kern="1200" cap="none" spc="0" normalizeH="0" baseline="0" noProof="0">
                              <a:ln>
                                <a:noFill/>
                              </a:ln>
                              <a:solidFill>
                                <a:prstClr val="white"/>
                              </a:solidFill>
                              <a:effectLst/>
                              <a:uLnTx/>
                              <a:uFillTx/>
                              <a:latin typeface="Cambria Math" panose="02040503050406030204" pitchFamily="18" charset="0"/>
                              <a:ea typeface="+mn-ea"/>
                              <a:cs typeface="+mn-cs"/>
                              <a:sym typeface="Arial"/>
                            </a:rPr>
                          </m:ctrlPr>
                        </m:groupChrPr>
                        <m:e>
                          <m:r>
                            <m:rPr>
                              <m:brk m:alnAt="2"/>
                            </m:rPr>
                            <a:rPr kumimoji="0" lang="en-US" sz="1400" b="0" i="0" u="none" strike="noStrike" kern="1200" cap="none" spc="0" normalizeH="0" baseline="0" noProof="0">
                              <a:ln>
                                <a:noFill/>
                              </a:ln>
                              <a:solidFill>
                                <a:prstClr val="white"/>
                              </a:solidFill>
                              <a:effectLst/>
                              <a:uLnTx/>
                              <a:uFillTx/>
                              <a:latin typeface="Cambria Math" charset="0"/>
                              <a:ea typeface="+mn-ea"/>
                              <a:cs typeface="+mn-cs"/>
                              <a:sym typeface="Arial"/>
                            </a:rPr>
                            <m:t> </m:t>
                          </m:r>
                          <m:r>
                            <a:rPr kumimoji="0" lang="en-US" sz="1400" b="0" i="0" u="none" strike="noStrike" kern="1200" cap="none" spc="0" normalizeH="0" baseline="0" noProof="0">
                              <a:ln>
                                <a:noFill/>
                              </a:ln>
                              <a:solidFill>
                                <a:prstClr val="white"/>
                              </a:solidFill>
                              <a:effectLst/>
                              <a:uLnTx/>
                              <a:uFillTx/>
                              <a:latin typeface="Cambria Math" charset="0"/>
                              <a:ea typeface="+mn-ea"/>
                              <a:cs typeface="+mn-cs"/>
                              <a:sym typeface="Arial"/>
                            </a:rPr>
                            <m:t>          </m:t>
                          </m:r>
                          <m:r>
                            <a:rPr kumimoji="0" lang="en-US" sz="1400" b="0" i="0" u="none" strike="noStrike" kern="1200" cap="none" spc="0" normalizeH="0" baseline="0" noProof="0">
                              <a:ln>
                                <a:noFill/>
                              </a:ln>
                              <a:solidFill>
                                <a:prstClr val="white"/>
                              </a:solidFill>
                              <a:effectLst/>
                              <a:uLnTx/>
                              <a:uFillTx/>
                              <a:latin typeface="Cambria Math" charset="0"/>
                              <a:ea typeface="+mn-ea"/>
                              <a:cs typeface="+mn-cs"/>
                              <a:sym typeface="Arial"/>
                            </a:rPr>
                            <m:t>𝑓</m:t>
                          </m:r>
                          <m:r>
                            <a:rPr kumimoji="0" lang="en-US" sz="1400" b="0" i="0" u="none" strike="noStrike" kern="1200" cap="none" spc="0" normalizeH="0" baseline="0" noProof="0">
                              <a:ln>
                                <a:noFill/>
                              </a:ln>
                              <a:solidFill>
                                <a:prstClr val="white"/>
                              </a:solidFill>
                              <a:effectLst/>
                              <a:uLnTx/>
                              <a:uFillTx/>
                              <a:latin typeface="Cambria Math" charset="0"/>
                              <a:ea typeface="+mn-ea"/>
                              <a:cs typeface="+mn-cs"/>
                              <a:sym typeface="Arial"/>
                            </a:rPr>
                            <m:t>           </m:t>
                          </m:r>
                        </m:e>
                      </m:groupChr>
                      <m:r>
                        <a:rPr kumimoji="0" lang="en-US" sz="1400" b="0" i="0" u="none" strike="noStrike" kern="1200" cap="none" spc="0" normalizeH="0" baseline="0" noProof="0">
                          <a:ln>
                            <a:noFill/>
                          </a:ln>
                          <a:solidFill>
                            <a:prstClr val="white"/>
                          </a:solidFill>
                          <a:effectLst/>
                          <a:uLnTx/>
                          <a:uFillTx/>
                          <a:latin typeface="Cambria Math" charset="0"/>
                          <a:ea typeface="+mn-ea"/>
                          <a:cs typeface="+mn-cs"/>
                          <a:sym typeface="Arial"/>
                        </a:rPr>
                        <m:t> </m:t>
                      </m:r>
                      <m:r>
                        <a:rPr kumimoji="0" lang="en-US" sz="1400" b="0" i="0" u="none" strike="noStrike" kern="1200" cap="none" spc="0" normalizeH="0" baseline="0" noProof="0">
                          <a:ln>
                            <a:noFill/>
                          </a:ln>
                          <a:solidFill>
                            <a:prstClr val="white"/>
                          </a:solidFill>
                          <a:effectLst/>
                          <a:uLnTx/>
                          <a:uFillTx/>
                          <a:latin typeface="Cambria Math" charset="0"/>
                          <a:ea typeface="+mn-ea"/>
                          <a:cs typeface="+mn-cs"/>
                          <a:sym typeface="Arial"/>
                        </a:rPr>
                        <m:t>𝐵</m:t>
                      </m:r>
                    </m:oMath>
                  </m:oMathPara>
                </a14:m>
                <a:endParaRPr kumimoji="0" lang="en-US" sz="1400" b="0" i="0" u="none" strike="noStrike" kern="1200" cap="none" spc="0" normalizeH="0" baseline="0" noProof="0" dirty="0">
                  <a:ln>
                    <a:noFill/>
                  </a:ln>
                  <a:solidFill>
                    <a:prstClr val="white"/>
                  </a:solidFill>
                  <a:effectLst/>
                  <a:uLnTx/>
                  <a:uFillTx/>
                  <a:latin typeface="Calibri"/>
                  <a:ea typeface="+mn-ea"/>
                  <a:cs typeface="Arial"/>
                  <a:sym typeface="Arial"/>
                </a:endParaRPr>
              </a:p>
            </p:txBody>
          </p:sp>
        </mc:Choice>
        <mc:Fallback xmlns="">
          <p:sp>
            <p:nvSpPr>
              <p:cNvPr id="15" name="TextBox 14"/>
              <p:cNvSpPr txBox="1">
                <a:spLocks noRot="1" noChangeAspect="1" noMove="1" noResize="1" noEditPoints="1" noAdjustHandles="1" noChangeArrowheads="1" noChangeShapeType="1" noTextEdit="1"/>
              </p:cNvSpPr>
              <p:nvPr/>
            </p:nvSpPr>
            <p:spPr>
              <a:xfrm>
                <a:off x="4348772" y="2214613"/>
                <a:ext cx="1076064" cy="295915"/>
              </a:xfrm>
              <a:prstGeom prst="rect">
                <a:avLst/>
              </a:prstGeom>
              <a:blipFill>
                <a:blip r:embed="rId9"/>
                <a:stretch>
                  <a:fillRect l="-3488" t="-12500" r="-2326" b="-25000"/>
                </a:stretch>
              </a:blipFill>
            </p:spPr>
            <p:txBody>
              <a:bodyPr/>
              <a:lstStyle/>
              <a:p>
                <a:r>
                  <a:rPr lang="en-TW">
                    <a:noFill/>
                  </a:rPr>
                  <a:t> </a:t>
                </a:r>
              </a:p>
            </p:txBody>
          </p:sp>
        </mc:Fallback>
      </mc:AlternateContent>
      <mc:AlternateContent xmlns:mc="http://schemas.openxmlformats.org/markup-compatibility/2006" xmlns:a14="http://schemas.microsoft.com/office/drawing/2010/main">
        <mc:Choice Requires="a14">
          <p:sp>
            <p:nvSpPr>
              <p:cNvPr id="18" name="TextBox 17"/>
              <p:cNvSpPr txBox="1"/>
              <p:nvPr/>
            </p:nvSpPr>
            <p:spPr>
              <a:xfrm>
                <a:off x="6736356" y="2231144"/>
                <a:ext cx="1089401" cy="271806"/>
              </a:xfrm>
              <a:prstGeom prst="rect">
                <a:avLst/>
              </a:prstGeom>
              <a:noFill/>
            </p:spPr>
            <p:txBody>
              <a:bodyPr wrap="none" lIns="0" tIns="0" rIns="0" bIns="0" rtlCol="0">
                <a:spAutoFit/>
              </a:bodyPr>
              <a:lstStyle/>
              <a:p>
                <a:pPr marL="0" marR="0" lvl="0" indent="0" algn="l" defTabSz="685800" rtl="0" eaLnBrk="1" fontAlgn="auto" latinLnBrk="0" hangingPunct="1">
                  <a:lnSpc>
                    <a:spcPct val="100000"/>
                  </a:lnSpc>
                  <a:spcBef>
                    <a:spcPts val="0"/>
                  </a:spcBef>
                  <a:spcAft>
                    <a:spcPts val="0"/>
                  </a:spcAft>
                  <a:buClrTx/>
                  <a:buSzTx/>
                  <a:buFont typeface="Arial"/>
                  <a:buNone/>
                  <a:tabLst/>
                  <a:defRPr/>
                </a:pPr>
                <a14:m>
                  <m:oMathPara xmlns:m="http://schemas.openxmlformats.org/officeDocument/2006/math">
                    <m:oMathParaPr>
                      <m:jc m:val="centerGroup"/>
                    </m:oMathParaPr>
                    <m:oMath xmlns:m="http://schemas.openxmlformats.org/officeDocument/2006/math">
                      <m:r>
                        <a:rPr kumimoji="0" lang="en-US" sz="1400" b="0" i="0" u="none" strike="noStrike" kern="1200" cap="none" spc="0" normalizeH="0" baseline="0" noProof="0">
                          <a:ln>
                            <a:noFill/>
                          </a:ln>
                          <a:solidFill>
                            <a:prstClr val="white"/>
                          </a:solidFill>
                          <a:effectLst/>
                          <a:uLnTx/>
                          <a:uFillTx/>
                          <a:latin typeface="Cambria Math" charset="0"/>
                          <a:ea typeface="+mn-ea"/>
                          <a:cs typeface="+mn-cs"/>
                          <a:sym typeface="Arial"/>
                        </a:rPr>
                        <m:t>𝐶</m:t>
                      </m:r>
                      <m:r>
                        <a:rPr kumimoji="0" lang="en-US" sz="1400" b="0" i="0" u="none" strike="noStrike" kern="1200" cap="none" spc="0" normalizeH="0" baseline="0" noProof="0">
                          <a:ln>
                            <a:noFill/>
                          </a:ln>
                          <a:solidFill>
                            <a:prstClr val="white"/>
                          </a:solidFill>
                          <a:effectLst/>
                          <a:uLnTx/>
                          <a:uFillTx/>
                          <a:latin typeface="Cambria Math" charset="0"/>
                          <a:ea typeface="+mn-ea"/>
                          <a:cs typeface="+mn-cs"/>
                          <a:sym typeface="Arial"/>
                        </a:rPr>
                        <m:t> </m:t>
                      </m:r>
                      <m:groupChr>
                        <m:groupChrPr>
                          <m:chr m:val="→"/>
                          <m:vertJc m:val="bot"/>
                          <m:ctrlPr>
                            <a:rPr kumimoji="0" lang="en-US" sz="1400" b="0" i="1" u="none" strike="noStrike" kern="1200" cap="none" spc="0" normalizeH="0" baseline="0" noProof="0">
                              <a:ln>
                                <a:noFill/>
                              </a:ln>
                              <a:solidFill>
                                <a:prstClr val="white"/>
                              </a:solidFill>
                              <a:effectLst/>
                              <a:uLnTx/>
                              <a:uFillTx/>
                              <a:latin typeface="Cambria Math" panose="02040503050406030204" pitchFamily="18" charset="0"/>
                              <a:ea typeface="+mn-ea"/>
                              <a:cs typeface="+mn-cs"/>
                              <a:sym typeface="Arial"/>
                            </a:rPr>
                          </m:ctrlPr>
                        </m:groupChrPr>
                        <m:e>
                          <m:r>
                            <m:rPr>
                              <m:brk m:alnAt="2"/>
                            </m:rPr>
                            <a:rPr kumimoji="0" lang="en-US" sz="1400" b="0" i="0" u="none" strike="noStrike" kern="1200" cap="none" spc="0" normalizeH="0" baseline="0" noProof="0">
                              <a:ln>
                                <a:noFill/>
                              </a:ln>
                              <a:solidFill>
                                <a:prstClr val="white"/>
                              </a:solidFill>
                              <a:effectLst/>
                              <a:uLnTx/>
                              <a:uFillTx/>
                              <a:latin typeface="Cambria Math" charset="0"/>
                              <a:ea typeface="+mn-ea"/>
                              <a:cs typeface="+mn-cs"/>
                              <a:sym typeface="Arial"/>
                            </a:rPr>
                            <m:t> </m:t>
                          </m:r>
                          <m:r>
                            <a:rPr kumimoji="0" lang="en-US" sz="1400" b="0" i="0" u="none" strike="noStrike" kern="1200" cap="none" spc="0" normalizeH="0" baseline="0" noProof="0">
                              <a:ln>
                                <a:noFill/>
                              </a:ln>
                              <a:solidFill>
                                <a:prstClr val="white"/>
                              </a:solidFill>
                              <a:effectLst/>
                              <a:uLnTx/>
                              <a:uFillTx/>
                              <a:latin typeface="Cambria Math" charset="0"/>
                              <a:ea typeface="+mn-ea"/>
                              <a:cs typeface="+mn-cs"/>
                              <a:sym typeface="Arial"/>
                            </a:rPr>
                            <m:t>          </m:t>
                          </m:r>
                          <m:r>
                            <a:rPr kumimoji="0" lang="en-US" sz="1400" b="0" i="0" u="none" strike="noStrike" kern="1200" cap="none" spc="0" normalizeH="0" baseline="0" noProof="0">
                              <a:ln>
                                <a:noFill/>
                              </a:ln>
                              <a:solidFill>
                                <a:prstClr val="white"/>
                              </a:solidFill>
                              <a:effectLst/>
                              <a:uLnTx/>
                              <a:uFillTx/>
                              <a:latin typeface="Cambria Math" charset="0"/>
                              <a:ea typeface="+mn-ea"/>
                              <a:cs typeface="+mn-cs"/>
                              <a:sym typeface="Arial"/>
                            </a:rPr>
                            <m:t>𝑔</m:t>
                          </m:r>
                          <m:r>
                            <a:rPr kumimoji="0" lang="en-US" sz="1400" b="0" i="0" u="none" strike="noStrike" kern="1200" cap="none" spc="0" normalizeH="0" baseline="0" noProof="0">
                              <a:ln>
                                <a:noFill/>
                              </a:ln>
                              <a:solidFill>
                                <a:prstClr val="white"/>
                              </a:solidFill>
                              <a:effectLst/>
                              <a:uLnTx/>
                              <a:uFillTx/>
                              <a:latin typeface="Cambria Math" charset="0"/>
                              <a:ea typeface="+mn-ea"/>
                              <a:cs typeface="+mn-cs"/>
                              <a:sym typeface="Arial"/>
                            </a:rPr>
                            <m:t>           </m:t>
                          </m:r>
                        </m:e>
                      </m:groupChr>
                      <m:r>
                        <a:rPr kumimoji="0" lang="en-US" sz="1400" b="0" i="0" u="none" strike="noStrike" kern="1200" cap="none" spc="0" normalizeH="0" baseline="0" noProof="0">
                          <a:ln>
                            <a:noFill/>
                          </a:ln>
                          <a:solidFill>
                            <a:prstClr val="white"/>
                          </a:solidFill>
                          <a:effectLst/>
                          <a:uLnTx/>
                          <a:uFillTx/>
                          <a:latin typeface="Cambria Math" charset="0"/>
                          <a:ea typeface="+mn-ea"/>
                          <a:cs typeface="+mn-cs"/>
                          <a:sym typeface="Arial"/>
                        </a:rPr>
                        <m:t> </m:t>
                      </m:r>
                      <m:r>
                        <a:rPr kumimoji="0" lang="en-US" sz="1400" b="0" i="0" u="none" strike="noStrike" kern="1200" cap="none" spc="0" normalizeH="0" baseline="0" noProof="0">
                          <a:ln>
                            <a:noFill/>
                          </a:ln>
                          <a:solidFill>
                            <a:prstClr val="white"/>
                          </a:solidFill>
                          <a:effectLst/>
                          <a:uLnTx/>
                          <a:uFillTx/>
                          <a:latin typeface="Cambria Math" charset="0"/>
                          <a:ea typeface="+mn-ea"/>
                          <a:cs typeface="+mn-cs"/>
                          <a:sym typeface="Arial"/>
                        </a:rPr>
                        <m:t>𝐷</m:t>
                      </m:r>
                    </m:oMath>
                  </m:oMathPara>
                </a14:m>
                <a:endParaRPr kumimoji="0" lang="en-US" sz="1400" b="0" i="0" u="none" strike="noStrike" kern="1200" cap="none" spc="0" normalizeH="0" baseline="0" noProof="0" dirty="0">
                  <a:ln>
                    <a:noFill/>
                  </a:ln>
                  <a:solidFill>
                    <a:prstClr val="white"/>
                  </a:solidFill>
                  <a:effectLst/>
                  <a:uLnTx/>
                  <a:uFillTx/>
                  <a:latin typeface="Calibri"/>
                  <a:ea typeface="+mn-ea"/>
                  <a:cs typeface="Arial"/>
                  <a:sym typeface="Arial"/>
                </a:endParaRPr>
              </a:p>
            </p:txBody>
          </p:sp>
        </mc:Choice>
        <mc:Fallback xmlns="">
          <p:sp>
            <p:nvSpPr>
              <p:cNvPr id="18" name="TextBox 17"/>
              <p:cNvSpPr txBox="1">
                <a:spLocks noRot="1" noChangeAspect="1" noMove="1" noResize="1" noEditPoints="1" noAdjustHandles="1" noChangeArrowheads="1" noChangeShapeType="1" noTextEdit="1"/>
              </p:cNvSpPr>
              <p:nvPr/>
            </p:nvSpPr>
            <p:spPr>
              <a:xfrm>
                <a:off x="6736356" y="2231144"/>
                <a:ext cx="1089401" cy="271806"/>
              </a:xfrm>
              <a:prstGeom prst="rect">
                <a:avLst/>
              </a:prstGeom>
              <a:blipFill>
                <a:blip r:embed="rId10"/>
                <a:stretch>
                  <a:fillRect l="-3448" t="-13043" r="-2299" b="-30435"/>
                </a:stretch>
              </a:blipFill>
            </p:spPr>
            <p:txBody>
              <a:bodyPr/>
              <a:lstStyle/>
              <a:p>
                <a:r>
                  <a:rPr lang="en-TW">
                    <a:noFill/>
                  </a:rPr>
                  <a:t> </a:t>
                </a:r>
              </a:p>
            </p:txBody>
          </p:sp>
        </mc:Fallback>
      </mc:AlternateContent>
      <p:sp>
        <p:nvSpPr>
          <p:cNvPr id="2" name="Oval 1"/>
          <p:cNvSpPr/>
          <p:nvPr/>
        </p:nvSpPr>
        <p:spPr bwMode="auto">
          <a:xfrm>
            <a:off x="6641197" y="2194245"/>
            <a:ext cx="1265144" cy="350568"/>
          </a:xfrm>
          <a:prstGeom prst="ellipse">
            <a:avLst/>
          </a:prstGeom>
          <a:noFill/>
          <a:ln w="9525" cap="flat" cmpd="sng" algn="ctr">
            <a:solidFill>
              <a:schemeClr val="bg1">
                <a:lumMod val="95000"/>
              </a:schemeClr>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685792" rtl="0" eaLnBrk="1" fontAlgn="auto" latinLnBrk="0" hangingPunct="1">
              <a:lnSpc>
                <a:spcPct val="100000"/>
              </a:lnSpc>
              <a:spcBef>
                <a:spcPts val="0"/>
              </a:spcBef>
              <a:spcAft>
                <a:spcPts val="0"/>
              </a:spcAft>
              <a:buClrTx/>
              <a:buSzTx/>
              <a:buFont typeface="Arial"/>
              <a:buNone/>
              <a:tabLst/>
              <a:defRPr/>
            </a:pPr>
            <a:endParaRPr kumimoji="0" lang="en-US" sz="1100" b="0" i="0" u="none" strike="noStrike" kern="1200" cap="none" spc="0" normalizeH="0" baseline="0" noProof="0" dirty="0">
              <a:ln>
                <a:noFill/>
              </a:ln>
              <a:solidFill>
                <a:prstClr val="black"/>
              </a:solidFill>
              <a:effectLst/>
              <a:uLnTx/>
              <a:uFillTx/>
              <a:latin typeface="Calibri"/>
              <a:ea typeface="+mn-ea"/>
              <a:cs typeface="Arial"/>
              <a:sym typeface="Arial"/>
            </a:endParaRPr>
          </a:p>
        </p:txBody>
      </p:sp>
      <mc:AlternateContent xmlns:mc="http://schemas.openxmlformats.org/markup-compatibility/2006" xmlns:a14="http://schemas.microsoft.com/office/drawing/2010/main">
        <mc:Choice Requires="a14">
          <p:sp>
            <p:nvSpPr>
              <p:cNvPr id="26" name="TextBox 25"/>
              <p:cNvSpPr txBox="1"/>
              <p:nvPr/>
            </p:nvSpPr>
            <p:spPr>
              <a:xfrm>
                <a:off x="5295019" y="2060839"/>
                <a:ext cx="365240" cy="276999"/>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 typeface="Arial"/>
                  <a:buNone/>
                  <a:tabLst/>
                  <a:defRPr/>
                </a:pPr>
                <a14:m>
                  <m:oMathPara xmlns:m="http://schemas.openxmlformats.org/officeDocument/2006/math">
                    <m:oMathParaPr>
                      <m:jc m:val="centerGroup"/>
                    </m:oMathParaPr>
                    <m:oMath xmlns:m="http://schemas.openxmlformats.org/officeDocument/2006/math">
                      <m:r>
                        <a:rPr kumimoji="0" lang="en-US" sz="1200" b="0" i="0" u="none" strike="noStrike" kern="1200" cap="none" spc="0" normalizeH="0" baseline="0" noProof="0">
                          <a:ln>
                            <a:noFill/>
                          </a:ln>
                          <a:solidFill>
                            <a:prstClr val="white"/>
                          </a:solidFill>
                          <a:effectLst/>
                          <a:uLnTx/>
                          <a:uFillTx/>
                          <a:latin typeface="Cambria Math" charset="0"/>
                          <a:ea typeface="+mn-ea"/>
                          <a:cs typeface="+mn-cs"/>
                          <a:sym typeface="Arial"/>
                        </a:rPr>
                        <m:t>𝑆</m:t>
                      </m:r>
                    </m:oMath>
                  </m:oMathPara>
                </a14:m>
                <a:endParaRPr kumimoji="0" lang="en-US" sz="1200" b="0" i="0" u="none" strike="noStrike" kern="1200" cap="none" spc="0" normalizeH="0" baseline="0" noProof="0" dirty="0">
                  <a:ln>
                    <a:noFill/>
                  </a:ln>
                  <a:solidFill>
                    <a:prstClr val="white"/>
                  </a:solidFill>
                  <a:effectLst/>
                  <a:uLnTx/>
                  <a:uFillTx/>
                  <a:latin typeface="Calibri"/>
                  <a:ea typeface="+mn-ea"/>
                  <a:cs typeface="Arial"/>
                  <a:sym typeface="Arial"/>
                </a:endParaRPr>
              </a:p>
            </p:txBody>
          </p:sp>
        </mc:Choice>
        <mc:Fallback xmlns="">
          <p:sp>
            <p:nvSpPr>
              <p:cNvPr id="26" name="TextBox 25"/>
              <p:cNvSpPr txBox="1">
                <a:spLocks noRot="1" noChangeAspect="1" noMove="1" noResize="1" noEditPoints="1" noAdjustHandles="1" noChangeArrowheads="1" noChangeShapeType="1" noTextEdit="1"/>
              </p:cNvSpPr>
              <p:nvPr/>
            </p:nvSpPr>
            <p:spPr>
              <a:xfrm>
                <a:off x="5295019" y="2060839"/>
                <a:ext cx="365240" cy="276999"/>
              </a:xfrm>
              <a:prstGeom prst="rect">
                <a:avLst/>
              </a:prstGeom>
              <a:blipFill>
                <a:blip r:embed="rId11"/>
                <a:stretch>
                  <a:fillRect/>
                </a:stretch>
              </a:blipFill>
            </p:spPr>
            <p:txBody>
              <a:bodyPr/>
              <a:lstStyle/>
              <a:p>
                <a:r>
                  <a:rPr lang="en-TW">
                    <a:noFill/>
                  </a:rPr>
                  <a:t> </a:t>
                </a:r>
              </a:p>
            </p:txBody>
          </p:sp>
        </mc:Fallback>
      </mc:AlternateContent>
      <mc:AlternateContent xmlns:mc="http://schemas.openxmlformats.org/markup-compatibility/2006" xmlns:a14="http://schemas.microsoft.com/office/drawing/2010/main">
        <mc:Choice Requires="a14">
          <p:sp>
            <p:nvSpPr>
              <p:cNvPr id="27" name="TextBox 26"/>
              <p:cNvSpPr txBox="1"/>
              <p:nvPr/>
            </p:nvSpPr>
            <p:spPr>
              <a:xfrm>
                <a:off x="6523423" y="2055253"/>
                <a:ext cx="365240" cy="276999"/>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 typeface="Arial"/>
                  <a:buNone/>
                  <a:tabLst/>
                  <a:defRPr/>
                </a:pPr>
                <a14:m>
                  <m:oMathPara xmlns:m="http://schemas.openxmlformats.org/officeDocument/2006/math">
                    <m:oMathParaPr>
                      <m:jc m:val="centerGroup"/>
                    </m:oMathParaPr>
                    <m:oMath xmlns:m="http://schemas.openxmlformats.org/officeDocument/2006/math">
                      <m:r>
                        <a:rPr kumimoji="0" lang="en-US" sz="1200" b="0" i="0" u="none" strike="noStrike" kern="1200" cap="none" spc="0" normalizeH="0" baseline="0" noProof="0">
                          <a:ln>
                            <a:noFill/>
                          </a:ln>
                          <a:solidFill>
                            <a:prstClr val="white"/>
                          </a:solidFill>
                          <a:effectLst/>
                          <a:uLnTx/>
                          <a:uFillTx/>
                          <a:latin typeface="Cambria Math" charset="0"/>
                          <a:ea typeface="+mn-ea"/>
                          <a:cs typeface="+mn-cs"/>
                          <a:sym typeface="Arial"/>
                        </a:rPr>
                        <m:t>𝑇</m:t>
                      </m:r>
                    </m:oMath>
                  </m:oMathPara>
                </a14:m>
                <a:endParaRPr kumimoji="0" lang="en-US" sz="1200" b="0" i="0" u="none" strike="noStrike" kern="1200" cap="none" spc="0" normalizeH="0" baseline="0" noProof="0" dirty="0">
                  <a:ln>
                    <a:noFill/>
                  </a:ln>
                  <a:solidFill>
                    <a:prstClr val="white"/>
                  </a:solidFill>
                  <a:effectLst/>
                  <a:uLnTx/>
                  <a:uFillTx/>
                  <a:latin typeface="Calibri"/>
                  <a:ea typeface="+mn-ea"/>
                  <a:cs typeface="Arial"/>
                  <a:sym typeface="Arial"/>
                </a:endParaRPr>
              </a:p>
            </p:txBody>
          </p:sp>
        </mc:Choice>
        <mc:Fallback xmlns="">
          <p:sp>
            <p:nvSpPr>
              <p:cNvPr id="27" name="TextBox 26"/>
              <p:cNvSpPr txBox="1">
                <a:spLocks noRot="1" noChangeAspect="1" noMove="1" noResize="1" noEditPoints="1" noAdjustHandles="1" noChangeArrowheads="1" noChangeShapeType="1" noTextEdit="1"/>
              </p:cNvSpPr>
              <p:nvPr/>
            </p:nvSpPr>
            <p:spPr>
              <a:xfrm>
                <a:off x="6523423" y="2055253"/>
                <a:ext cx="365240" cy="276999"/>
              </a:xfrm>
              <a:prstGeom prst="rect">
                <a:avLst/>
              </a:prstGeom>
              <a:blipFill>
                <a:blip r:embed="rId12"/>
                <a:stretch>
                  <a:fillRect/>
                </a:stretch>
              </a:blipFill>
            </p:spPr>
            <p:txBody>
              <a:bodyPr/>
              <a:lstStyle/>
              <a:p>
                <a:r>
                  <a:rPr lang="en-TW">
                    <a:noFill/>
                  </a:rPr>
                  <a:t> </a:t>
                </a:r>
              </a:p>
            </p:txBody>
          </p:sp>
        </mc:Fallback>
      </mc:AlternateContent>
      <p:sp>
        <p:nvSpPr>
          <p:cNvPr id="29" name="Oval 28"/>
          <p:cNvSpPr/>
          <p:nvPr/>
        </p:nvSpPr>
        <p:spPr bwMode="auto">
          <a:xfrm>
            <a:off x="4253728" y="2208701"/>
            <a:ext cx="1265144" cy="350568"/>
          </a:xfrm>
          <a:prstGeom prst="ellipse">
            <a:avLst/>
          </a:prstGeom>
          <a:noFill/>
          <a:ln w="9525" cap="flat" cmpd="sng" algn="ctr">
            <a:solidFill>
              <a:schemeClr val="bg1">
                <a:lumMod val="95000"/>
              </a:schemeClr>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685792" rtl="0" eaLnBrk="1" fontAlgn="auto" latinLnBrk="0" hangingPunct="1">
              <a:lnSpc>
                <a:spcPct val="100000"/>
              </a:lnSpc>
              <a:spcBef>
                <a:spcPts val="0"/>
              </a:spcBef>
              <a:spcAft>
                <a:spcPts val="0"/>
              </a:spcAft>
              <a:buClrTx/>
              <a:buSzTx/>
              <a:buFont typeface="Arial"/>
              <a:buNone/>
              <a:tabLst/>
              <a:defRPr/>
            </a:pPr>
            <a:endParaRPr kumimoji="0" lang="en-US" sz="1100" b="0" i="0" u="none" strike="noStrike" kern="1200" cap="none" spc="0" normalizeH="0" baseline="0" noProof="0" dirty="0">
              <a:ln>
                <a:noFill/>
              </a:ln>
              <a:solidFill>
                <a:prstClr val="black"/>
              </a:solidFill>
              <a:effectLst/>
              <a:uLnTx/>
              <a:uFillTx/>
              <a:latin typeface="Calibri"/>
              <a:ea typeface="+mn-ea"/>
              <a:cs typeface="Arial"/>
              <a:sym typeface="Arial"/>
            </a:endParaRPr>
          </a:p>
        </p:txBody>
      </p:sp>
      <p:cxnSp>
        <p:nvCxnSpPr>
          <p:cNvPr id="8" name="Straight Connector 7"/>
          <p:cNvCxnSpPr/>
          <p:nvPr/>
        </p:nvCxnSpPr>
        <p:spPr bwMode="auto">
          <a:xfrm>
            <a:off x="962157" y="2020189"/>
            <a:ext cx="7267444" cy="0"/>
          </a:xfrm>
          <a:prstGeom prst="line">
            <a:avLst/>
          </a:prstGeom>
          <a:solidFill>
            <a:schemeClr val="accent1"/>
          </a:solidFill>
          <a:ln w="9525" cap="flat" cmpd="sng" algn="ctr">
            <a:solidFill>
              <a:schemeClr val="bg1">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7" name="Straight Connector 36"/>
          <p:cNvCxnSpPr/>
          <p:nvPr/>
        </p:nvCxnSpPr>
        <p:spPr bwMode="auto">
          <a:xfrm>
            <a:off x="965697" y="3208793"/>
            <a:ext cx="7267444" cy="0"/>
          </a:xfrm>
          <a:prstGeom prst="line">
            <a:avLst/>
          </a:prstGeom>
          <a:solidFill>
            <a:schemeClr val="accent1"/>
          </a:solidFill>
          <a:ln w="9525" cap="flat" cmpd="sng" algn="ctr">
            <a:solidFill>
              <a:schemeClr val="bg1">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mc:AlternateContent xmlns:mc="http://schemas.openxmlformats.org/markup-compatibility/2006" xmlns:a14="http://schemas.microsoft.com/office/drawing/2010/main">
        <mc:Choice Requires="a14">
          <p:sp>
            <p:nvSpPr>
              <p:cNvPr id="40" name="TextBox 39"/>
              <p:cNvSpPr txBox="1"/>
              <p:nvPr/>
            </p:nvSpPr>
            <p:spPr>
              <a:xfrm>
                <a:off x="5583277" y="2147188"/>
                <a:ext cx="975588" cy="372153"/>
              </a:xfrm>
              <a:prstGeom prst="rect">
                <a:avLst/>
              </a:prstGeom>
              <a:noFill/>
              <a:ln>
                <a:noFill/>
              </a:ln>
            </p:spPr>
            <p:txBody>
              <a:bodyPr wrap="none" lIns="0" tIns="0" rIns="0" bIns="0" rtlCol="0">
                <a:spAutoFit/>
              </a:bodyPr>
              <a:lstStyle/>
              <a:p>
                <a:pPr marL="0" marR="0" lvl="0" indent="0" algn="l" defTabSz="685800" rtl="0" eaLnBrk="1" fontAlgn="auto" latinLnBrk="0" hangingPunct="1">
                  <a:lnSpc>
                    <a:spcPct val="100000"/>
                  </a:lnSpc>
                  <a:spcBef>
                    <a:spcPts val="0"/>
                  </a:spcBef>
                  <a:spcAft>
                    <a:spcPts val="0"/>
                  </a:spcAft>
                  <a:buClrTx/>
                  <a:buSzTx/>
                  <a:buFont typeface="Arial"/>
                  <a:buNone/>
                  <a:tabLst/>
                  <a:defRPr/>
                </a:pPr>
                <a14:m>
                  <m:oMathPara xmlns:m="http://schemas.openxmlformats.org/officeDocument/2006/math">
                    <m:oMathParaPr>
                      <m:jc m:val="centerGroup"/>
                    </m:oMathParaPr>
                    <m:oMath xmlns:m="http://schemas.openxmlformats.org/officeDocument/2006/math">
                      <m:groupChr>
                        <m:groupChrPr>
                          <m:chr m:val="→"/>
                          <m:vertJc m:val="bot"/>
                          <m:ctrlPr>
                            <a:rPr kumimoji="0" lang="en-US" sz="1800" b="0" i="1" u="none" strike="noStrike" kern="1200" cap="none" spc="0" normalizeH="0" baseline="0" noProof="0">
                              <a:ln>
                                <a:noFill/>
                              </a:ln>
                              <a:solidFill>
                                <a:prstClr val="white"/>
                              </a:solidFill>
                              <a:effectLst/>
                              <a:uLnTx/>
                              <a:uFillTx/>
                              <a:latin typeface="Cambria Math" panose="02040503050406030204" pitchFamily="18" charset="0"/>
                              <a:ea typeface="+mn-ea"/>
                              <a:cs typeface="+mn-cs"/>
                              <a:sym typeface="Arial"/>
                            </a:rPr>
                          </m:ctrlPr>
                        </m:groupChrPr>
                        <m:e>
                          <m:r>
                            <m:rPr>
                              <m:brk m:alnAt="2"/>
                            </m:rPr>
                            <a:rPr kumimoji="0" lang="en-US" sz="1800" b="0" i="0" u="none" strike="noStrike" kern="1200" cap="none" spc="0" normalizeH="0" baseline="0" noProof="0">
                              <a:ln>
                                <a:noFill/>
                              </a:ln>
                              <a:solidFill>
                                <a:prstClr val="white"/>
                              </a:solidFill>
                              <a:effectLst/>
                              <a:uLnTx/>
                              <a:uFillTx/>
                              <a:latin typeface="Cambria Math" charset="0"/>
                              <a:ea typeface="+mn-ea"/>
                              <a:cs typeface="+mn-cs"/>
                              <a:sym typeface="Arial"/>
                            </a:rPr>
                            <m:t> </m:t>
                          </m:r>
                          <m:r>
                            <a:rPr kumimoji="0" lang="en-US" sz="1800" b="0" i="0" u="none" strike="noStrike" kern="1200" cap="none" spc="0" normalizeH="0" baseline="0" noProof="0">
                              <a:ln>
                                <a:noFill/>
                              </a:ln>
                              <a:solidFill>
                                <a:prstClr val="white"/>
                              </a:solidFill>
                              <a:effectLst/>
                              <a:uLnTx/>
                              <a:uFillTx/>
                              <a:latin typeface="Cambria Math" charset="0"/>
                              <a:ea typeface="+mn-ea"/>
                              <a:cs typeface="+mn-cs"/>
                              <a:sym typeface="Arial"/>
                            </a:rPr>
                            <m:t>          </m:t>
                          </m:r>
                          <m:r>
                            <a:rPr kumimoji="0" lang="en-US" sz="1800" b="0" i="0" u="none" strike="noStrike" kern="1200" cap="none" spc="0" normalizeH="0" baseline="0" noProof="0">
                              <a:ln>
                                <a:noFill/>
                              </a:ln>
                              <a:solidFill>
                                <a:prstClr val="white"/>
                              </a:solidFill>
                              <a:effectLst/>
                              <a:uLnTx/>
                              <a:uFillTx/>
                              <a:latin typeface="Cambria Math" charset="0"/>
                              <a:ea typeface="+mn-ea"/>
                              <a:cs typeface="+mn-cs"/>
                              <a:sym typeface="Arial"/>
                            </a:rPr>
                            <m:t>𝐹</m:t>
                          </m:r>
                          <m:r>
                            <a:rPr kumimoji="0" lang="en-US" sz="1800" b="0" i="0" u="none" strike="noStrike" kern="1200" cap="none" spc="0" normalizeH="0" baseline="0" noProof="0">
                              <a:ln>
                                <a:noFill/>
                              </a:ln>
                              <a:solidFill>
                                <a:prstClr val="white"/>
                              </a:solidFill>
                              <a:effectLst/>
                              <a:uLnTx/>
                              <a:uFillTx/>
                              <a:latin typeface="Cambria Math" charset="0"/>
                              <a:ea typeface="+mn-ea"/>
                              <a:cs typeface="+mn-cs"/>
                              <a:sym typeface="Arial"/>
                            </a:rPr>
                            <m:t>           </m:t>
                          </m:r>
                        </m:e>
                      </m:groupChr>
                    </m:oMath>
                  </m:oMathPara>
                </a14:m>
                <a:endParaRPr kumimoji="0" lang="en-US" sz="1800" b="0" i="0" u="none" strike="noStrike" kern="1200" cap="none" spc="0" normalizeH="0" baseline="0" noProof="0" dirty="0">
                  <a:ln>
                    <a:noFill/>
                  </a:ln>
                  <a:solidFill>
                    <a:prstClr val="white"/>
                  </a:solidFill>
                  <a:effectLst/>
                  <a:uLnTx/>
                  <a:uFillTx/>
                  <a:latin typeface="Calibri"/>
                  <a:ea typeface="+mn-ea"/>
                  <a:cs typeface="Arial"/>
                  <a:sym typeface="Arial"/>
                </a:endParaRPr>
              </a:p>
            </p:txBody>
          </p:sp>
        </mc:Choice>
        <mc:Fallback xmlns="">
          <p:sp>
            <p:nvSpPr>
              <p:cNvPr id="40" name="TextBox 39"/>
              <p:cNvSpPr txBox="1">
                <a:spLocks noRot="1" noChangeAspect="1" noMove="1" noResize="1" noEditPoints="1" noAdjustHandles="1" noChangeArrowheads="1" noChangeShapeType="1" noTextEdit="1"/>
              </p:cNvSpPr>
              <p:nvPr/>
            </p:nvSpPr>
            <p:spPr>
              <a:xfrm>
                <a:off x="5583277" y="2147188"/>
                <a:ext cx="975588" cy="372153"/>
              </a:xfrm>
              <a:prstGeom prst="rect">
                <a:avLst/>
              </a:prstGeom>
              <a:blipFill>
                <a:blip r:embed="rId14"/>
                <a:stretch>
                  <a:fillRect l="-5128" t="-9677" r="-5128"/>
                </a:stretch>
              </a:blipFill>
              <a:ln>
                <a:noFill/>
              </a:ln>
            </p:spPr>
            <p:txBody>
              <a:bodyPr/>
              <a:lstStyle/>
              <a:p>
                <a:r>
                  <a:rPr lang="en-TW">
                    <a:noFill/>
                  </a:rPr>
                  <a:t> </a:t>
                </a:r>
              </a:p>
            </p:txBody>
          </p:sp>
        </mc:Fallback>
      </mc:AlternateContent>
      <mc:AlternateContent xmlns:mc="http://schemas.openxmlformats.org/markup-compatibility/2006" xmlns:a14="http://schemas.microsoft.com/office/drawing/2010/main">
        <mc:Choice Requires="a14">
          <p:sp>
            <p:nvSpPr>
              <p:cNvPr id="41" name="TextBox 40"/>
              <p:cNvSpPr txBox="1"/>
              <p:nvPr/>
            </p:nvSpPr>
            <p:spPr>
              <a:xfrm>
                <a:off x="5199198" y="3709324"/>
                <a:ext cx="724557" cy="861774"/>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 typeface="Arial"/>
                  <a:buNone/>
                  <a:tabLst/>
                  <a:defRPr/>
                </a:pPr>
                <a14:m>
                  <m:oMathPara xmlns:m="http://schemas.openxmlformats.org/officeDocument/2006/math">
                    <m:oMathParaPr>
                      <m:jc m:val="centerGroup"/>
                    </m:oMathParaPr>
                    <m:oMath xmlns:m="http://schemas.openxmlformats.org/officeDocument/2006/math">
                      <m:r>
                        <a:rPr kumimoji="0" lang="en-US" sz="5000" b="0" i="0" u="none" strike="noStrike" kern="1200" cap="none" spc="0" normalizeH="0" baseline="0" noProof="0">
                          <a:ln>
                            <a:noFill/>
                          </a:ln>
                          <a:solidFill>
                            <a:prstClr val="white"/>
                          </a:solidFill>
                          <a:effectLst/>
                          <a:uLnTx/>
                          <a:uFillTx/>
                          <a:latin typeface="Cambria Math" charset="0"/>
                          <a:ea typeface="+mn-ea"/>
                          <a:cs typeface="+mn-cs"/>
                          <a:sym typeface="Arial"/>
                        </a:rPr>
                        <m:t>𝑇</m:t>
                      </m:r>
                    </m:oMath>
                  </m:oMathPara>
                </a14:m>
                <a:endParaRPr kumimoji="0" lang="en-US" sz="5000" b="0" i="0" u="none" strike="noStrike" kern="1200" cap="none" spc="0" normalizeH="0" baseline="0" noProof="0" dirty="0">
                  <a:ln>
                    <a:noFill/>
                  </a:ln>
                  <a:solidFill>
                    <a:prstClr val="white"/>
                  </a:solidFill>
                  <a:effectLst/>
                  <a:uLnTx/>
                  <a:uFillTx/>
                  <a:latin typeface="Calibri"/>
                  <a:ea typeface="+mn-ea"/>
                  <a:cs typeface="Arial"/>
                  <a:sym typeface="Arial"/>
                </a:endParaRPr>
              </a:p>
            </p:txBody>
          </p:sp>
        </mc:Choice>
        <mc:Fallback xmlns="">
          <p:sp>
            <p:nvSpPr>
              <p:cNvPr id="41" name="TextBox 40"/>
              <p:cNvSpPr txBox="1">
                <a:spLocks noRot="1" noChangeAspect="1" noMove="1" noResize="1" noEditPoints="1" noAdjustHandles="1" noChangeArrowheads="1" noChangeShapeType="1" noTextEdit="1"/>
              </p:cNvSpPr>
              <p:nvPr/>
            </p:nvSpPr>
            <p:spPr>
              <a:xfrm>
                <a:off x="5199198" y="3709324"/>
                <a:ext cx="724557" cy="861774"/>
              </a:xfrm>
              <a:prstGeom prst="rect">
                <a:avLst/>
              </a:prstGeom>
              <a:blipFill>
                <a:blip r:embed="rId15"/>
                <a:stretch>
                  <a:fillRect l="-6897" r="-3448"/>
                </a:stretch>
              </a:blipFill>
            </p:spPr>
            <p:txBody>
              <a:bodyPr/>
              <a:lstStyle/>
              <a:p>
                <a:r>
                  <a:rPr lang="en-TW">
                    <a:noFill/>
                  </a:rPr>
                  <a:t> </a:t>
                </a:r>
              </a:p>
            </p:txBody>
          </p:sp>
        </mc:Fallback>
      </mc:AlternateContent>
      <p:cxnSp>
        <p:nvCxnSpPr>
          <p:cNvPr id="48" name="Curved Connector 47"/>
          <p:cNvCxnSpPr>
            <a:stCxn id="5" idx="2"/>
            <a:endCxn id="41" idx="2"/>
          </p:cNvCxnSpPr>
          <p:nvPr/>
        </p:nvCxnSpPr>
        <p:spPr bwMode="auto">
          <a:xfrm rot="16200000" flipH="1">
            <a:off x="4986119" y="3995739"/>
            <a:ext cx="3861" cy="1146855"/>
          </a:xfrm>
          <a:prstGeom prst="curvedConnector3">
            <a:avLst>
              <a:gd name="adj1" fmla="val 6020746"/>
            </a:avLst>
          </a:prstGeom>
          <a:solidFill>
            <a:schemeClr val="accent1"/>
          </a:solidFill>
          <a:ln w="12700" cap="flat" cmpd="sng" algn="ctr">
            <a:solidFill>
              <a:schemeClr val="bg1"/>
            </a:solidFill>
            <a:prstDash val="solid"/>
            <a:round/>
            <a:headEnd type="none" w="med" len="med"/>
            <a:tailEnd type="arrow"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0" name="Curved Connector 49"/>
          <p:cNvCxnSpPr>
            <a:stCxn id="5" idx="0"/>
            <a:endCxn id="41" idx="0"/>
          </p:cNvCxnSpPr>
          <p:nvPr/>
        </p:nvCxnSpPr>
        <p:spPr bwMode="auto">
          <a:xfrm rot="16200000" flipH="1">
            <a:off x="4986118" y="3133966"/>
            <a:ext cx="3861" cy="1146855"/>
          </a:xfrm>
          <a:prstGeom prst="curvedConnector3">
            <a:avLst>
              <a:gd name="adj1" fmla="val -5920746"/>
            </a:avLst>
          </a:prstGeom>
          <a:solidFill>
            <a:schemeClr val="accent1"/>
          </a:solidFill>
          <a:ln w="12700" cap="flat" cmpd="sng" algn="ctr">
            <a:solidFill>
              <a:schemeClr val="bg1"/>
            </a:solidFill>
            <a:prstDash val="solid"/>
            <a:round/>
            <a:headEnd type="none" w="med" len="med"/>
            <a:tailEnd type="arrow"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mc:AlternateContent xmlns:mc="http://schemas.openxmlformats.org/markup-compatibility/2006" xmlns:a14="http://schemas.microsoft.com/office/drawing/2010/main">
        <mc:Choice Requires="a14">
          <p:sp>
            <p:nvSpPr>
              <p:cNvPr id="53" name="TextBox 52"/>
              <p:cNvSpPr txBox="1"/>
              <p:nvPr/>
            </p:nvSpPr>
            <p:spPr>
              <a:xfrm>
                <a:off x="4764853" y="3223251"/>
                <a:ext cx="365240" cy="276999"/>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 typeface="Arial"/>
                  <a:buNone/>
                  <a:tabLst/>
                  <a:defRPr/>
                </a:pPr>
                <a14:m>
                  <m:oMathPara xmlns:m="http://schemas.openxmlformats.org/officeDocument/2006/math">
                    <m:oMathParaPr>
                      <m:jc m:val="centerGroup"/>
                    </m:oMathParaPr>
                    <m:oMath xmlns:m="http://schemas.openxmlformats.org/officeDocument/2006/math">
                      <m:r>
                        <a:rPr kumimoji="0" lang="en-US" sz="1200" b="0" i="0" u="none" strike="noStrike" kern="1200" cap="none" spc="0" normalizeH="0" baseline="0" noProof="0">
                          <a:ln>
                            <a:noFill/>
                          </a:ln>
                          <a:solidFill>
                            <a:prstClr val="white"/>
                          </a:solidFill>
                          <a:effectLst/>
                          <a:uLnTx/>
                          <a:uFillTx/>
                          <a:latin typeface="Cambria Math" charset="0"/>
                          <a:ea typeface="+mn-ea"/>
                          <a:cs typeface="+mn-cs"/>
                          <a:sym typeface="Arial"/>
                        </a:rPr>
                        <m:t>𝐹</m:t>
                      </m:r>
                    </m:oMath>
                  </m:oMathPara>
                </a14:m>
                <a:endParaRPr kumimoji="0" lang="en-US" sz="1200" b="0" i="0" u="none" strike="noStrike" kern="1200" cap="none" spc="0" normalizeH="0" baseline="0" noProof="0" dirty="0">
                  <a:ln>
                    <a:noFill/>
                  </a:ln>
                  <a:solidFill>
                    <a:prstClr val="white"/>
                  </a:solidFill>
                  <a:effectLst/>
                  <a:uLnTx/>
                  <a:uFillTx/>
                  <a:latin typeface="Calibri"/>
                  <a:ea typeface="+mn-ea"/>
                  <a:cs typeface="Arial"/>
                  <a:sym typeface="Arial"/>
                </a:endParaRPr>
              </a:p>
            </p:txBody>
          </p:sp>
        </mc:Choice>
        <mc:Fallback xmlns="">
          <p:sp>
            <p:nvSpPr>
              <p:cNvPr id="53" name="TextBox 52"/>
              <p:cNvSpPr txBox="1">
                <a:spLocks noRot="1" noChangeAspect="1" noMove="1" noResize="1" noEditPoints="1" noAdjustHandles="1" noChangeArrowheads="1" noChangeShapeType="1" noTextEdit="1"/>
              </p:cNvSpPr>
              <p:nvPr/>
            </p:nvSpPr>
            <p:spPr>
              <a:xfrm>
                <a:off x="4764853" y="3223251"/>
                <a:ext cx="365240" cy="276999"/>
              </a:xfrm>
              <a:prstGeom prst="rect">
                <a:avLst/>
              </a:prstGeom>
              <a:blipFill>
                <a:blip r:embed="rId16"/>
                <a:stretch>
                  <a:fillRect/>
                </a:stretch>
              </a:blipFill>
            </p:spPr>
            <p:txBody>
              <a:bodyPr/>
              <a:lstStyle/>
              <a:p>
                <a:r>
                  <a:rPr lang="en-TW">
                    <a:noFill/>
                  </a:rPr>
                  <a:t> </a:t>
                </a:r>
              </a:p>
            </p:txBody>
          </p:sp>
        </mc:Fallback>
      </mc:AlternateContent>
      <mc:AlternateContent xmlns:mc="http://schemas.openxmlformats.org/markup-compatibility/2006" xmlns:a14="http://schemas.microsoft.com/office/drawing/2010/main">
        <mc:Choice Requires="a14">
          <p:sp>
            <p:nvSpPr>
              <p:cNvPr id="54" name="TextBox 53"/>
              <p:cNvSpPr txBox="1"/>
              <p:nvPr/>
            </p:nvSpPr>
            <p:spPr>
              <a:xfrm>
                <a:off x="4764853" y="4790341"/>
                <a:ext cx="365240" cy="276999"/>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 typeface="Arial"/>
                  <a:buNone/>
                  <a:tabLst/>
                  <a:defRPr/>
                </a:pPr>
                <a14:m>
                  <m:oMathPara xmlns:m="http://schemas.openxmlformats.org/officeDocument/2006/math">
                    <m:oMathParaPr>
                      <m:jc m:val="centerGroup"/>
                    </m:oMathParaPr>
                    <m:oMath xmlns:m="http://schemas.openxmlformats.org/officeDocument/2006/math">
                      <m:r>
                        <a:rPr kumimoji="0" lang="en-US" sz="1200" b="0" i="0" u="none" strike="noStrike" kern="1200" cap="none" spc="0" normalizeH="0" baseline="0" noProof="0">
                          <a:ln>
                            <a:noFill/>
                          </a:ln>
                          <a:solidFill>
                            <a:prstClr val="white"/>
                          </a:solidFill>
                          <a:effectLst/>
                          <a:uLnTx/>
                          <a:uFillTx/>
                          <a:latin typeface="Cambria Math" charset="0"/>
                          <a:ea typeface="+mn-ea"/>
                          <a:cs typeface="+mn-cs"/>
                          <a:sym typeface="Arial"/>
                        </a:rPr>
                        <m:t>𝐺</m:t>
                      </m:r>
                    </m:oMath>
                  </m:oMathPara>
                </a14:m>
                <a:endParaRPr kumimoji="0" lang="en-US" sz="1200" b="0" i="0" u="none" strike="noStrike" kern="1200" cap="none" spc="0" normalizeH="0" baseline="0" noProof="0" dirty="0">
                  <a:ln>
                    <a:noFill/>
                  </a:ln>
                  <a:solidFill>
                    <a:prstClr val="white"/>
                  </a:solidFill>
                  <a:effectLst/>
                  <a:uLnTx/>
                  <a:uFillTx/>
                  <a:latin typeface="Calibri"/>
                  <a:ea typeface="+mn-ea"/>
                  <a:cs typeface="Arial"/>
                  <a:sym typeface="Arial"/>
                </a:endParaRPr>
              </a:p>
            </p:txBody>
          </p:sp>
        </mc:Choice>
        <mc:Fallback xmlns="">
          <p:sp>
            <p:nvSpPr>
              <p:cNvPr id="54" name="TextBox 53"/>
              <p:cNvSpPr txBox="1">
                <a:spLocks noRot="1" noChangeAspect="1" noMove="1" noResize="1" noEditPoints="1" noAdjustHandles="1" noChangeArrowheads="1" noChangeShapeType="1" noTextEdit="1"/>
              </p:cNvSpPr>
              <p:nvPr/>
            </p:nvSpPr>
            <p:spPr>
              <a:xfrm>
                <a:off x="4764853" y="4790341"/>
                <a:ext cx="365240" cy="276999"/>
              </a:xfrm>
              <a:prstGeom prst="rect">
                <a:avLst/>
              </a:prstGeom>
              <a:blipFill>
                <a:blip r:embed="rId17"/>
                <a:stretch>
                  <a:fillRect/>
                </a:stretch>
              </a:blipFill>
            </p:spPr>
            <p:txBody>
              <a:bodyPr/>
              <a:lstStyle/>
              <a:p>
                <a:r>
                  <a:rPr lang="en-TW">
                    <a:noFill/>
                  </a:rPr>
                  <a:t> </a:t>
                </a:r>
              </a:p>
            </p:txBody>
          </p:sp>
        </mc:Fallback>
      </mc:AlternateContent>
      <p:cxnSp>
        <p:nvCxnSpPr>
          <p:cNvPr id="56" name="Straight Arrow Connector 55"/>
          <p:cNvCxnSpPr>
            <a:cxnSpLocks/>
          </p:cNvCxnSpPr>
          <p:nvPr/>
        </p:nvCxnSpPr>
        <p:spPr bwMode="auto">
          <a:xfrm>
            <a:off x="4932069" y="3619353"/>
            <a:ext cx="0" cy="1121260"/>
          </a:xfrm>
          <a:prstGeom prst="straightConnector1">
            <a:avLst/>
          </a:prstGeom>
          <a:solidFill>
            <a:schemeClr val="accent1"/>
          </a:solidFill>
          <a:ln w="12700" cap="flat" cmpd="sng" algn="ctr">
            <a:solidFill>
              <a:schemeClr val="bg1"/>
            </a:solidFill>
            <a:prstDash val="solid"/>
            <a:round/>
            <a:headEnd type="none" w="med" len="med"/>
            <a:tailEnd type="arrow"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mc:AlternateContent xmlns:mc="http://schemas.openxmlformats.org/markup-compatibility/2006" xmlns:a14="http://schemas.microsoft.com/office/drawing/2010/main">
        <mc:Choice Requires="a14">
          <p:sp>
            <p:nvSpPr>
              <p:cNvPr id="59" name="TextBox 58"/>
              <p:cNvSpPr txBox="1"/>
              <p:nvPr/>
            </p:nvSpPr>
            <p:spPr>
              <a:xfrm>
                <a:off x="4883014" y="3960955"/>
                <a:ext cx="365240" cy="276999"/>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 typeface="Arial"/>
                  <a:buNone/>
                  <a:tabLst/>
                  <a:defRPr/>
                </a:pPr>
                <a14:m>
                  <m:oMathPara xmlns:m="http://schemas.openxmlformats.org/officeDocument/2006/math">
                    <m:oMathParaPr>
                      <m:jc m:val="centerGroup"/>
                    </m:oMathParaPr>
                    <m:oMath xmlns:m="http://schemas.openxmlformats.org/officeDocument/2006/math">
                      <m:r>
                        <a:rPr kumimoji="0" lang="en-US" sz="1200" b="0" i="1" u="none" strike="noStrike" kern="1200" cap="none" spc="0" normalizeH="0" baseline="0" noProof="0">
                          <a:ln>
                            <a:noFill/>
                          </a:ln>
                          <a:solidFill>
                            <a:prstClr val="white"/>
                          </a:solidFill>
                          <a:effectLst/>
                          <a:uLnTx/>
                          <a:uFillTx/>
                          <a:latin typeface="Cambria Math" charset="0"/>
                          <a:ea typeface="Cambria Math" charset="0"/>
                          <a:cs typeface="Cambria Math" charset="0"/>
                          <a:sym typeface="Arial"/>
                        </a:rPr>
                        <m:t>𝜂</m:t>
                      </m:r>
                    </m:oMath>
                  </m:oMathPara>
                </a14:m>
                <a:endParaRPr kumimoji="0" lang="en-US" sz="1200" b="0" i="0" u="none" strike="noStrike" kern="1200" cap="none" spc="0" normalizeH="0" baseline="0" noProof="0" dirty="0">
                  <a:ln>
                    <a:noFill/>
                  </a:ln>
                  <a:solidFill>
                    <a:prstClr val="white"/>
                  </a:solidFill>
                  <a:effectLst/>
                  <a:uLnTx/>
                  <a:uFillTx/>
                  <a:latin typeface="Calibri"/>
                  <a:ea typeface="+mn-ea"/>
                  <a:cs typeface="Arial"/>
                  <a:sym typeface="Arial"/>
                </a:endParaRPr>
              </a:p>
            </p:txBody>
          </p:sp>
        </mc:Choice>
        <mc:Fallback xmlns="">
          <p:sp>
            <p:nvSpPr>
              <p:cNvPr id="59" name="TextBox 58"/>
              <p:cNvSpPr txBox="1">
                <a:spLocks noRot="1" noChangeAspect="1" noMove="1" noResize="1" noEditPoints="1" noAdjustHandles="1" noChangeArrowheads="1" noChangeShapeType="1" noTextEdit="1"/>
              </p:cNvSpPr>
              <p:nvPr/>
            </p:nvSpPr>
            <p:spPr>
              <a:xfrm>
                <a:off x="4883014" y="3960955"/>
                <a:ext cx="365240" cy="276999"/>
              </a:xfrm>
              <a:prstGeom prst="rect">
                <a:avLst/>
              </a:prstGeom>
              <a:blipFill>
                <a:blip r:embed="rId18"/>
                <a:stretch>
                  <a:fillRect b="-4545"/>
                </a:stretch>
              </a:blipFill>
            </p:spPr>
            <p:txBody>
              <a:bodyPr/>
              <a:lstStyle/>
              <a:p>
                <a:r>
                  <a:rPr lang="en-TW">
                    <a:noFill/>
                  </a:rPr>
                  <a:t> </a:t>
                </a:r>
              </a:p>
            </p:txBody>
          </p:sp>
        </mc:Fallback>
      </mc:AlternateContent>
      <mc:AlternateContent xmlns:mc="http://schemas.openxmlformats.org/markup-compatibility/2006" xmlns:a14="http://schemas.microsoft.com/office/drawing/2010/main">
        <mc:Choice Requires="a14">
          <p:sp>
            <p:nvSpPr>
              <p:cNvPr id="42" name="矩形 35"/>
              <p:cNvSpPr>
                <a:spLocks noChangeArrowheads="1"/>
              </p:cNvSpPr>
              <p:nvPr/>
            </p:nvSpPr>
            <p:spPr bwMode="auto">
              <a:xfrm>
                <a:off x="5716555" y="2794688"/>
                <a:ext cx="1113769" cy="253916"/>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marL="0" marR="0" lvl="0" indent="0" algn="l" defTabSz="685800" rtl="0" eaLnBrk="1" fontAlgn="auto" latinLnBrk="0" hangingPunct="1">
                  <a:lnSpc>
                    <a:spcPct val="100000"/>
                  </a:lnSpc>
                  <a:spcBef>
                    <a:spcPts val="0"/>
                  </a:spcBef>
                  <a:spcAft>
                    <a:spcPts val="0"/>
                  </a:spcAft>
                  <a:buClrTx/>
                  <a:buSzTx/>
                  <a:buFont typeface="Arial"/>
                  <a:buNone/>
                  <a:tabLst/>
                  <a:defRPr/>
                </a:pPr>
                <a:r>
                  <a:rPr kumimoji="0" lang="en-US" altLang="x-none" sz="1050" b="0" i="0" u="none" strike="noStrike" kern="1200" cap="none" spc="0" normalizeH="0" baseline="0" noProof="0">
                    <a:ln>
                      <a:noFill/>
                    </a:ln>
                    <a:solidFill>
                      <a:srgbClr val="699BD0"/>
                    </a:solidFill>
                    <a:effectLst/>
                    <a:uLnTx/>
                    <a:uFillTx/>
                    <a:latin typeface="STXinwei Regular"/>
                    <a:ea typeface="方正兰亭超细黑简体" charset="0"/>
                    <a:cs typeface="Arial"/>
                    <a:sym typeface="Arial"/>
                  </a:rPr>
                  <a:t>Functor </a:t>
                </a:r>
                <a14:m>
                  <m:oMath xmlns:m="http://schemas.openxmlformats.org/officeDocument/2006/math">
                    <m:r>
                      <a:rPr kumimoji="0" lang="en-US" altLang="x-none" sz="1050" b="0" i="1" u="none" strike="noStrike" kern="1200" cap="none" spc="0" normalizeH="0" baseline="0" noProof="0">
                        <a:ln>
                          <a:noFill/>
                        </a:ln>
                        <a:solidFill>
                          <a:srgbClr val="699BD0"/>
                        </a:solidFill>
                        <a:effectLst/>
                        <a:uLnTx/>
                        <a:uFillTx/>
                        <a:latin typeface="Cambria Math" charset="0"/>
                        <a:ea typeface="方正兰亭超细黑简体" charset="0"/>
                        <a:cs typeface="+mn-cs"/>
                        <a:sym typeface="Arial"/>
                      </a:rPr>
                      <m:t>𝐹</m:t>
                    </m:r>
                  </m:oMath>
                </a14:m>
                <a:endParaRPr kumimoji="0" lang="en-US" altLang="x-none" sz="1050" b="0" i="0" u="none" strike="noStrike" kern="1200" cap="none" spc="0" normalizeH="0" baseline="0" noProof="0">
                  <a:ln>
                    <a:noFill/>
                  </a:ln>
                  <a:solidFill>
                    <a:srgbClr val="699BD0"/>
                  </a:solidFill>
                  <a:effectLst/>
                  <a:uLnTx/>
                  <a:uFillTx/>
                  <a:latin typeface="STXinwei Regular"/>
                  <a:ea typeface="方正兰亭超细黑简体" charset="0"/>
                  <a:cs typeface="Arial"/>
                  <a:sym typeface="Arial"/>
                </a:endParaRPr>
              </a:p>
            </p:txBody>
          </p:sp>
        </mc:Choice>
        <mc:Fallback xmlns="">
          <p:sp>
            <p:nvSpPr>
              <p:cNvPr id="42" name="矩形 35"/>
              <p:cNvSpPr>
                <a:spLocks noRot="1" noChangeAspect="1" noMove="1" noResize="1" noEditPoints="1" noAdjustHandles="1" noChangeArrowheads="1" noChangeShapeType="1" noTextEdit="1"/>
              </p:cNvSpPr>
              <p:nvPr/>
            </p:nvSpPr>
            <p:spPr bwMode="auto">
              <a:xfrm>
                <a:off x="5716555" y="2794688"/>
                <a:ext cx="1113769" cy="253916"/>
              </a:xfrm>
              <a:prstGeom prst="rect">
                <a:avLst/>
              </a:prstGeom>
              <a:blipFill>
                <a:blip r:embed="rId21"/>
                <a:stretch>
                  <a:fillRect b="-13636"/>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TW">
                    <a:noFill/>
                  </a:rPr>
                  <a:t> </a:t>
                </a:r>
              </a:p>
            </p:txBody>
          </p:sp>
        </mc:Fallback>
      </mc:AlternateContent>
      <mc:AlternateContent xmlns:mc="http://schemas.openxmlformats.org/markup-compatibility/2006" xmlns:a14="http://schemas.microsoft.com/office/drawing/2010/main">
        <mc:Choice Requires="a14">
          <p:sp>
            <p:nvSpPr>
              <p:cNvPr id="43" name="矩形 35"/>
              <p:cNvSpPr>
                <a:spLocks noChangeArrowheads="1"/>
              </p:cNvSpPr>
              <p:nvPr/>
            </p:nvSpPr>
            <p:spPr bwMode="auto">
              <a:xfrm>
                <a:off x="6042360" y="4097301"/>
                <a:ext cx="1681075" cy="253916"/>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marL="0" marR="0" lvl="0" indent="0" algn="l" defTabSz="685800" rtl="0" eaLnBrk="1" fontAlgn="auto" latinLnBrk="0" hangingPunct="1">
                  <a:lnSpc>
                    <a:spcPct val="100000"/>
                  </a:lnSpc>
                  <a:spcBef>
                    <a:spcPts val="0"/>
                  </a:spcBef>
                  <a:spcAft>
                    <a:spcPts val="0"/>
                  </a:spcAft>
                  <a:buClrTx/>
                  <a:buSzTx/>
                  <a:buFont typeface="Arial"/>
                  <a:buNone/>
                  <a:tabLst/>
                  <a:defRPr/>
                </a:pPr>
                <a:r>
                  <a:rPr kumimoji="0" lang="en-US" altLang="x-none" sz="1050" b="0" i="0" u="none" strike="noStrike" kern="1200" cap="none" spc="0" normalizeH="0" baseline="0" noProof="0">
                    <a:ln>
                      <a:noFill/>
                    </a:ln>
                    <a:solidFill>
                      <a:srgbClr val="699BD0"/>
                    </a:solidFill>
                    <a:effectLst/>
                    <a:uLnTx/>
                    <a:uFillTx/>
                    <a:latin typeface="STXinwei Regular"/>
                    <a:ea typeface="方正兰亭超细黑简体" charset="0"/>
                    <a:cs typeface="Arial"/>
                    <a:sym typeface="Arial"/>
                  </a:rPr>
                  <a:t>Natural Transformation </a:t>
                </a:r>
                <a14:m>
                  <m:oMath xmlns:m="http://schemas.openxmlformats.org/officeDocument/2006/math">
                    <m:r>
                      <a:rPr kumimoji="0" lang="en-US" altLang="x-none" sz="1050" b="0" i="1" u="none" strike="noStrike" kern="1200" cap="none" spc="0" normalizeH="0" baseline="0" noProof="0">
                        <a:ln>
                          <a:noFill/>
                        </a:ln>
                        <a:solidFill>
                          <a:srgbClr val="699BD0"/>
                        </a:solidFill>
                        <a:effectLst/>
                        <a:uLnTx/>
                        <a:uFillTx/>
                        <a:latin typeface="Cambria Math" charset="0"/>
                        <a:ea typeface="Cambria Math" charset="0"/>
                        <a:cs typeface="Cambria Math" charset="0"/>
                        <a:sym typeface="Arial"/>
                      </a:rPr>
                      <m:t>𝜂</m:t>
                    </m:r>
                  </m:oMath>
                </a14:m>
                <a:endParaRPr kumimoji="0" lang="en-US" altLang="x-none" sz="1050" b="0" i="0" u="none" strike="noStrike" kern="1200" cap="none" spc="0" normalizeH="0" baseline="0" noProof="0">
                  <a:ln>
                    <a:noFill/>
                  </a:ln>
                  <a:solidFill>
                    <a:srgbClr val="699BD0"/>
                  </a:solidFill>
                  <a:effectLst/>
                  <a:uLnTx/>
                  <a:uFillTx/>
                  <a:latin typeface="STXinwei Regular"/>
                  <a:ea typeface="方正兰亭超细黑简体" charset="0"/>
                  <a:cs typeface="Arial"/>
                  <a:sym typeface="Arial"/>
                </a:endParaRPr>
              </a:p>
            </p:txBody>
          </p:sp>
        </mc:Choice>
        <mc:Fallback xmlns="">
          <p:sp>
            <p:nvSpPr>
              <p:cNvPr id="43" name="矩形 35"/>
              <p:cNvSpPr>
                <a:spLocks noRot="1" noChangeAspect="1" noMove="1" noResize="1" noEditPoints="1" noAdjustHandles="1" noChangeArrowheads="1" noChangeShapeType="1" noTextEdit="1"/>
              </p:cNvSpPr>
              <p:nvPr/>
            </p:nvSpPr>
            <p:spPr bwMode="auto">
              <a:xfrm>
                <a:off x="6042360" y="4097301"/>
                <a:ext cx="1681075" cy="253916"/>
              </a:xfrm>
              <a:prstGeom prst="rect">
                <a:avLst/>
              </a:prstGeom>
              <a:blipFill>
                <a:blip r:embed="rId22"/>
                <a:stretch>
                  <a:fillRect b="-19048"/>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TW">
                    <a:noFill/>
                  </a:rPr>
                  <a:t> </a:t>
                </a:r>
              </a:p>
            </p:txBody>
          </p:sp>
        </mc:Fallback>
      </mc:AlternateContent>
      <p:sp>
        <p:nvSpPr>
          <p:cNvPr id="6" name="TextBox 5">
            <a:extLst>
              <a:ext uri="{FF2B5EF4-FFF2-40B4-BE49-F238E27FC236}">
                <a16:creationId xmlns:a16="http://schemas.microsoft.com/office/drawing/2014/main" id="{4780380E-EB62-CF43-A077-367283479184}"/>
              </a:ext>
            </a:extLst>
          </p:cNvPr>
          <p:cNvSpPr txBox="1"/>
          <p:nvPr/>
        </p:nvSpPr>
        <p:spPr>
          <a:xfrm>
            <a:off x="2613934" y="3945904"/>
            <a:ext cx="893193" cy="307777"/>
          </a:xfrm>
          <a:prstGeom prst="rect">
            <a:avLst/>
          </a:prstGeom>
          <a:noFill/>
        </p:spPr>
        <p:txBody>
          <a:bodyPr wrap="none" rtlCol="0">
            <a:spAutoFit/>
          </a:bodyPr>
          <a:lstStyle/>
          <a:p>
            <a:r>
              <a:rPr lang="en-TW" dirty="0">
                <a:solidFill>
                  <a:schemeClr val="bg1"/>
                </a:solidFill>
              </a:rPr>
              <a:t>S 为创业</a:t>
            </a:r>
          </a:p>
        </p:txBody>
      </p:sp>
      <p:sp>
        <p:nvSpPr>
          <p:cNvPr id="36" name="TextBox 35">
            <a:extLst>
              <a:ext uri="{FF2B5EF4-FFF2-40B4-BE49-F238E27FC236}">
                <a16:creationId xmlns:a16="http://schemas.microsoft.com/office/drawing/2014/main" id="{64384811-53AE-A14E-864E-0E8C4AEF9709}"/>
              </a:ext>
            </a:extLst>
          </p:cNvPr>
          <p:cNvSpPr txBox="1"/>
          <p:nvPr/>
        </p:nvSpPr>
        <p:spPr>
          <a:xfrm>
            <a:off x="2618183" y="4253681"/>
            <a:ext cx="1241045" cy="307777"/>
          </a:xfrm>
          <a:prstGeom prst="rect">
            <a:avLst/>
          </a:prstGeom>
          <a:noFill/>
        </p:spPr>
        <p:txBody>
          <a:bodyPr wrap="none" rtlCol="0">
            <a:spAutoFit/>
          </a:bodyPr>
          <a:lstStyle/>
          <a:p>
            <a:r>
              <a:rPr lang="en-TW" dirty="0">
                <a:solidFill>
                  <a:schemeClr val="bg1"/>
                </a:solidFill>
              </a:rPr>
              <a:t>T 为统一大业</a:t>
            </a:r>
          </a:p>
        </p:txBody>
      </p:sp>
      <p:sp>
        <p:nvSpPr>
          <p:cNvPr id="44" name="TextBox 43">
            <a:extLst>
              <a:ext uri="{FF2B5EF4-FFF2-40B4-BE49-F238E27FC236}">
                <a16:creationId xmlns:a16="http://schemas.microsoft.com/office/drawing/2014/main" id="{B575B96B-E4C3-614D-B381-5DAFCA66AA34}"/>
              </a:ext>
            </a:extLst>
          </p:cNvPr>
          <p:cNvSpPr txBox="1"/>
          <p:nvPr/>
        </p:nvSpPr>
        <p:spPr>
          <a:xfrm>
            <a:off x="2623322" y="2448705"/>
            <a:ext cx="942887" cy="307777"/>
          </a:xfrm>
          <a:prstGeom prst="rect">
            <a:avLst/>
          </a:prstGeom>
          <a:noFill/>
        </p:spPr>
        <p:txBody>
          <a:bodyPr wrap="none" rtlCol="0">
            <a:spAutoFit/>
          </a:bodyPr>
          <a:lstStyle/>
          <a:p>
            <a:r>
              <a:rPr lang="en-TW" dirty="0">
                <a:solidFill>
                  <a:schemeClr val="bg1"/>
                </a:solidFill>
              </a:rPr>
              <a:t>S 为</a:t>
            </a:r>
            <a:r>
              <a:rPr lang="zh-CN" altLang="en-US" dirty="0">
                <a:solidFill>
                  <a:schemeClr val="bg1"/>
                </a:solidFill>
              </a:rPr>
              <a:t> 孙吴</a:t>
            </a:r>
            <a:endParaRPr lang="en-TW" dirty="0">
              <a:solidFill>
                <a:schemeClr val="bg1"/>
              </a:solidFill>
            </a:endParaRPr>
          </a:p>
        </p:txBody>
      </p:sp>
      <p:sp>
        <p:nvSpPr>
          <p:cNvPr id="45" name="TextBox 44">
            <a:extLst>
              <a:ext uri="{FF2B5EF4-FFF2-40B4-BE49-F238E27FC236}">
                <a16:creationId xmlns:a16="http://schemas.microsoft.com/office/drawing/2014/main" id="{02EED8CE-D4D3-3A42-AD11-7E051D575F14}"/>
              </a:ext>
            </a:extLst>
          </p:cNvPr>
          <p:cNvSpPr txBox="1"/>
          <p:nvPr/>
        </p:nvSpPr>
        <p:spPr>
          <a:xfrm>
            <a:off x="2627571" y="2756482"/>
            <a:ext cx="931665" cy="307777"/>
          </a:xfrm>
          <a:prstGeom prst="rect">
            <a:avLst/>
          </a:prstGeom>
          <a:noFill/>
        </p:spPr>
        <p:txBody>
          <a:bodyPr wrap="none" rtlCol="0">
            <a:spAutoFit/>
          </a:bodyPr>
          <a:lstStyle/>
          <a:p>
            <a:r>
              <a:rPr lang="en-TW" dirty="0">
                <a:solidFill>
                  <a:schemeClr val="bg1"/>
                </a:solidFill>
              </a:rPr>
              <a:t>T 为</a:t>
            </a:r>
            <a:r>
              <a:rPr lang="zh-CN" altLang="en-US" dirty="0">
                <a:solidFill>
                  <a:schemeClr val="bg1"/>
                </a:solidFill>
              </a:rPr>
              <a:t> 曹魏</a:t>
            </a:r>
            <a:endParaRPr lang="en-TW" dirty="0">
              <a:solidFill>
                <a:schemeClr val="bg1"/>
              </a:solidFill>
            </a:endParaRPr>
          </a:p>
        </p:txBody>
      </p:sp>
      <p:sp>
        <p:nvSpPr>
          <p:cNvPr id="46" name="TextBox 45">
            <a:extLst>
              <a:ext uri="{FF2B5EF4-FFF2-40B4-BE49-F238E27FC236}">
                <a16:creationId xmlns:a16="http://schemas.microsoft.com/office/drawing/2014/main" id="{E943A8B1-C8E2-2542-8116-5C001D516272}"/>
              </a:ext>
            </a:extLst>
          </p:cNvPr>
          <p:cNvSpPr txBox="1"/>
          <p:nvPr/>
        </p:nvSpPr>
        <p:spPr>
          <a:xfrm>
            <a:off x="2670226" y="1341241"/>
            <a:ext cx="942887" cy="307777"/>
          </a:xfrm>
          <a:prstGeom prst="rect">
            <a:avLst/>
          </a:prstGeom>
          <a:noFill/>
        </p:spPr>
        <p:txBody>
          <a:bodyPr wrap="none" rtlCol="0">
            <a:spAutoFit/>
          </a:bodyPr>
          <a:lstStyle/>
          <a:p>
            <a:r>
              <a:rPr lang="en-TW" dirty="0">
                <a:solidFill>
                  <a:schemeClr val="bg1"/>
                </a:solidFill>
              </a:rPr>
              <a:t>A 为 阿斗</a:t>
            </a:r>
          </a:p>
        </p:txBody>
      </p:sp>
      <p:sp>
        <p:nvSpPr>
          <p:cNvPr id="47" name="TextBox 46">
            <a:extLst>
              <a:ext uri="{FF2B5EF4-FFF2-40B4-BE49-F238E27FC236}">
                <a16:creationId xmlns:a16="http://schemas.microsoft.com/office/drawing/2014/main" id="{E85CF453-8E74-EC44-AE40-F4C9EEF0F75E}"/>
              </a:ext>
            </a:extLst>
          </p:cNvPr>
          <p:cNvSpPr txBox="1"/>
          <p:nvPr/>
        </p:nvSpPr>
        <p:spPr>
          <a:xfrm>
            <a:off x="2674475" y="1649018"/>
            <a:ext cx="942887" cy="307777"/>
          </a:xfrm>
          <a:prstGeom prst="rect">
            <a:avLst/>
          </a:prstGeom>
          <a:noFill/>
        </p:spPr>
        <p:txBody>
          <a:bodyPr wrap="none" rtlCol="0">
            <a:spAutoFit/>
          </a:bodyPr>
          <a:lstStyle/>
          <a:p>
            <a:r>
              <a:rPr lang="en-TW" dirty="0">
                <a:solidFill>
                  <a:schemeClr val="bg1"/>
                </a:solidFill>
              </a:rPr>
              <a:t>B 为</a:t>
            </a:r>
            <a:r>
              <a:rPr lang="zh-CN" altLang="en-US" dirty="0">
                <a:solidFill>
                  <a:schemeClr val="bg1"/>
                </a:solidFill>
              </a:rPr>
              <a:t> </a:t>
            </a:r>
            <a:r>
              <a:rPr lang="en-TW" dirty="0">
                <a:solidFill>
                  <a:schemeClr val="bg1"/>
                </a:solidFill>
              </a:rPr>
              <a:t>刘备</a:t>
            </a:r>
          </a:p>
        </p:txBody>
      </p:sp>
      <p:sp>
        <p:nvSpPr>
          <p:cNvPr id="7" name="TextBox 6">
            <a:extLst>
              <a:ext uri="{FF2B5EF4-FFF2-40B4-BE49-F238E27FC236}">
                <a16:creationId xmlns:a16="http://schemas.microsoft.com/office/drawing/2014/main" id="{E6B3DBF1-2B85-8845-AC6B-F6A9C30A32FF}"/>
              </a:ext>
            </a:extLst>
          </p:cNvPr>
          <p:cNvSpPr txBox="1"/>
          <p:nvPr/>
        </p:nvSpPr>
        <p:spPr>
          <a:xfrm>
            <a:off x="5922977" y="1456685"/>
            <a:ext cx="1159292" cy="400110"/>
          </a:xfrm>
          <a:prstGeom prst="rect">
            <a:avLst/>
          </a:prstGeom>
          <a:noFill/>
        </p:spPr>
        <p:txBody>
          <a:bodyPr wrap="none" rtlCol="0">
            <a:spAutoFit/>
          </a:bodyPr>
          <a:lstStyle/>
          <a:p>
            <a:r>
              <a:rPr lang="en-TW" dirty="0">
                <a:solidFill>
                  <a:schemeClr val="bg1"/>
                </a:solidFill>
              </a:rPr>
              <a:t>请举例描述</a:t>
            </a:r>
            <a:r>
              <a:rPr lang="en-TW" sz="2000" dirty="0">
                <a:solidFill>
                  <a:schemeClr val="bg1"/>
                </a:solidFill>
                <a:latin typeface="Cambria Math" panose="02040503050406030204" pitchFamily="18" charset="0"/>
                <a:ea typeface="Cambria Math" panose="02040503050406030204" pitchFamily="18" charset="0"/>
              </a:rPr>
              <a:t>f</a:t>
            </a:r>
            <a:endParaRPr lang="en-TW" dirty="0">
              <a:solidFill>
                <a:schemeClr val="bg1"/>
              </a:solidFill>
              <a:latin typeface="Cambria Math" panose="02040503050406030204" pitchFamily="18" charset="0"/>
              <a:ea typeface="Cambria Math" panose="02040503050406030204" pitchFamily="18" charset="0"/>
            </a:endParaRPr>
          </a:p>
        </p:txBody>
      </p:sp>
      <p:sp>
        <p:nvSpPr>
          <p:cNvPr id="49" name="TextBox 48">
            <a:extLst>
              <a:ext uri="{FF2B5EF4-FFF2-40B4-BE49-F238E27FC236}">
                <a16:creationId xmlns:a16="http://schemas.microsoft.com/office/drawing/2014/main" id="{EFBF1CA7-6F2D-4044-AA9D-842281CC00EE}"/>
              </a:ext>
            </a:extLst>
          </p:cNvPr>
          <p:cNvSpPr txBox="1"/>
          <p:nvPr/>
        </p:nvSpPr>
        <p:spPr>
          <a:xfrm>
            <a:off x="6502623" y="2755082"/>
            <a:ext cx="1220206" cy="400110"/>
          </a:xfrm>
          <a:prstGeom prst="rect">
            <a:avLst/>
          </a:prstGeom>
          <a:noFill/>
        </p:spPr>
        <p:txBody>
          <a:bodyPr wrap="none" rtlCol="0">
            <a:spAutoFit/>
          </a:bodyPr>
          <a:lstStyle/>
          <a:p>
            <a:r>
              <a:rPr lang="en-TW" dirty="0">
                <a:solidFill>
                  <a:schemeClr val="bg1"/>
                </a:solidFill>
              </a:rPr>
              <a:t>请举例描述</a:t>
            </a:r>
            <a:r>
              <a:rPr lang="en-TW" sz="2000" dirty="0">
                <a:solidFill>
                  <a:schemeClr val="bg1"/>
                </a:solidFill>
                <a:latin typeface="Cambria Math" panose="02040503050406030204" pitchFamily="18" charset="0"/>
                <a:ea typeface="Cambria Math" panose="02040503050406030204" pitchFamily="18" charset="0"/>
              </a:rPr>
              <a:t>F</a:t>
            </a:r>
            <a:endParaRPr lang="en-TW" dirty="0">
              <a:solidFill>
                <a:schemeClr val="bg1"/>
              </a:solidFill>
              <a:latin typeface="Cambria Math" panose="02040503050406030204" pitchFamily="18" charset="0"/>
              <a:ea typeface="Cambria Math" panose="02040503050406030204" pitchFamily="18" charset="0"/>
            </a:endParaRPr>
          </a:p>
        </p:txBody>
      </p:sp>
      <p:sp>
        <p:nvSpPr>
          <p:cNvPr id="51" name="TextBox 50">
            <a:extLst>
              <a:ext uri="{FF2B5EF4-FFF2-40B4-BE49-F238E27FC236}">
                <a16:creationId xmlns:a16="http://schemas.microsoft.com/office/drawing/2014/main" id="{A095C04D-0BC4-674B-A80F-F2EA5AA224AC}"/>
              </a:ext>
            </a:extLst>
          </p:cNvPr>
          <p:cNvSpPr txBox="1"/>
          <p:nvPr/>
        </p:nvSpPr>
        <p:spPr>
          <a:xfrm>
            <a:off x="6472166" y="4422134"/>
            <a:ext cx="1242648" cy="400110"/>
          </a:xfrm>
          <a:prstGeom prst="rect">
            <a:avLst/>
          </a:prstGeom>
          <a:noFill/>
        </p:spPr>
        <p:txBody>
          <a:bodyPr wrap="none" rtlCol="0">
            <a:spAutoFit/>
          </a:bodyPr>
          <a:lstStyle/>
          <a:p>
            <a:r>
              <a:rPr lang="en-TW" dirty="0">
                <a:solidFill>
                  <a:schemeClr val="bg1"/>
                </a:solidFill>
              </a:rPr>
              <a:t>请举例描述</a:t>
            </a:r>
            <a:r>
              <a:rPr lang="en-TW" sz="2000" dirty="0">
                <a:solidFill>
                  <a:schemeClr val="bg1"/>
                </a:solidFill>
                <a:latin typeface="Cambria Math" panose="02040503050406030204" pitchFamily="18" charset="0"/>
                <a:ea typeface="Cambria Math" panose="02040503050406030204" pitchFamily="18" charset="0"/>
              </a:rPr>
              <a:t>𝝶</a:t>
            </a:r>
            <a:endParaRPr lang="en-TW" dirty="0">
              <a:solidFill>
                <a:schemeClr val="bg1"/>
              </a:solidFill>
              <a:latin typeface="Cambria Math" panose="02040503050406030204" pitchFamily="18" charset="0"/>
              <a:ea typeface="Cambria Math" panose="02040503050406030204" pitchFamily="18" charset="0"/>
            </a:endParaRPr>
          </a:p>
        </p:txBody>
      </p:sp>
    </p:spTree>
    <p:extLst>
      <p:ext uri="{BB962C8B-B14F-4D97-AF65-F5344CB8AC3E}">
        <p14:creationId xmlns:p14="http://schemas.microsoft.com/office/powerpoint/2010/main" val="14969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1"/>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8"/>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50"/>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53"/>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54"/>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56"/>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59"/>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0"/>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42"/>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1" grpId="0"/>
      <p:bldP spid="14" grpId="0"/>
      <p:bldP spid="16" grpId="0"/>
      <p:bldP spid="17" grpId="0"/>
      <p:bldP spid="19" grpId="0" animBg="1"/>
      <p:bldP spid="20" grpId="0"/>
      <p:bldP spid="21" grpId="0"/>
      <p:bldP spid="5" grpId="0"/>
      <p:bldP spid="25" grpId="0" animBg="1"/>
      <p:bldP spid="15" grpId="0"/>
      <p:bldP spid="18" grpId="0"/>
      <p:bldP spid="2" grpId="0" animBg="1"/>
      <p:bldP spid="26" grpId="0"/>
      <p:bldP spid="27" grpId="0"/>
      <p:bldP spid="29" grpId="0" animBg="1"/>
      <p:bldP spid="40" grpId="0"/>
      <p:bldP spid="41" grpId="0"/>
      <p:bldP spid="53" grpId="0"/>
      <p:bldP spid="54" grpId="0"/>
      <p:bldP spid="59" grpId="0"/>
      <p:bldP spid="42" grpId="0"/>
      <p:bldP spid="4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2FC88-2FFB-A249-BEB0-5395C5C39840}"/>
              </a:ext>
            </a:extLst>
          </p:cNvPr>
          <p:cNvSpPr>
            <a:spLocks noGrp="1"/>
          </p:cNvSpPr>
          <p:nvPr>
            <p:ph type="title"/>
          </p:nvPr>
        </p:nvSpPr>
        <p:spPr/>
        <p:txBody>
          <a:bodyPr/>
          <a:lstStyle/>
          <a:p>
            <a:pPr algn="ctr"/>
            <a:r>
              <a:rPr lang="en-TW" dirty="0"/>
              <a:t>水平复合构图</a:t>
            </a:r>
          </a:p>
        </p:txBody>
      </p:sp>
      <p:sp>
        <p:nvSpPr>
          <p:cNvPr id="4" name="Slide Number Placeholder 3">
            <a:extLst>
              <a:ext uri="{FF2B5EF4-FFF2-40B4-BE49-F238E27FC236}">
                <a16:creationId xmlns:a16="http://schemas.microsoft.com/office/drawing/2014/main" id="{D469AC13-F06F-F246-A559-2AA835A5B2F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18</a:t>
            </a:fld>
            <a:endParaRPr lang="en" dirty="0"/>
          </a:p>
        </p:txBody>
      </p:sp>
      <p:sp>
        <p:nvSpPr>
          <p:cNvPr id="6" name="TextBox 5">
            <a:extLst>
              <a:ext uri="{FF2B5EF4-FFF2-40B4-BE49-F238E27FC236}">
                <a16:creationId xmlns:a16="http://schemas.microsoft.com/office/drawing/2014/main" id="{AF8A5CEB-725F-1B43-8A15-469B6F7856B3}"/>
              </a:ext>
            </a:extLst>
          </p:cNvPr>
          <p:cNvSpPr txBox="1"/>
          <p:nvPr/>
        </p:nvSpPr>
        <p:spPr>
          <a:xfrm>
            <a:off x="1123780" y="1017725"/>
            <a:ext cx="6896440" cy="830997"/>
          </a:xfrm>
          <a:prstGeom prst="rect">
            <a:avLst/>
          </a:prstGeom>
          <a:noFill/>
        </p:spPr>
        <p:txBody>
          <a:bodyPr wrap="none" rtlCol="0">
            <a:spAutoFit/>
          </a:bodyPr>
          <a:lstStyle/>
          <a:p>
            <a:pPr algn="ctr"/>
            <a:r>
              <a:rPr lang="en-TW" sz="4800" dirty="0"/>
              <a:t>Horizontal Composition</a:t>
            </a:r>
            <a:r>
              <a:rPr lang="en-US" sz="4800" dirty="0"/>
              <a:t> </a:t>
            </a:r>
            <a:endParaRPr lang="en-TW" sz="4800" dirty="0"/>
          </a:p>
        </p:txBody>
      </p:sp>
      <p:pic>
        <p:nvPicPr>
          <p:cNvPr id="9" name="Picture 8">
            <a:hlinkClick r:id="rId3"/>
            <a:extLst>
              <a:ext uri="{FF2B5EF4-FFF2-40B4-BE49-F238E27FC236}">
                <a16:creationId xmlns:a16="http://schemas.microsoft.com/office/drawing/2014/main" id="{63C29F5B-F7A3-9F49-A931-89E461C99FEC}"/>
              </a:ext>
            </a:extLst>
          </p:cNvPr>
          <p:cNvPicPr>
            <a:picLocks noChangeAspect="1"/>
          </p:cNvPicPr>
          <p:nvPr/>
        </p:nvPicPr>
        <p:blipFill>
          <a:blip r:embed="rId4"/>
          <a:stretch>
            <a:fillRect/>
          </a:stretch>
        </p:blipFill>
        <p:spPr>
          <a:xfrm>
            <a:off x="2429475" y="2040983"/>
            <a:ext cx="4285050" cy="2084792"/>
          </a:xfrm>
          <a:prstGeom prst="rect">
            <a:avLst/>
          </a:prstGeom>
        </p:spPr>
      </p:pic>
      <p:sp>
        <p:nvSpPr>
          <p:cNvPr id="10" name="TextBox 9">
            <a:extLst>
              <a:ext uri="{FF2B5EF4-FFF2-40B4-BE49-F238E27FC236}">
                <a16:creationId xmlns:a16="http://schemas.microsoft.com/office/drawing/2014/main" id="{D7E9F3D7-DC04-114E-89F5-59CE158AF74E}"/>
              </a:ext>
            </a:extLst>
          </p:cNvPr>
          <p:cNvSpPr txBox="1"/>
          <p:nvPr/>
        </p:nvSpPr>
        <p:spPr>
          <a:xfrm>
            <a:off x="2368512" y="4390698"/>
            <a:ext cx="4406976" cy="307777"/>
          </a:xfrm>
          <a:prstGeom prst="rect">
            <a:avLst/>
          </a:prstGeom>
          <a:noFill/>
        </p:spPr>
        <p:txBody>
          <a:bodyPr wrap="none" rtlCol="0">
            <a:spAutoFit/>
          </a:bodyPr>
          <a:lstStyle/>
          <a:p>
            <a:r>
              <a:rPr lang="en-TW" dirty="0">
                <a:hlinkClick r:id="rId3"/>
              </a:rPr>
              <a:t>A Special Case of Horizontal Composition by Bartosz</a:t>
            </a:r>
            <a:endParaRPr lang="en-TW" dirty="0"/>
          </a:p>
        </p:txBody>
      </p:sp>
    </p:spTree>
    <p:extLst>
      <p:ext uri="{BB962C8B-B14F-4D97-AF65-F5344CB8AC3E}">
        <p14:creationId xmlns:p14="http://schemas.microsoft.com/office/powerpoint/2010/main" val="34415754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Horizontal Composition</a:t>
            </a:r>
            <a:endParaRPr dirty="0"/>
          </a:p>
        </p:txBody>
      </p:sp>
      <p:sp>
        <p:nvSpPr>
          <p:cNvPr id="2" name="Slide Number Placeholder 1">
            <a:extLst>
              <a:ext uri="{FF2B5EF4-FFF2-40B4-BE49-F238E27FC236}">
                <a16:creationId xmlns:a16="http://schemas.microsoft.com/office/drawing/2014/main" id="{4C23C8AD-B4F8-5447-BB2D-554C9103C2C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19</a:t>
            </a:fld>
            <a:endParaRPr lang="en"/>
          </a:p>
        </p:txBody>
      </p:sp>
      <p:pic>
        <p:nvPicPr>
          <p:cNvPr id="4" name="Picture 3">
            <a:extLst>
              <a:ext uri="{FF2B5EF4-FFF2-40B4-BE49-F238E27FC236}">
                <a16:creationId xmlns:a16="http://schemas.microsoft.com/office/drawing/2014/main" id="{A88E702B-0287-4E47-B706-26F18D8484DD}"/>
              </a:ext>
            </a:extLst>
          </p:cNvPr>
          <p:cNvPicPr>
            <a:picLocks noChangeAspect="1"/>
          </p:cNvPicPr>
          <p:nvPr/>
        </p:nvPicPr>
        <p:blipFill>
          <a:blip r:embed="rId3"/>
          <a:stretch>
            <a:fillRect/>
          </a:stretch>
        </p:blipFill>
        <p:spPr>
          <a:xfrm>
            <a:off x="353863" y="1517665"/>
            <a:ext cx="1654800" cy="2108170"/>
          </a:xfrm>
          <a:prstGeom prst="rect">
            <a:avLst/>
          </a:prstGeom>
        </p:spPr>
      </p:pic>
      <p:pic>
        <p:nvPicPr>
          <p:cNvPr id="6" name="Picture 5">
            <a:extLst>
              <a:ext uri="{FF2B5EF4-FFF2-40B4-BE49-F238E27FC236}">
                <a16:creationId xmlns:a16="http://schemas.microsoft.com/office/drawing/2014/main" id="{852C1641-7D19-5049-B75E-BA278B19C91B}"/>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247572" y="1517665"/>
            <a:ext cx="1600625" cy="1580985"/>
          </a:xfrm>
          <a:prstGeom prst="rect">
            <a:avLst/>
          </a:prstGeom>
        </p:spPr>
      </p:pic>
      <p:sp>
        <p:nvSpPr>
          <p:cNvPr id="8" name="TextBox 7">
            <a:extLst>
              <a:ext uri="{FF2B5EF4-FFF2-40B4-BE49-F238E27FC236}">
                <a16:creationId xmlns:a16="http://schemas.microsoft.com/office/drawing/2014/main" id="{23D78D54-315F-6040-8F7B-45E9D4581DAA}"/>
              </a:ext>
            </a:extLst>
          </p:cNvPr>
          <p:cNvSpPr txBox="1"/>
          <p:nvPr/>
        </p:nvSpPr>
        <p:spPr>
          <a:xfrm>
            <a:off x="2585717" y="4467178"/>
            <a:ext cx="3972562" cy="307777"/>
          </a:xfrm>
          <a:prstGeom prst="rect">
            <a:avLst/>
          </a:prstGeom>
          <a:noFill/>
        </p:spPr>
        <p:txBody>
          <a:bodyPr wrap="none" rtlCol="0">
            <a:spAutoFit/>
          </a:bodyPr>
          <a:lstStyle/>
          <a:p>
            <a:r>
              <a:rPr lang="en-US" dirty="0"/>
              <a:t>Page. 176 of Category Theory for Programmers</a:t>
            </a:r>
            <a:endParaRPr lang="en-TW" dirty="0"/>
          </a:p>
        </p:txBody>
      </p:sp>
      <p:pic>
        <p:nvPicPr>
          <p:cNvPr id="7" name="Picture 6">
            <a:extLst>
              <a:ext uri="{FF2B5EF4-FFF2-40B4-BE49-F238E27FC236}">
                <a16:creationId xmlns:a16="http://schemas.microsoft.com/office/drawing/2014/main" id="{07A9EB2E-0067-4641-AD61-A354172457B2}"/>
              </a:ext>
            </a:extLst>
          </p:cNvPr>
          <p:cNvPicPr>
            <a:picLocks noChangeAspect="1"/>
          </p:cNvPicPr>
          <p:nvPr/>
        </p:nvPicPr>
        <p:blipFill>
          <a:blip r:embed="rId5"/>
          <a:stretch>
            <a:fillRect/>
          </a:stretch>
        </p:blipFill>
        <p:spPr>
          <a:xfrm>
            <a:off x="2401502" y="1318680"/>
            <a:ext cx="4340991" cy="2506139"/>
          </a:xfrm>
          <a:prstGeom prst="rect">
            <a:avLst/>
          </a:prstGeom>
        </p:spPr>
      </p:pic>
    </p:spTree>
    <p:extLst>
      <p:ext uri="{BB962C8B-B14F-4D97-AF65-F5344CB8AC3E}">
        <p14:creationId xmlns:p14="http://schemas.microsoft.com/office/powerpoint/2010/main" val="39547825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2FC88-2FFB-A249-BEB0-5395C5C39840}"/>
              </a:ext>
            </a:extLst>
          </p:cNvPr>
          <p:cNvSpPr>
            <a:spLocks noGrp="1"/>
          </p:cNvSpPr>
          <p:nvPr>
            <p:ph type="title"/>
          </p:nvPr>
        </p:nvSpPr>
        <p:spPr>
          <a:xfrm>
            <a:off x="311700" y="615355"/>
            <a:ext cx="8520600" cy="572700"/>
          </a:xfrm>
        </p:spPr>
        <p:txBody>
          <a:bodyPr/>
          <a:lstStyle/>
          <a:p>
            <a:pPr algn="ctr"/>
            <a:r>
              <a:rPr lang="en-TW" dirty="0"/>
              <a:t>何谓单子</a:t>
            </a:r>
            <a:r>
              <a:rPr lang="zh-CN" altLang="en-US" dirty="0"/>
              <a:t>？</a:t>
            </a:r>
            <a:endParaRPr lang="en-TW" dirty="0"/>
          </a:p>
        </p:txBody>
      </p:sp>
      <p:sp>
        <p:nvSpPr>
          <p:cNvPr id="4" name="Slide Number Placeholder 3">
            <a:extLst>
              <a:ext uri="{FF2B5EF4-FFF2-40B4-BE49-F238E27FC236}">
                <a16:creationId xmlns:a16="http://schemas.microsoft.com/office/drawing/2014/main" id="{D469AC13-F06F-F246-A559-2AA835A5B2F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a:t>
            </a:fld>
            <a:endParaRPr lang="en" dirty="0"/>
          </a:p>
        </p:txBody>
      </p:sp>
      <p:pic>
        <p:nvPicPr>
          <p:cNvPr id="3" name="Picture 2" descr="Monad (philosophy) - Wikipedia">
            <a:hlinkClick r:id="rId3"/>
            <a:extLst>
              <a:ext uri="{FF2B5EF4-FFF2-40B4-BE49-F238E27FC236}">
                <a16:creationId xmlns:a16="http://schemas.microsoft.com/office/drawing/2014/main" id="{77B50F9A-778F-9044-BA48-114602FB8E0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30631" y="1384267"/>
            <a:ext cx="3082738" cy="308273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DBE659A8-5967-0044-A515-CCE4A6C97165}"/>
              </a:ext>
            </a:extLst>
          </p:cNvPr>
          <p:cNvSpPr txBox="1"/>
          <p:nvPr/>
        </p:nvSpPr>
        <p:spPr>
          <a:xfrm>
            <a:off x="2554460" y="4663217"/>
            <a:ext cx="4035079" cy="307777"/>
          </a:xfrm>
          <a:prstGeom prst="rect">
            <a:avLst/>
          </a:prstGeom>
          <a:noFill/>
        </p:spPr>
        <p:txBody>
          <a:bodyPr wrap="none" rtlCol="0">
            <a:spAutoFit/>
          </a:bodyPr>
          <a:lstStyle/>
          <a:p>
            <a:r>
              <a:rPr lang="en-US" dirty="0">
                <a:hlinkClick r:id="rId3"/>
              </a:rPr>
              <a:t>https://</a:t>
            </a:r>
            <a:r>
              <a:rPr lang="en-US" dirty="0" err="1">
                <a:hlinkClick r:id="rId3"/>
              </a:rPr>
              <a:t>en.wikipedia.org</a:t>
            </a:r>
            <a:r>
              <a:rPr lang="en-US" dirty="0">
                <a:hlinkClick r:id="rId3"/>
              </a:rPr>
              <a:t>/wiki/Monad_(philosophy)</a:t>
            </a:r>
            <a:endParaRPr lang="en-TW" dirty="0"/>
          </a:p>
        </p:txBody>
      </p:sp>
    </p:spTree>
    <p:extLst>
      <p:ext uri="{BB962C8B-B14F-4D97-AF65-F5344CB8AC3E}">
        <p14:creationId xmlns:p14="http://schemas.microsoft.com/office/powerpoint/2010/main" val="32929674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2FC88-2FFB-A249-BEB0-5395C5C39840}"/>
              </a:ext>
            </a:extLst>
          </p:cNvPr>
          <p:cNvSpPr>
            <a:spLocks noGrp="1"/>
          </p:cNvSpPr>
          <p:nvPr>
            <p:ph type="title"/>
          </p:nvPr>
        </p:nvSpPr>
        <p:spPr/>
        <p:txBody>
          <a:bodyPr/>
          <a:lstStyle/>
          <a:p>
            <a:pPr algn="ctr"/>
            <a:r>
              <a:rPr lang="en-TW" dirty="0"/>
              <a:t>垂直复合构图</a:t>
            </a:r>
          </a:p>
        </p:txBody>
      </p:sp>
      <p:sp>
        <p:nvSpPr>
          <p:cNvPr id="4" name="Slide Number Placeholder 3">
            <a:extLst>
              <a:ext uri="{FF2B5EF4-FFF2-40B4-BE49-F238E27FC236}">
                <a16:creationId xmlns:a16="http://schemas.microsoft.com/office/drawing/2014/main" id="{D469AC13-F06F-F246-A559-2AA835A5B2F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20</a:t>
            </a:fld>
            <a:endParaRPr lang="en" dirty="0"/>
          </a:p>
        </p:txBody>
      </p:sp>
      <p:sp>
        <p:nvSpPr>
          <p:cNvPr id="6" name="TextBox 5">
            <a:extLst>
              <a:ext uri="{FF2B5EF4-FFF2-40B4-BE49-F238E27FC236}">
                <a16:creationId xmlns:a16="http://schemas.microsoft.com/office/drawing/2014/main" id="{AF8A5CEB-725F-1B43-8A15-469B6F7856B3}"/>
              </a:ext>
            </a:extLst>
          </p:cNvPr>
          <p:cNvSpPr txBox="1"/>
          <p:nvPr/>
        </p:nvSpPr>
        <p:spPr>
          <a:xfrm>
            <a:off x="1483654" y="1086108"/>
            <a:ext cx="6176691" cy="830997"/>
          </a:xfrm>
          <a:prstGeom prst="rect">
            <a:avLst/>
          </a:prstGeom>
          <a:noFill/>
        </p:spPr>
        <p:txBody>
          <a:bodyPr wrap="none" rtlCol="0">
            <a:spAutoFit/>
          </a:bodyPr>
          <a:lstStyle/>
          <a:p>
            <a:pPr algn="ctr"/>
            <a:r>
              <a:rPr lang="en-TW" sz="4800" dirty="0"/>
              <a:t>Vertical Composition</a:t>
            </a:r>
            <a:r>
              <a:rPr lang="en-US" sz="4800" dirty="0"/>
              <a:t> </a:t>
            </a:r>
            <a:endParaRPr lang="en-TW" sz="4800" dirty="0"/>
          </a:p>
        </p:txBody>
      </p:sp>
      <p:pic>
        <p:nvPicPr>
          <p:cNvPr id="5" name="Picture 4">
            <a:extLst>
              <a:ext uri="{FF2B5EF4-FFF2-40B4-BE49-F238E27FC236}">
                <a16:creationId xmlns:a16="http://schemas.microsoft.com/office/drawing/2014/main" id="{4DD512BF-B6BC-7548-B0FE-6C1E150E0453}"/>
              </a:ext>
            </a:extLst>
          </p:cNvPr>
          <p:cNvPicPr>
            <a:picLocks noChangeAspect="1"/>
          </p:cNvPicPr>
          <p:nvPr/>
        </p:nvPicPr>
        <p:blipFill>
          <a:blip r:embed="rId3"/>
          <a:stretch>
            <a:fillRect/>
          </a:stretch>
        </p:blipFill>
        <p:spPr>
          <a:xfrm>
            <a:off x="3733799" y="2159596"/>
            <a:ext cx="1676400" cy="2133600"/>
          </a:xfrm>
          <a:prstGeom prst="rect">
            <a:avLst/>
          </a:prstGeom>
        </p:spPr>
      </p:pic>
    </p:spTree>
    <p:extLst>
      <p:ext uri="{BB962C8B-B14F-4D97-AF65-F5344CB8AC3E}">
        <p14:creationId xmlns:p14="http://schemas.microsoft.com/office/powerpoint/2010/main" val="9080079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err="1"/>
              <a:t>Verticle</a:t>
            </a:r>
            <a:r>
              <a:rPr lang="en" dirty="0"/>
              <a:t> Composition</a:t>
            </a:r>
            <a:endParaRPr dirty="0"/>
          </a:p>
        </p:txBody>
      </p:sp>
      <p:sp>
        <p:nvSpPr>
          <p:cNvPr id="2" name="Slide Number Placeholder 1">
            <a:extLst>
              <a:ext uri="{FF2B5EF4-FFF2-40B4-BE49-F238E27FC236}">
                <a16:creationId xmlns:a16="http://schemas.microsoft.com/office/drawing/2014/main" id="{4C23C8AD-B4F8-5447-BB2D-554C9103C2C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21</a:t>
            </a:fld>
            <a:endParaRPr lang="en"/>
          </a:p>
        </p:txBody>
      </p:sp>
      <p:sp>
        <p:nvSpPr>
          <p:cNvPr id="3" name="TextBox 2">
            <a:extLst>
              <a:ext uri="{FF2B5EF4-FFF2-40B4-BE49-F238E27FC236}">
                <a16:creationId xmlns:a16="http://schemas.microsoft.com/office/drawing/2014/main" id="{AE036F0B-583C-AE4A-B0A8-EF517D4DE9A9}"/>
              </a:ext>
            </a:extLst>
          </p:cNvPr>
          <p:cNvSpPr txBox="1"/>
          <p:nvPr/>
        </p:nvSpPr>
        <p:spPr>
          <a:xfrm>
            <a:off x="2585717" y="4467178"/>
            <a:ext cx="3972562" cy="307777"/>
          </a:xfrm>
          <a:prstGeom prst="rect">
            <a:avLst/>
          </a:prstGeom>
          <a:noFill/>
        </p:spPr>
        <p:txBody>
          <a:bodyPr wrap="none" rtlCol="0">
            <a:spAutoFit/>
          </a:bodyPr>
          <a:lstStyle/>
          <a:p>
            <a:r>
              <a:rPr lang="en-US" dirty="0"/>
              <a:t>Page. 175 of Category Theory for Programmers</a:t>
            </a:r>
            <a:endParaRPr lang="en-TW" dirty="0"/>
          </a:p>
        </p:txBody>
      </p:sp>
      <p:pic>
        <p:nvPicPr>
          <p:cNvPr id="4" name="Picture 3">
            <a:extLst>
              <a:ext uri="{FF2B5EF4-FFF2-40B4-BE49-F238E27FC236}">
                <a16:creationId xmlns:a16="http://schemas.microsoft.com/office/drawing/2014/main" id="{A88E702B-0287-4E47-B706-26F18D8484DD}"/>
              </a:ext>
            </a:extLst>
          </p:cNvPr>
          <p:cNvPicPr>
            <a:picLocks noChangeAspect="1"/>
          </p:cNvPicPr>
          <p:nvPr/>
        </p:nvPicPr>
        <p:blipFill>
          <a:blip r:embed="rId3"/>
          <a:stretch>
            <a:fillRect/>
          </a:stretch>
        </p:blipFill>
        <p:spPr>
          <a:xfrm>
            <a:off x="353863" y="1517665"/>
            <a:ext cx="1654800" cy="2108170"/>
          </a:xfrm>
          <a:prstGeom prst="rect">
            <a:avLst/>
          </a:prstGeom>
        </p:spPr>
      </p:pic>
      <p:pic>
        <p:nvPicPr>
          <p:cNvPr id="6" name="Picture 5">
            <a:extLst>
              <a:ext uri="{FF2B5EF4-FFF2-40B4-BE49-F238E27FC236}">
                <a16:creationId xmlns:a16="http://schemas.microsoft.com/office/drawing/2014/main" id="{852C1641-7D19-5049-B75E-BA278B19C91B}"/>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247572" y="1517665"/>
            <a:ext cx="1600625" cy="1580985"/>
          </a:xfrm>
          <a:prstGeom prst="rect">
            <a:avLst/>
          </a:prstGeom>
        </p:spPr>
      </p:pic>
      <p:pic>
        <p:nvPicPr>
          <p:cNvPr id="7" name="Picture 6">
            <a:extLst>
              <a:ext uri="{FF2B5EF4-FFF2-40B4-BE49-F238E27FC236}">
                <a16:creationId xmlns:a16="http://schemas.microsoft.com/office/drawing/2014/main" id="{47BDDCA6-5E92-E148-9B81-CA8BAF7055B8}"/>
              </a:ext>
            </a:extLst>
          </p:cNvPr>
          <p:cNvPicPr>
            <a:picLocks noChangeAspect="1"/>
          </p:cNvPicPr>
          <p:nvPr/>
        </p:nvPicPr>
        <p:blipFill>
          <a:blip r:embed="rId5"/>
          <a:stretch>
            <a:fillRect/>
          </a:stretch>
        </p:blipFill>
        <p:spPr>
          <a:xfrm>
            <a:off x="2715171" y="1210345"/>
            <a:ext cx="3713655" cy="3033352"/>
          </a:xfrm>
          <a:prstGeom prst="rect">
            <a:avLst/>
          </a:prstGeom>
        </p:spPr>
      </p:pic>
    </p:spTree>
    <p:extLst>
      <p:ext uri="{BB962C8B-B14F-4D97-AF65-F5344CB8AC3E}">
        <p14:creationId xmlns:p14="http://schemas.microsoft.com/office/powerpoint/2010/main" val="4341624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What3Words"/>
          <p:cNvSpPr txBox="1">
            <a:spLocks noGrp="1"/>
          </p:cNvSpPr>
          <p:nvPr>
            <p:ph type="title"/>
          </p:nvPr>
        </p:nvSpPr>
        <p:spPr>
          <a:prstGeom prst="rect">
            <a:avLst/>
          </a:prstGeom>
        </p:spPr>
        <p:txBody>
          <a:bodyPr/>
          <a:lstStyle/>
          <a:p>
            <a:pPr algn="ctr"/>
            <a:r>
              <a:rPr lang="en-US" dirty="0"/>
              <a:t>Arrow = Function = Morphism</a:t>
            </a:r>
            <a:endParaRPr dirty="0"/>
          </a:p>
        </p:txBody>
      </p:sp>
      <p:sp>
        <p:nvSpPr>
          <p:cNvPr id="5" name="Slide Number Placeholder 4">
            <a:extLst>
              <a:ext uri="{FF2B5EF4-FFF2-40B4-BE49-F238E27FC236}">
                <a16:creationId xmlns:a16="http://schemas.microsoft.com/office/drawing/2014/main" id="{049D741F-D9FE-E24F-BDA0-BD969A609CDC}"/>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22</a:t>
            </a:fld>
            <a:endParaRPr kumimoji="0" lang="en" sz="1000" b="0" i="0" u="none" strike="noStrike" kern="0" cap="none" spc="0" normalizeH="0" baseline="0" noProof="0" dirty="0">
              <a:ln>
                <a:noFill/>
              </a:ln>
              <a:solidFill>
                <a:srgbClr val="000000"/>
              </a:solidFill>
              <a:effectLst/>
              <a:uLnTx/>
              <a:uFillTx/>
              <a:latin typeface="Arial"/>
              <a:cs typeface="Arial"/>
              <a:sym typeface="Arial"/>
            </a:endParaRPr>
          </a:p>
        </p:txBody>
      </p:sp>
      <p:pic>
        <p:nvPicPr>
          <p:cNvPr id="3" name="Picture 2">
            <a:hlinkClick r:id="rId2"/>
            <a:extLst>
              <a:ext uri="{FF2B5EF4-FFF2-40B4-BE49-F238E27FC236}">
                <a16:creationId xmlns:a16="http://schemas.microsoft.com/office/drawing/2014/main" id="{07CB36BA-47FF-0D44-B20B-4BC2F2360BB6}"/>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720540" y="4500421"/>
            <a:ext cx="347100" cy="359596"/>
          </a:xfrm>
          <a:prstGeom prst="rect">
            <a:avLst/>
          </a:prstGeom>
          <a:solidFill>
            <a:schemeClr val="tx1"/>
          </a:solidFill>
        </p:spPr>
      </p:pic>
      <p:sp>
        <p:nvSpPr>
          <p:cNvPr id="4" name="TextBox 3">
            <a:extLst>
              <a:ext uri="{FF2B5EF4-FFF2-40B4-BE49-F238E27FC236}">
                <a16:creationId xmlns:a16="http://schemas.microsoft.com/office/drawing/2014/main" id="{5C293D67-5E03-A844-9D79-32EF0B8A50B2}"/>
              </a:ext>
            </a:extLst>
          </p:cNvPr>
          <p:cNvSpPr txBox="1"/>
          <p:nvPr/>
        </p:nvSpPr>
        <p:spPr>
          <a:xfrm>
            <a:off x="5106304" y="4509328"/>
            <a:ext cx="3914854"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400" b="0" i="0" u="none" strike="noStrike" kern="0" cap="none" spc="0" normalizeH="0" baseline="0" noProof="0" dirty="0">
                <a:ln>
                  <a:noFill/>
                </a:ln>
                <a:solidFill>
                  <a:srgbClr val="000000"/>
                </a:solidFill>
                <a:effectLst/>
                <a:uLnTx/>
                <a:uFillTx/>
                <a:latin typeface="Arial"/>
                <a:cs typeface="Arial"/>
                <a:sym typeface="Arial"/>
              </a:rPr>
              <a:t>Image Source from: </a:t>
            </a:r>
            <a:r>
              <a:rPr kumimoji="0" lang="en-US" sz="1400" b="0" i="0" u="none" strike="noStrike" kern="0" cap="none" spc="0" normalizeH="0" baseline="0" noProof="0" dirty="0">
                <a:ln>
                  <a:noFill/>
                </a:ln>
                <a:solidFill>
                  <a:srgbClr val="000000"/>
                </a:solidFill>
                <a:effectLst/>
                <a:uLnTx/>
                <a:uFillTx/>
                <a:latin typeface="Arial"/>
                <a:cs typeface="Arial"/>
                <a:sym typeface="Arial"/>
                <a:hlinkClick r:id="rId2"/>
              </a:rPr>
              <a:t>https://www.math3ma.com</a:t>
            </a:r>
            <a:endParaRPr kumimoji="0" lang="en-TW"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8" name="TextBox 7">
            <a:extLst>
              <a:ext uri="{FF2B5EF4-FFF2-40B4-BE49-F238E27FC236}">
                <a16:creationId xmlns:a16="http://schemas.microsoft.com/office/drawing/2014/main" id="{53AC59B8-A81F-E247-8BDF-DE25D7FA0849}"/>
              </a:ext>
            </a:extLst>
          </p:cNvPr>
          <p:cNvSpPr txBox="1"/>
          <p:nvPr/>
        </p:nvSpPr>
        <p:spPr>
          <a:xfrm>
            <a:off x="2371717" y="945235"/>
            <a:ext cx="4400564"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400" b="0" i="0" u="none" strike="noStrike" kern="0" cap="none" spc="0" normalizeH="0" baseline="0" noProof="0" dirty="0">
                <a:ln>
                  <a:noFill/>
                </a:ln>
                <a:solidFill>
                  <a:srgbClr val="000000"/>
                </a:solidFill>
                <a:effectLst/>
                <a:uLnTx/>
                <a:uFillTx/>
                <a:latin typeface="Arial"/>
                <a:cs typeface="Arial"/>
                <a:sym typeface="Arial"/>
              </a:rPr>
              <a:t>Functors: Structure preserving morphisms (functions)</a:t>
            </a:r>
          </a:p>
        </p:txBody>
      </p:sp>
      <p:pic>
        <p:nvPicPr>
          <p:cNvPr id="2" name="Picture 1">
            <a:hlinkClick r:id="rId4"/>
            <a:extLst>
              <a:ext uri="{FF2B5EF4-FFF2-40B4-BE49-F238E27FC236}">
                <a16:creationId xmlns:a16="http://schemas.microsoft.com/office/drawing/2014/main" id="{37B9B5A8-B82E-A942-8646-3BC5AFDD0E8E}"/>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986716" y="2188705"/>
            <a:ext cx="3328605" cy="1688959"/>
          </a:xfrm>
          <a:prstGeom prst="rect">
            <a:avLst/>
          </a:prstGeom>
        </p:spPr>
      </p:pic>
      <p:pic>
        <p:nvPicPr>
          <p:cNvPr id="6" name="Picture 5">
            <a:hlinkClick r:id="rId6"/>
            <a:extLst>
              <a:ext uri="{FF2B5EF4-FFF2-40B4-BE49-F238E27FC236}">
                <a16:creationId xmlns:a16="http://schemas.microsoft.com/office/drawing/2014/main" id="{F772A067-6326-7548-B954-9FD2674AFE48}"/>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828679" y="1435680"/>
            <a:ext cx="3328605" cy="3424337"/>
          </a:xfrm>
          <a:prstGeom prst="rect">
            <a:avLst/>
          </a:prstGeom>
        </p:spPr>
      </p:pic>
    </p:spTree>
    <p:extLst>
      <p:ext uri="{BB962C8B-B14F-4D97-AF65-F5344CB8AC3E}">
        <p14:creationId xmlns:p14="http://schemas.microsoft.com/office/powerpoint/2010/main" val="28567543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sz="2400" dirty="0"/>
              <a:t>A Topological Way to Compose Matrices</a:t>
            </a:r>
          </a:p>
        </p:txBody>
      </p:sp>
      <p:pic>
        <p:nvPicPr>
          <p:cNvPr id="27652" name="Picture 4">
            <a:hlinkClick r:id="rId3"/>
            <a:extLst>
              <a:ext uri="{FF2B5EF4-FFF2-40B4-BE49-F238E27FC236}">
                <a16:creationId xmlns:a16="http://schemas.microsoft.com/office/drawing/2014/main" id="{13165743-0AF5-1D49-9BFB-B99F8D1A7DF0}"/>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6217900" y="-274638"/>
            <a:ext cx="127000" cy="127000"/>
          </a:xfrm>
          <a:prstGeom prst="rect">
            <a:avLst/>
          </a:prstGeom>
          <a:noFill/>
          <a:extLst>
            <a:ext uri="{909E8E84-426E-40DD-AFC4-6F175D3DCCD1}">
              <a14:hiddenFill xmlns:a14="http://schemas.microsoft.com/office/drawing/2010/main">
                <a:solidFill>
                  <a:srgbClr val="FFFFFF"/>
                </a:solidFill>
              </a14:hiddenFill>
            </a:ext>
          </a:extLst>
        </p:spPr>
      </p:pic>
      <p:pic>
        <p:nvPicPr>
          <p:cNvPr id="27653" name="Picture 5">
            <a:hlinkClick r:id="rId5"/>
            <a:extLst>
              <a:ext uri="{FF2B5EF4-FFF2-40B4-BE49-F238E27FC236}">
                <a16:creationId xmlns:a16="http://schemas.microsoft.com/office/drawing/2014/main" id="{D6B39295-4288-BF4D-AFA1-79628218F9C0}"/>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4744700" y="0"/>
            <a:ext cx="127000" cy="127000"/>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A372EB03-A82A-B744-A3FB-5C405F07812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23</a:t>
            </a:fld>
            <a:endParaRPr lang="en" dirty="0"/>
          </a:p>
        </p:txBody>
      </p:sp>
      <p:sp>
        <p:nvSpPr>
          <p:cNvPr id="13" name="TextBox 12">
            <a:extLst>
              <a:ext uri="{FF2B5EF4-FFF2-40B4-BE49-F238E27FC236}">
                <a16:creationId xmlns:a16="http://schemas.microsoft.com/office/drawing/2014/main" id="{43AFD552-AE5E-A845-9B3D-29DB04600DAF}"/>
              </a:ext>
            </a:extLst>
          </p:cNvPr>
          <p:cNvSpPr txBox="1"/>
          <p:nvPr/>
        </p:nvSpPr>
        <p:spPr>
          <a:xfrm>
            <a:off x="4774131" y="4698475"/>
            <a:ext cx="2143536" cy="307777"/>
          </a:xfrm>
          <a:prstGeom prst="rect">
            <a:avLst/>
          </a:prstGeom>
          <a:noFill/>
        </p:spPr>
        <p:txBody>
          <a:bodyPr wrap="none" rtlCol="0">
            <a:spAutoFit/>
          </a:bodyPr>
          <a:lstStyle/>
          <a:p>
            <a:r>
              <a:rPr lang="en-TW" dirty="0"/>
              <a:t>Image Source: </a:t>
            </a:r>
            <a:r>
              <a:rPr lang="en-TW" dirty="0">
                <a:hlinkClick r:id="rId6"/>
              </a:rPr>
              <a:t>math3ma</a:t>
            </a:r>
            <a:endParaRPr lang="en-TW" dirty="0"/>
          </a:p>
        </p:txBody>
      </p:sp>
      <p:pic>
        <p:nvPicPr>
          <p:cNvPr id="29697" name="Picture 1">
            <a:hlinkClick r:id="rId6"/>
            <a:extLst>
              <a:ext uri="{FF2B5EF4-FFF2-40B4-BE49-F238E27FC236}">
                <a16:creationId xmlns:a16="http://schemas.microsoft.com/office/drawing/2014/main" id="{71D767FB-5BA4-8F40-9E98-208CC94F6A22}"/>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322840" y="1286610"/>
            <a:ext cx="2959960" cy="965701"/>
          </a:xfrm>
          <a:prstGeom prst="rect">
            <a:avLst/>
          </a:prstGeom>
          <a:noFill/>
          <a:extLst>
            <a:ext uri="{909E8E84-426E-40DD-AFC4-6F175D3DCCD1}">
              <a14:hiddenFill xmlns:a14="http://schemas.microsoft.com/office/drawing/2010/main">
                <a:solidFill>
                  <a:srgbClr val="FFFFFF"/>
                </a:solidFill>
              </a14:hiddenFill>
            </a:ext>
          </a:extLst>
        </p:spPr>
      </p:pic>
      <p:pic>
        <p:nvPicPr>
          <p:cNvPr id="29698" name="Picture 2">
            <a:extLst>
              <a:ext uri="{FF2B5EF4-FFF2-40B4-BE49-F238E27FC236}">
                <a16:creationId xmlns:a16="http://schemas.microsoft.com/office/drawing/2014/main" id="{A347729A-B446-A64C-B90C-0EBD6776F0F8}"/>
              </a:ext>
            </a:extLst>
          </p:cNvPr>
          <p:cNvPicPr>
            <a:picLocks noChangeAspect="1" noChangeArrowheads="1"/>
          </p:cNvPicPr>
          <p:nvPr/>
        </p:nvPicPr>
        <p:blipFill>
          <a:blip r:embed="rId8" cstate="print">
            <a:extLst>
              <a:ext uri="{28A0092B-C50C-407E-A947-70E740481C1C}">
                <a14:useLocalDpi xmlns:a14="http://schemas.microsoft.com/office/drawing/2010/main"/>
              </a:ext>
            </a:extLst>
          </a:blip>
          <a:srcRect/>
          <a:stretch>
            <a:fillRect/>
          </a:stretch>
        </p:blipFill>
        <p:spPr bwMode="auto">
          <a:xfrm>
            <a:off x="322840" y="2704206"/>
            <a:ext cx="2787087" cy="965701"/>
          </a:xfrm>
          <a:prstGeom prst="rect">
            <a:avLst/>
          </a:prstGeom>
          <a:noFill/>
          <a:extLst>
            <a:ext uri="{909E8E84-426E-40DD-AFC4-6F175D3DCCD1}">
              <a14:hiddenFill xmlns:a14="http://schemas.microsoft.com/office/drawing/2010/main">
                <a:solidFill>
                  <a:srgbClr val="FFFFFF"/>
                </a:solidFill>
              </a14:hiddenFill>
            </a:ext>
          </a:extLst>
        </p:spPr>
      </p:pic>
      <p:pic>
        <p:nvPicPr>
          <p:cNvPr id="29699" name="Picture 3">
            <a:extLst>
              <a:ext uri="{FF2B5EF4-FFF2-40B4-BE49-F238E27FC236}">
                <a16:creationId xmlns:a16="http://schemas.microsoft.com/office/drawing/2014/main" id="{3E0CF5D6-7B58-EB49-A9B9-48BA407215D7}"/>
              </a:ext>
            </a:extLst>
          </p:cNvPr>
          <p:cNvPicPr>
            <a:picLocks noChangeAspect="1" noChangeArrowheads="1"/>
          </p:cNvPicPr>
          <p:nvPr/>
        </p:nvPicPr>
        <p:blipFill>
          <a:blip r:embed="rId9" cstate="print">
            <a:extLst>
              <a:ext uri="{28A0092B-C50C-407E-A947-70E740481C1C}">
                <a14:useLocalDpi xmlns:a14="http://schemas.microsoft.com/office/drawing/2010/main"/>
              </a:ext>
            </a:extLst>
          </a:blip>
          <a:srcRect/>
          <a:stretch>
            <a:fillRect/>
          </a:stretch>
        </p:blipFill>
        <p:spPr bwMode="auto">
          <a:xfrm>
            <a:off x="3490606" y="1104997"/>
            <a:ext cx="2567049" cy="1466753"/>
          </a:xfrm>
          <a:prstGeom prst="rect">
            <a:avLst/>
          </a:prstGeom>
          <a:noFill/>
          <a:extLst>
            <a:ext uri="{909E8E84-426E-40DD-AFC4-6F175D3DCCD1}">
              <a14:hiddenFill xmlns:a14="http://schemas.microsoft.com/office/drawing/2010/main">
                <a:solidFill>
                  <a:srgbClr val="FFFFFF"/>
                </a:solidFill>
              </a14:hiddenFill>
            </a:ext>
          </a:extLst>
        </p:spPr>
      </p:pic>
      <p:pic>
        <p:nvPicPr>
          <p:cNvPr id="29700" name="Picture 4">
            <a:extLst>
              <a:ext uri="{FF2B5EF4-FFF2-40B4-BE49-F238E27FC236}">
                <a16:creationId xmlns:a16="http://schemas.microsoft.com/office/drawing/2014/main" id="{6C211B2C-852E-7949-83CD-3B758BEA62CA}"/>
              </a:ext>
            </a:extLst>
          </p:cNvPr>
          <p:cNvPicPr>
            <a:picLocks noChangeAspect="1" noChangeArrowheads="1"/>
          </p:cNvPicPr>
          <p:nvPr/>
        </p:nvPicPr>
        <p:blipFill>
          <a:blip r:embed="rId10" cstate="print">
            <a:extLst>
              <a:ext uri="{28A0092B-C50C-407E-A947-70E740481C1C}">
                <a14:useLocalDpi xmlns:a14="http://schemas.microsoft.com/office/drawing/2010/main"/>
              </a:ext>
            </a:extLst>
          </a:blip>
          <a:srcRect/>
          <a:stretch>
            <a:fillRect/>
          </a:stretch>
        </p:blipFill>
        <p:spPr bwMode="auto">
          <a:xfrm>
            <a:off x="6070907" y="1258799"/>
            <a:ext cx="2567049" cy="1584209"/>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a:extLst>
              <a:ext uri="{FF2B5EF4-FFF2-40B4-BE49-F238E27FC236}">
                <a16:creationId xmlns:a16="http://schemas.microsoft.com/office/drawing/2014/main" id="{42E5D0C6-20C1-064A-9D43-022D211C0FEF}"/>
              </a:ext>
            </a:extLst>
          </p:cNvPr>
          <p:cNvPicPr>
            <a:picLocks noChangeAspect="1" noChangeArrowheads="1"/>
          </p:cNvPicPr>
          <p:nvPr/>
        </p:nvPicPr>
        <p:blipFill>
          <a:blip r:embed="rId11" cstate="print">
            <a:extLst>
              <a:ext uri="{28A0092B-C50C-407E-A947-70E740481C1C}">
                <a14:useLocalDpi xmlns:a14="http://schemas.microsoft.com/office/drawing/2010/main"/>
              </a:ext>
            </a:extLst>
          </a:blip>
          <a:srcRect/>
          <a:stretch>
            <a:fillRect/>
          </a:stretch>
        </p:blipFill>
        <p:spPr bwMode="auto">
          <a:xfrm>
            <a:off x="3854761" y="2803256"/>
            <a:ext cx="4111066" cy="15842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42792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What3Words"/>
          <p:cNvSpPr txBox="1">
            <a:spLocks noGrp="1"/>
          </p:cNvSpPr>
          <p:nvPr>
            <p:ph type="title"/>
          </p:nvPr>
        </p:nvSpPr>
        <p:spPr>
          <a:prstGeom prst="rect">
            <a:avLst/>
          </a:prstGeom>
        </p:spPr>
        <p:txBody>
          <a:bodyPr/>
          <a:lstStyle/>
          <a:p>
            <a:pPr algn="ctr"/>
            <a:r>
              <a:rPr lang="en-US" dirty="0"/>
              <a:t>Functors are “Maps”</a:t>
            </a:r>
            <a:endParaRPr dirty="0"/>
          </a:p>
        </p:txBody>
      </p:sp>
      <p:sp>
        <p:nvSpPr>
          <p:cNvPr id="5" name="Slide Number Placeholder 4">
            <a:extLst>
              <a:ext uri="{FF2B5EF4-FFF2-40B4-BE49-F238E27FC236}">
                <a16:creationId xmlns:a16="http://schemas.microsoft.com/office/drawing/2014/main" id="{049D741F-D9FE-E24F-BDA0-BD969A609CDC}"/>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24</a:t>
            </a:fld>
            <a:endParaRPr kumimoji="0" lang="en" sz="1000" b="0" i="0" u="none" strike="noStrike" kern="0" cap="none" spc="0" normalizeH="0" baseline="0" noProof="0" dirty="0">
              <a:ln>
                <a:noFill/>
              </a:ln>
              <a:solidFill>
                <a:srgbClr val="000000"/>
              </a:solidFill>
              <a:effectLst/>
              <a:uLnTx/>
              <a:uFillTx/>
              <a:latin typeface="Arial"/>
              <a:cs typeface="Arial"/>
              <a:sym typeface="Arial"/>
            </a:endParaRPr>
          </a:p>
        </p:txBody>
      </p:sp>
      <p:pic>
        <p:nvPicPr>
          <p:cNvPr id="3" name="Picture 2">
            <a:hlinkClick r:id="rId2"/>
            <a:extLst>
              <a:ext uri="{FF2B5EF4-FFF2-40B4-BE49-F238E27FC236}">
                <a16:creationId xmlns:a16="http://schemas.microsoft.com/office/drawing/2014/main" id="{07CB36BA-47FF-0D44-B20B-4BC2F2360BB6}"/>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720540" y="4500421"/>
            <a:ext cx="347100" cy="359596"/>
          </a:xfrm>
          <a:prstGeom prst="rect">
            <a:avLst/>
          </a:prstGeom>
          <a:solidFill>
            <a:schemeClr val="tx1"/>
          </a:solidFill>
        </p:spPr>
      </p:pic>
      <p:sp>
        <p:nvSpPr>
          <p:cNvPr id="4" name="TextBox 3">
            <a:extLst>
              <a:ext uri="{FF2B5EF4-FFF2-40B4-BE49-F238E27FC236}">
                <a16:creationId xmlns:a16="http://schemas.microsoft.com/office/drawing/2014/main" id="{5C293D67-5E03-A844-9D79-32EF0B8A50B2}"/>
              </a:ext>
            </a:extLst>
          </p:cNvPr>
          <p:cNvSpPr txBox="1"/>
          <p:nvPr/>
        </p:nvSpPr>
        <p:spPr>
          <a:xfrm>
            <a:off x="5106304" y="4509328"/>
            <a:ext cx="3914854"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400" b="0" i="0" u="none" strike="noStrike" kern="0" cap="none" spc="0" normalizeH="0" baseline="0" noProof="0" dirty="0">
                <a:ln>
                  <a:noFill/>
                </a:ln>
                <a:solidFill>
                  <a:srgbClr val="000000"/>
                </a:solidFill>
                <a:effectLst/>
                <a:uLnTx/>
                <a:uFillTx/>
                <a:latin typeface="Arial"/>
                <a:cs typeface="Arial"/>
                <a:sym typeface="Arial"/>
              </a:rPr>
              <a:t>Image Source from: </a:t>
            </a:r>
            <a:r>
              <a:rPr kumimoji="0" lang="en-US" sz="1400" b="0" i="0" u="none" strike="noStrike" kern="0" cap="none" spc="0" normalizeH="0" baseline="0" noProof="0" dirty="0">
                <a:ln>
                  <a:noFill/>
                </a:ln>
                <a:solidFill>
                  <a:srgbClr val="000000"/>
                </a:solidFill>
                <a:effectLst/>
                <a:uLnTx/>
                <a:uFillTx/>
                <a:latin typeface="Arial"/>
                <a:cs typeface="Arial"/>
                <a:sym typeface="Arial"/>
                <a:hlinkClick r:id="rId2"/>
              </a:rPr>
              <a:t>https://www.math3ma.com</a:t>
            </a:r>
            <a:endParaRPr kumimoji="0" lang="en-TW"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8" name="TextBox 7">
            <a:extLst>
              <a:ext uri="{FF2B5EF4-FFF2-40B4-BE49-F238E27FC236}">
                <a16:creationId xmlns:a16="http://schemas.microsoft.com/office/drawing/2014/main" id="{53AC59B8-A81F-E247-8BDF-DE25D7FA0849}"/>
              </a:ext>
            </a:extLst>
          </p:cNvPr>
          <p:cNvSpPr txBox="1"/>
          <p:nvPr/>
        </p:nvSpPr>
        <p:spPr>
          <a:xfrm>
            <a:off x="2371717" y="945235"/>
            <a:ext cx="4400564"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400" b="0" i="0" u="none" strike="noStrike" kern="0" cap="none" spc="0" normalizeH="0" baseline="0" noProof="0" dirty="0">
                <a:ln>
                  <a:noFill/>
                </a:ln>
                <a:solidFill>
                  <a:srgbClr val="000000"/>
                </a:solidFill>
                <a:effectLst/>
                <a:uLnTx/>
                <a:uFillTx/>
                <a:latin typeface="Arial"/>
                <a:cs typeface="Arial"/>
                <a:sym typeface="Arial"/>
              </a:rPr>
              <a:t>Functors: Structure preserving morphisms (functions)</a:t>
            </a:r>
          </a:p>
        </p:txBody>
      </p:sp>
      <p:pic>
        <p:nvPicPr>
          <p:cNvPr id="9" name="Picture 8">
            <a:hlinkClick r:id="rId4"/>
            <a:extLst>
              <a:ext uri="{FF2B5EF4-FFF2-40B4-BE49-F238E27FC236}">
                <a16:creationId xmlns:a16="http://schemas.microsoft.com/office/drawing/2014/main" id="{A977B1BF-4E25-644F-B902-EE1C2210DE50}"/>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022997" y="1307254"/>
            <a:ext cx="3260600" cy="2962362"/>
          </a:xfrm>
          <a:prstGeom prst="rect">
            <a:avLst/>
          </a:prstGeom>
        </p:spPr>
      </p:pic>
      <p:pic>
        <p:nvPicPr>
          <p:cNvPr id="2" name="Picture 1">
            <a:extLst>
              <a:ext uri="{FF2B5EF4-FFF2-40B4-BE49-F238E27FC236}">
                <a16:creationId xmlns:a16="http://schemas.microsoft.com/office/drawing/2014/main" id="{A00BD2F3-C2E7-EC4C-A744-ED7AFBC5F0ED}"/>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504149" y="1381866"/>
            <a:ext cx="2192647" cy="1406569"/>
          </a:xfrm>
          <a:prstGeom prst="rect">
            <a:avLst/>
          </a:prstGeom>
        </p:spPr>
      </p:pic>
      <p:pic>
        <p:nvPicPr>
          <p:cNvPr id="6" name="Picture 5">
            <a:hlinkClick r:id="rId4"/>
            <a:extLst>
              <a:ext uri="{FF2B5EF4-FFF2-40B4-BE49-F238E27FC236}">
                <a16:creationId xmlns:a16="http://schemas.microsoft.com/office/drawing/2014/main" id="{9BD78D4B-8A68-AB43-A2FB-C57B37026723}"/>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1649698" y="2983726"/>
            <a:ext cx="1806799" cy="1876291"/>
          </a:xfrm>
          <a:prstGeom prst="rect">
            <a:avLst/>
          </a:prstGeom>
        </p:spPr>
      </p:pic>
      <p:sp>
        <p:nvSpPr>
          <p:cNvPr id="7" name="TextBox 6">
            <a:extLst>
              <a:ext uri="{FF2B5EF4-FFF2-40B4-BE49-F238E27FC236}">
                <a16:creationId xmlns:a16="http://schemas.microsoft.com/office/drawing/2014/main" id="{0F6F0665-0FE5-644D-8DFD-1FAADDC0D5D0}"/>
              </a:ext>
            </a:extLst>
          </p:cNvPr>
          <p:cNvSpPr txBox="1"/>
          <p:nvPr/>
        </p:nvSpPr>
        <p:spPr>
          <a:xfrm>
            <a:off x="5106304" y="4817105"/>
            <a:ext cx="2989921" cy="307777"/>
          </a:xfrm>
          <a:prstGeom prst="rect">
            <a:avLst/>
          </a:prstGeom>
          <a:noFill/>
        </p:spPr>
        <p:txBody>
          <a:bodyPr wrap="none" rtlCol="0">
            <a:spAutoFit/>
          </a:bodyPr>
          <a:lstStyle/>
          <a:p>
            <a:r>
              <a:rPr lang="en-TW" dirty="0"/>
              <a:t>What is a Functor?   </a:t>
            </a:r>
            <a:r>
              <a:rPr lang="en-TW" dirty="0">
                <a:hlinkClick r:id="rId8"/>
              </a:rPr>
              <a:t>Part I</a:t>
            </a:r>
            <a:r>
              <a:rPr lang="en-TW" dirty="0"/>
              <a:t> , </a:t>
            </a:r>
            <a:r>
              <a:rPr lang="en-TW" dirty="0">
                <a:hlinkClick r:id="rId9"/>
              </a:rPr>
              <a:t>Part II</a:t>
            </a:r>
            <a:endParaRPr lang="en-TW" dirty="0"/>
          </a:p>
        </p:txBody>
      </p:sp>
    </p:spTree>
    <p:extLst>
      <p:ext uri="{BB962C8B-B14F-4D97-AF65-F5344CB8AC3E}">
        <p14:creationId xmlns:p14="http://schemas.microsoft.com/office/powerpoint/2010/main" val="27118760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27898" y="0"/>
            <a:ext cx="7288207" cy="5143500"/>
          </a:xfrm>
          <a:prstGeom prst="rect">
            <a:avLst/>
          </a:prstGeom>
        </p:spPr>
      </p:pic>
    </p:spTree>
    <p:extLst>
      <p:ext uri="{BB962C8B-B14F-4D97-AF65-F5344CB8AC3E}">
        <p14:creationId xmlns:p14="http://schemas.microsoft.com/office/powerpoint/2010/main" val="31562161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What3Words"/>
          <p:cNvSpPr txBox="1">
            <a:spLocks noGrp="1"/>
          </p:cNvSpPr>
          <p:nvPr>
            <p:ph type="title"/>
          </p:nvPr>
        </p:nvSpPr>
        <p:spPr>
          <a:prstGeom prst="rect">
            <a:avLst/>
          </a:prstGeom>
        </p:spPr>
        <p:txBody>
          <a:bodyPr/>
          <a:lstStyle/>
          <a:p>
            <a:pPr algn="ctr"/>
            <a:r>
              <a:rPr lang="en-US" dirty="0"/>
              <a:t>Natural Transformation “relates” Functors</a:t>
            </a:r>
            <a:endParaRPr dirty="0"/>
          </a:p>
        </p:txBody>
      </p:sp>
      <p:sp>
        <p:nvSpPr>
          <p:cNvPr id="5" name="Slide Number Placeholder 4">
            <a:extLst>
              <a:ext uri="{FF2B5EF4-FFF2-40B4-BE49-F238E27FC236}">
                <a16:creationId xmlns:a16="http://schemas.microsoft.com/office/drawing/2014/main" id="{049D741F-D9FE-E24F-BDA0-BD969A609CDC}"/>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26</a:t>
            </a:fld>
            <a:endParaRPr kumimoji="0" lang="en" sz="1000" b="0" i="0" u="none" strike="noStrike" kern="0" cap="none" spc="0" normalizeH="0" baseline="0" noProof="0" dirty="0">
              <a:ln>
                <a:noFill/>
              </a:ln>
              <a:solidFill>
                <a:srgbClr val="000000"/>
              </a:solidFill>
              <a:effectLst/>
              <a:uLnTx/>
              <a:uFillTx/>
              <a:latin typeface="Arial"/>
              <a:cs typeface="Arial"/>
              <a:sym typeface="Arial"/>
            </a:endParaRPr>
          </a:p>
        </p:txBody>
      </p:sp>
      <p:pic>
        <p:nvPicPr>
          <p:cNvPr id="3" name="Picture 2">
            <a:hlinkClick r:id="rId2"/>
            <a:extLst>
              <a:ext uri="{FF2B5EF4-FFF2-40B4-BE49-F238E27FC236}">
                <a16:creationId xmlns:a16="http://schemas.microsoft.com/office/drawing/2014/main" id="{07CB36BA-47FF-0D44-B20B-4BC2F2360BB6}"/>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720540" y="4500421"/>
            <a:ext cx="347100" cy="359596"/>
          </a:xfrm>
          <a:prstGeom prst="rect">
            <a:avLst/>
          </a:prstGeom>
          <a:solidFill>
            <a:schemeClr val="tx1"/>
          </a:solidFill>
        </p:spPr>
      </p:pic>
      <p:sp>
        <p:nvSpPr>
          <p:cNvPr id="4" name="TextBox 3">
            <a:extLst>
              <a:ext uri="{FF2B5EF4-FFF2-40B4-BE49-F238E27FC236}">
                <a16:creationId xmlns:a16="http://schemas.microsoft.com/office/drawing/2014/main" id="{5C293D67-5E03-A844-9D79-32EF0B8A50B2}"/>
              </a:ext>
            </a:extLst>
          </p:cNvPr>
          <p:cNvSpPr txBox="1"/>
          <p:nvPr/>
        </p:nvSpPr>
        <p:spPr>
          <a:xfrm>
            <a:off x="5106304" y="4509328"/>
            <a:ext cx="3914854"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400" b="0" i="0" u="none" strike="noStrike" kern="0" cap="none" spc="0" normalizeH="0" baseline="0" noProof="0" dirty="0">
                <a:ln>
                  <a:noFill/>
                </a:ln>
                <a:solidFill>
                  <a:srgbClr val="000000"/>
                </a:solidFill>
                <a:effectLst/>
                <a:uLnTx/>
                <a:uFillTx/>
                <a:latin typeface="Arial"/>
                <a:cs typeface="Arial"/>
                <a:sym typeface="Arial"/>
              </a:rPr>
              <a:t>Image Source from: </a:t>
            </a:r>
            <a:r>
              <a:rPr kumimoji="0" lang="en-US" sz="1400" b="0" i="0" u="none" strike="noStrike" kern="0" cap="none" spc="0" normalizeH="0" baseline="0" noProof="0" dirty="0">
                <a:ln>
                  <a:noFill/>
                </a:ln>
                <a:solidFill>
                  <a:srgbClr val="000000"/>
                </a:solidFill>
                <a:effectLst/>
                <a:uLnTx/>
                <a:uFillTx/>
                <a:latin typeface="Arial"/>
                <a:cs typeface="Arial"/>
                <a:sym typeface="Arial"/>
                <a:hlinkClick r:id="rId2"/>
              </a:rPr>
              <a:t>https://www.math3ma.com</a:t>
            </a:r>
            <a:endParaRPr kumimoji="0" lang="en-TW" sz="1400" b="0" i="0" u="none" strike="noStrike" kern="0" cap="none" spc="0" normalizeH="0" baseline="0" noProof="0" dirty="0">
              <a:ln>
                <a:noFill/>
              </a:ln>
              <a:solidFill>
                <a:srgbClr val="000000"/>
              </a:solidFill>
              <a:effectLst/>
              <a:uLnTx/>
              <a:uFillTx/>
              <a:latin typeface="Arial"/>
              <a:cs typeface="Arial"/>
              <a:sym typeface="Arial"/>
            </a:endParaRPr>
          </a:p>
        </p:txBody>
      </p:sp>
      <p:pic>
        <p:nvPicPr>
          <p:cNvPr id="2" name="Picture 1">
            <a:extLst>
              <a:ext uri="{FF2B5EF4-FFF2-40B4-BE49-F238E27FC236}">
                <a16:creationId xmlns:a16="http://schemas.microsoft.com/office/drawing/2014/main" id="{1193FF56-D286-7B4A-9695-4F34E1B91184}"/>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759284" y="3751604"/>
            <a:ext cx="3048000" cy="615321"/>
          </a:xfrm>
          <a:prstGeom prst="rect">
            <a:avLst/>
          </a:prstGeom>
        </p:spPr>
      </p:pic>
      <p:sp>
        <p:nvSpPr>
          <p:cNvPr id="6" name="TextBox 5">
            <a:extLst>
              <a:ext uri="{FF2B5EF4-FFF2-40B4-BE49-F238E27FC236}">
                <a16:creationId xmlns:a16="http://schemas.microsoft.com/office/drawing/2014/main" id="{E8E72045-32CE-3541-8ED1-E2D74E41A731}"/>
              </a:ext>
            </a:extLst>
          </p:cNvPr>
          <p:cNvSpPr txBox="1"/>
          <p:nvPr/>
        </p:nvSpPr>
        <p:spPr>
          <a:xfrm>
            <a:off x="1072055" y="1576637"/>
            <a:ext cx="2422458" cy="307777"/>
          </a:xfrm>
          <a:prstGeom prst="rect">
            <a:avLst/>
          </a:prstGeom>
          <a:noFill/>
        </p:spPr>
        <p:txBody>
          <a:bodyPr wrap="none" rtlCol="0">
            <a:spAutoFit/>
          </a:bodyPr>
          <a:lstStyle/>
          <a:p>
            <a:r>
              <a:rPr lang="en-TW" dirty="0"/>
              <a:t>Given two Functors F and G</a:t>
            </a:r>
          </a:p>
        </p:txBody>
      </p:sp>
      <p:pic>
        <p:nvPicPr>
          <p:cNvPr id="7" name="Picture 6">
            <a:extLst>
              <a:ext uri="{FF2B5EF4-FFF2-40B4-BE49-F238E27FC236}">
                <a16:creationId xmlns:a16="http://schemas.microsoft.com/office/drawing/2014/main" id="{E4146CC0-125C-114B-9CF5-C750FBAC4B91}"/>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564179" y="3233592"/>
            <a:ext cx="3378939" cy="1036024"/>
          </a:xfrm>
          <a:prstGeom prst="rect">
            <a:avLst/>
          </a:prstGeom>
        </p:spPr>
      </p:pic>
      <p:pic>
        <p:nvPicPr>
          <p:cNvPr id="11" name="Picture 10">
            <a:extLst>
              <a:ext uri="{FF2B5EF4-FFF2-40B4-BE49-F238E27FC236}">
                <a16:creationId xmlns:a16="http://schemas.microsoft.com/office/drawing/2014/main" id="{F66A5EE6-A25F-944A-A505-DA2B636A0598}"/>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4720540" y="1370711"/>
            <a:ext cx="3702703" cy="1335183"/>
          </a:xfrm>
          <a:prstGeom prst="rect">
            <a:avLst/>
          </a:prstGeom>
        </p:spPr>
      </p:pic>
      <p:pic>
        <p:nvPicPr>
          <p:cNvPr id="10" name="Picture 9">
            <a:extLst>
              <a:ext uri="{FF2B5EF4-FFF2-40B4-BE49-F238E27FC236}">
                <a16:creationId xmlns:a16="http://schemas.microsoft.com/office/drawing/2014/main" id="{A95268B9-378D-6442-983D-3ADAF38B600B}"/>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1200882" y="1984473"/>
            <a:ext cx="2087394" cy="1368241"/>
          </a:xfrm>
          <a:prstGeom prst="rect">
            <a:avLst/>
          </a:prstGeom>
        </p:spPr>
      </p:pic>
      <p:sp>
        <p:nvSpPr>
          <p:cNvPr id="12" name="TextBox 11">
            <a:extLst>
              <a:ext uri="{FF2B5EF4-FFF2-40B4-BE49-F238E27FC236}">
                <a16:creationId xmlns:a16="http://schemas.microsoft.com/office/drawing/2014/main" id="{90E0A284-AED9-4F4D-9022-DFD2189FEC78}"/>
              </a:ext>
            </a:extLst>
          </p:cNvPr>
          <p:cNvSpPr txBox="1"/>
          <p:nvPr/>
        </p:nvSpPr>
        <p:spPr>
          <a:xfrm>
            <a:off x="5106304" y="4817105"/>
            <a:ext cx="2909771" cy="307777"/>
          </a:xfrm>
          <a:prstGeom prst="rect">
            <a:avLst/>
          </a:prstGeom>
          <a:noFill/>
        </p:spPr>
        <p:txBody>
          <a:bodyPr wrap="none" rtlCol="0">
            <a:spAutoFit/>
          </a:bodyPr>
          <a:lstStyle/>
          <a:p>
            <a:r>
              <a:rPr lang="en-TW" dirty="0">
                <a:hlinkClick r:id="rId8"/>
              </a:rPr>
              <a:t>What is a Natural Transformation</a:t>
            </a:r>
            <a:r>
              <a:rPr lang="en-TW" dirty="0"/>
              <a:t>?</a:t>
            </a:r>
          </a:p>
        </p:txBody>
      </p:sp>
    </p:spTree>
    <p:extLst>
      <p:ext uri="{BB962C8B-B14F-4D97-AF65-F5344CB8AC3E}">
        <p14:creationId xmlns:p14="http://schemas.microsoft.com/office/powerpoint/2010/main" val="35406848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Category Theory: Unary Computation</a:t>
            </a:r>
            <a:endParaRPr dirty="0"/>
          </a:p>
        </p:txBody>
      </p:sp>
      <p:sp>
        <p:nvSpPr>
          <p:cNvPr id="2" name="Slide Number Placeholder 1">
            <a:extLst>
              <a:ext uri="{FF2B5EF4-FFF2-40B4-BE49-F238E27FC236}">
                <a16:creationId xmlns:a16="http://schemas.microsoft.com/office/drawing/2014/main" id="{4C23C8AD-B4F8-5447-BB2D-554C9103C2C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27</a:t>
            </a:fld>
            <a:endParaRPr lang="en"/>
          </a:p>
        </p:txBody>
      </p:sp>
      <p:sp>
        <p:nvSpPr>
          <p:cNvPr id="3" name="TextBox 2">
            <a:extLst>
              <a:ext uri="{FF2B5EF4-FFF2-40B4-BE49-F238E27FC236}">
                <a16:creationId xmlns:a16="http://schemas.microsoft.com/office/drawing/2014/main" id="{08D0ADE7-CB8E-4D46-BBDE-3A71BEF41297}"/>
              </a:ext>
            </a:extLst>
          </p:cNvPr>
          <p:cNvSpPr txBox="1"/>
          <p:nvPr/>
        </p:nvSpPr>
        <p:spPr>
          <a:xfrm>
            <a:off x="1228777" y="1967285"/>
            <a:ext cx="6686446" cy="1938992"/>
          </a:xfrm>
          <a:prstGeom prst="rect">
            <a:avLst/>
          </a:prstGeom>
          <a:noFill/>
        </p:spPr>
        <p:txBody>
          <a:bodyPr wrap="none" rtlCol="0">
            <a:spAutoFit/>
          </a:bodyPr>
          <a:lstStyle/>
          <a:p>
            <a:pPr algn="ctr"/>
            <a:r>
              <a:rPr lang="en-TW" sz="2400" dirty="0"/>
              <a:t>How to do computation with only one symbol?</a:t>
            </a:r>
          </a:p>
          <a:p>
            <a:pPr algn="ctr"/>
            <a:endParaRPr lang="en-TW" sz="2400" dirty="0"/>
          </a:p>
          <a:p>
            <a:pPr algn="ctr"/>
            <a:r>
              <a:rPr lang="en-TW" sz="2400" dirty="0"/>
              <a:t>Verbs and Nouns are the same type!</a:t>
            </a:r>
          </a:p>
          <a:p>
            <a:pPr algn="ctr"/>
            <a:endParaRPr lang="en-TW" sz="2400" dirty="0"/>
          </a:p>
          <a:p>
            <a:pPr algn="ctr"/>
            <a:r>
              <a:rPr lang="en-TW" sz="2400" dirty="0"/>
              <a:t>Operators and Operands are “</a:t>
            </a:r>
            <a:r>
              <a:rPr lang="en-TW" sz="2400" dirty="0">
                <a:solidFill>
                  <a:srgbClr val="FF0000"/>
                </a:solidFill>
              </a:rPr>
              <a:t>Terms</a:t>
            </a:r>
            <a:r>
              <a:rPr lang="en-TW" sz="2400" dirty="0"/>
              <a:t>” (Names)</a:t>
            </a:r>
          </a:p>
        </p:txBody>
      </p:sp>
    </p:spTree>
    <p:extLst>
      <p:ext uri="{BB962C8B-B14F-4D97-AF65-F5344CB8AC3E}">
        <p14:creationId xmlns:p14="http://schemas.microsoft.com/office/powerpoint/2010/main" val="152675645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a:t>
            </a:r>
            <a:r>
              <a:rPr lang="en-US" dirty="0"/>
              <a:t>h</a:t>
            </a:r>
            <a:r>
              <a:rPr lang="en" dirty="0"/>
              <a:t>e Categorical Lens into a Set</a:t>
            </a:r>
            <a:endParaRPr dirty="0"/>
          </a:p>
        </p:txBody>
      </p:sp>
      <p:sp>
        <p:nvSpPr>
          <p:cNvPr id="2" name="Slide Number Placeholder 1">
            <a:extLst>
              <a:ext uri="{FF2B5EF4-FFF2-40B4-BE49-F238E27FC236}">
                <a16:creationId xmlns:a16="http://schemas.microsoft.com/office/drawing/2014/main" id="{4C23C8AD-B4F8-5447-BB2D-554C9103C2C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28</a:t>
            </a:fld>
            <a:endParaRPr lang="en"/>
          </a:p>
        </p:txBody>
      </p:sp>
      <p:sp>
        <p:nvSpPr>
          <p:cNvPr id="3" name="TextBox 2">
            <a:extLst>
              <a:ext uri="{FF2B5EF4-FFF2-40B4-BE49-F238E27FC236}">
                <a16:creationId xmlns:a16="http://schemas.microsoft.com/office/drawing/2014/main" id="{08D0ADE7-CB8E-4D46-BBDE-3A71BEF41297}"/>
              </a:ext>
            </a:extLst>
          </p:cNvPr>
          <p:cNvSpPr txBox="1"/>
          <p:nvPr/>
        </p:nvSpPr>
        <p:spPr>
          <a:xfrm>
            <a:off x="1527743" y="1967285"/>
            <a:ext cx="6088525" cy="2677656"/>
          </a:xfrm>
          <a:prstGeom prst="rect">
            <a:avLst/>
          </a:prstGeom>
          <a:noFill/>
        </p:spPr>
        <p:txBody>
          <a:bodyPr wrap="none" rtlCol="0">
            <a:spAutoFit/>
          </a:bodyPr>
          <a:lstStyle/>
          <a:p>
            <a:pPr algn="ctr"/>
            <a:r>
              <a:rPr lang="en-TW" sz="2400" dirty="0"/>
              <a:t>It is Forbidden to look into any ”</a:t>
            </a:r>
            <a:r>
              <a:rPr lang="en-TW" sz="2400" b="1" i="1" dirty="0"/>
              <a:t>object</a:t>
            </a:r>
            <a:r>
              <a:rPr lang="en-TW" sz="2400" dirty="0"/>
              <a:t>”.</a:t>
            </a:r>
          </a:p>
          <a:p>
            <a:pPr algn="ctr"/>
            <a:endParaRPr lang="en-TW" sz="2400" dirty="0"/>
          </a:p>
          <a:p>
            <a:pPr algn="ctr"/>
            <a:r>
              <a:rPr lang="en-TW" sz="2400" dirty="0"/>
              <a:t>All properties must be inferred from arrows!</a:t>
            </a:r>
          </a:p>
          <a:p>
            <a:pPr algn="ctr"/>
            <a:endParaRPr lang="en-TW" sz="2400" dirty="0"/>
          </a:p>
          <a:p>
            <a:pPr algn="ctr"/>
            <a:r>
              <a:rPr lang="en-TW" sz="2400" dirty="0"/>
              <a:t>The cardinality of a set </a:t>
            </a:r>
          </a:p>
          <a:p>
            <a:pPr algn="ctr"/>
            <a:r>
              <a:rPr lang="en-TW" sz="2400" dirty="0"/>
              <a:t>can </a:t>
            </a:r>
            <a:r>
              <a:rPr lang="en-TW" sz="2400" b="1" i="1" dirty="0"/>
              <a:t>only</a:t>
            </a:r>
            <a:r>
              <a:rPr lang="en-TW" sz="2400" dirty="0"/>
              <a:t> be </a:t>
            </a:r>
          </a:p>
          <a:p>
            <a:pPr algn="ctr"/>
            <a:r>
              <a:rPr lang="en-TW" sz="2400" dirty="0"/>
              <a:t>studied through counting arrows.</a:t>
            </a:r>
          </a:p>
        </p:txBody>
      </p:sp>
    </p:spTree>
    <p:extLst>
      <p:ext uri="{BB962C8B-B14F-4D97-AF65-F5344CB8AC3E}">
        <p14:creationId xmlns:p14="http://schemas.microsoft.com/office/powerpoint/2010/main" val="38666652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Glossary</a:t>
            </a:r>
          </a:p>
        </p:txBody>
      </p:sp>
      <p:sp>
        <p:nvSpPr>
          <p:cNvPr id="3" name="Text Placeholder 2">
            <a:extLst>
              <a:ext uri="{FF2B5EF4-FFF2-40B4-BE49-F238E27FC236}">
                <a16:creationId xmlns:a16="http://schemas.microsoft.com/office/drawing/2014/main" id="{3B809A32-45CB-F149-A5F1-EFB01EFC5F19}"/>
              </a:ext>
            </a:extLst>
          </p:cNvPr>
          <p:cNvSpPr>
            <a:spLocks noGrp="1"/>
          </p:cNvSpPr>
          <p:nvPr>
            <p:ph type="body" idx="1"/>
          </p:nvPr>
        </p:nvSpPr>
        <p:spPr>
          <a:xfrm>
            <a:off x="311700" y="1152475"/>
            <a:ext cx="8090895" cy="3416400"/>
          </a:xfrm>
        </p:spPr>
        <p:txBody>
          <a:bodyPr/>
          <a:lstStyle/>
          <a:p>
            <a:r>
              <a:rPr lang="en-US" dirty="0"/>
              <a:t>Terms related to Story Telling: analogies, metaphors, symmetry-breaking</a:t>
            </a:r>
          </a:p>
          <a:p>
            <a:pPr lvl="1"/>
            <a:r>
              <a:rPr lang="en-US" dirty="0">
                <a:hlinkClick r:id="rId2"/>
              </a:rPr>
              <a:t>Category Theory</a:t>
            </a:r>
            <a:r>
              <a:rPr lang="en-US" altLang="zh-CN" dirty="0"/>
              <a:t>/</a:t>
            </a:r>
            <a:r>
              <a:rPr lang="zh-TW" altLang="en-US" dirty="0"/>
              <a:t>范畴论</a:t>
            </a:r>
            <a:r>
              <a:rPr lang="en-US" dirty="0"/>
              <a:t>: A foundation of all logic and mathematics</a:t>
            </a:r>
          </a:p>
          <a:p>
            <a:pPr lvl="1"/>
            <a:r>
              <a:rPr lang="en-US" dirty="0" err="1">
                <a:hlinkClick r:id="rId3"/>
              </a:rPr>
              <a:t>Morphisms</a:t>
            </a:r>
            <a:r>
              <a:rPr lang="en-US" dirty="0" err="1"/>
              <a:t>态射</a:t>
            </a:r>
            <a:r>
              <a:rPr lang="en-US" dirty="0"/>
              <a:t>(Functions/</a:t>
            </a:r>
            <a:r>
              <a:rPr lang="en-US" dirty="0">
                <a:hlinkClick r:id="rId4"/>
              </a:rPr>
              <a:t>Functors</a:t>
            </a:r>
            <a:r>
              <a:rPr lang="en-US" dirty="0"/>
              <a:t> </a:t>
            </a:r>
            <a:r>
              <a:rPr lang="en-US" dirty="0" err="1"/>
              <a:t>函子</a:t>
            </a:r>
            <a:r>
              <a:rPr lang="en-US" dirty="0"/>
              <a:t>/Natural </a:t>
            </a:r>
            <a:r>
              <a:rPr lang="en-US" dirty="0" err="1"/>
              <a:t>Transformation自然转换</a:t>
            </a:r>
            <a:r>
              <a:rPr lang="en-US" dirty="0"/>
              <a:t>)</a:t>
            </a:r>
            <a:r>
              <a:rPr lang="en-US" altLang="zh-CN" dirty="0"/>
              <a:t>: </a:t>
            </a:r>
            <a:r>
              <a:rPr lang="en-US" dirty="0"/>
              <a:t>The only types of building blocks of Category Theory.</a:t>
            </a:r>
            <a:r>
              <a:rPr lang="zh-CN" altLang="en-US" dirty="0"/>
              <a:t> </a:t>
            </a:r>
            <a:endParaRPr lang="en-US" dirty="0"/>
          </a:p>
          <a:p>
            <a:pPr lvl="1"/>
            <a:r>
              <a:rPr lang="en-US" dirty="0"/>
              <a:t>Analogies (metaphors)</a:t>
            </a:r>
            <a:r>
              <a:rPr lang="en-US" altLang="zh-CN" dirty="0"/>
              <a:t>: </a:t>
            </a:r>
            <a:r>
              <a:rPr lang="en-US" dirty="0"/>
              <a:t>The fundamental building block of cognitive activities</a:t>
            </a:r>
          </a:p>
          <a:p>
            <a:pPr lvl="1"/>
            <a:r>
              <a:rPr lang="en-US" dirty="0"/>
              <a:t>Symmetry/Symmetry-Breaking, compression</a:t>
            </a:r>
            <a:r>
              <a:rPr lang="en-US" altLang="zh-CN" dirty="0"/>
              <a:t>: </a:t>
            </a:r>
            <a:r>
              <a:rPr lang="en-US" dirty="0"/>
              <a:t>The essence of analogies/morphisms.</a:t>
            </a:r>
            <a:r>
              <a:rPr lang="zh-CN" altLang="en-US" dirty="0"/>
              <a:t> </a:t>
            </a:r>
            <a:endParaRPr lang="en-US" dirty="0"/>
          </a:p>
          <a:p>
            <a:pPr lvl="1"/>
            <a:r>
              <a:rPr lang="en-US" dirty="0"/>
              <a:t>Contextualization, Orientation, Measurement Units: The core elements in practical namespaces </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29</a:t>
            </a:fld>
            <a:endParaRPr lang="en" dirty="0"/>
          </a:p>
        </p:txBody>
      </p:sp>
    </p:spTree>
    <p:extLst>
      <p:ext uri="{BB962C8B-B14F-4D97-AF65-F5344CB8AC3E}">
        <p14:creationId xmlns:p14="http://schemas.microsoft.com/office/powerpoint/2010/main" val="27452314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2FC88-2FFB-A249-BEB0-5395C5C39840}"/>
              </a:ext>
            </a:extLst>
          </p:cNvPr>
          <p:cNvSpPr>
            <a:spLocks noGrp="1"/>
          </p:cNvSpPr>
          <p:nvPr>
            <p:ph type="title"/>
          </p:nvPr>
        </p:nvSpPr>
        <p:spPr/>
        <p:txBody>
          <a:bodyPr/>
          <a:lstStyle/>
          <a:p>
            <a:pPr algn="ctr"/>
            <a:r>
              <a:rPr lang="en-TW" dirty="0"/>
              <a:t>故事的精彩程度取决于</a:t>
            </a:r>
          </a:p>
        </p:txBody>
      </p:sp>
      <p:sp>
        <p:nvSpPr>
          <p:cNvPr id="4" name="Slide Number Placeholder 3">
            <a:extLst>
              <a:ext uri="{FF2B5EF4-FFF2-40B4-BE49-F238E27FC236}">
                <a16:creationId xmlns:a16="http://schemas.microsoft.com/office/drawing/2014/main" id="{D469AC13-F06F-F246-A559-2AA835A5B2F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a:t>
            </a:fld>
            <a:endParaRPr lang="en" dirty="0"/>
          </a:p>
        </p:txBody>
      </p:sp>
      <p:sp>
        <p:nvSpPr>
          <p:cNvPr id="6" name="TextBox 5">
            <a:extLst>
              <a:ext uri="{FF2B5EF4-FFF2-40B4-BE49-F238E27FC236}">
                <a16:creationId xmlns:a16="http://schemas.microsoft.com/office/drawing/2014/main" id="{AF8A5CEB-725F-1B43-8A15-469B6F7856B3}"/>
              </a:ext>
            </a:extLst>
          </p:cNvPr>
          <p:cNvSpPr txBox="1"/>
          <p:nvPr/>
        </p:nvSpPr>
        <p:spPr>
          <a:xfrm>
            <a:off x="311700" y="2009474"/>
            <a:ext cx="3951723" cy="830997"/>
          </a:xfrm>
          <a:prstGeom prst="rect">
            <a:avLst/>
          </a:prstGeom>
          <a:noFill/>
        </p:spPr>
        <p:txBody>
          <a:bodyPr wrap="none" rtlCol="0">
            <a:spAutoFit/>
          </a:bodyPr>
          <a:lstStyle/>
          <a:p>
            <a:r>
              <a:rPr lang="en-TW" sz="4800" dirty="0"/>
              <a:t>Composition</a:t>
            </a:r>
            <a:r>
              <a:rPr lang="en-US" sz="4800" dirty="0"/>
              <a:t>: </a:t>
            </a:r>
            <a:endParaRPr lang="en-TW" sz="4800" dirty="0"/>
          </a:p>
        </p:txBody>
      </p:sp>
      <p:sp>
        <p:nvSpPr>
          <p:cNvPr id="7" name="Rectangle 6">
            <a:extLst>
              <a:ext uri="{FF2B5EF4-FFF2-40B4-BE49-F238E27FC236}">
                <a16:creationId xmlns:a16="http://schemas.microsoft.com/office/drawing/2014/main" id="{702FF18C-9E15-C64D-92FE-D0A32B645065}"/>
              </a:ext>
            </a:extLst>
          </p:cNvPr>
          <p:cNvSpPr/>
          <p:nvPr/>
        </p:nvSpPr>
        <p:spPr>
          <a:xfrm>
            <a:off x="4263423" y="1096598"/>
            <a:ext cx="4572000" cy="4185761"/>
          </a:xfrm>
          <a:prstGeom prst="rect">
            <a:avLst/>
          </a:prstGeom>
        </p:spPr>
        <p:txBody>
          <a:bodyPr>
            <a:spAutoFit/>
          </a:bodyPr>
          <a:lstStyle/>
          <a:p>
            <a:r>
              <a:rPr lang="en-US" altLang="zh-CN" dirty="0"/>
              <a:t>1.</a:t>
            </a:r>
            <a:r>
              <a:rPr lang="zh-CN" altLang="en-US" dirty="0"/>
              <a:t> </a:t>
            </a:r>
            <a:r>
              <a:rPr lang="zh-TW" altLang="en-US" dirty="0"/>
              <a:t>寫作；作曲［不可數名詞。通常不與</a:t>
            </a:r>
            <a:r>
              <a:rPr lang="en-US" dirty="0"/>
              <a:t>a/an/one</a:t>
            </a:r>
            <a:r>
              <a:rPr lang="zh-TW" altLang="en-US" dirty="0"/>
              <a:t>連用</a:t>
            </a:r>
            <a:r>
              <a:rPr lang="en-US" altLang="zh-TW" dirty="0"/>
              <a:t>, </a:t>
            </a:r>
            <a:r>
              <a:rPr lang="zh-TW" altLang="en-US" dirty="0"/>
              <a:t>無複數</a:t>
            </a:r>
            <a:r>
              <a:rPr lang="en-US" altLang="zh-TW" dirty="0"/>
              <a:t>, </a:t>
            </a:r>
            <a:r>
              <a:rPr lang="zh-TW" altLang="en-US" dirty="0"/>
              <a:t>後接單數動詞</a:t>
            </a:r>
            <a:r>
              <a:rPr lang="en-US" altLang="zh-TW" dirty="0"/>
              <a:t>, </a:t>
            </a:r>
            <a:r>
              <a:rPr lang="zh-TW" altLang="en-US" dirty="0"/>
              <a:t>用</a:t>
            </a:r>
            <a:r>
              <a:rPr lang="en-US" dirty="0"/>
              <a:t>little/much</a:t>
            </a:r>
            <a:r>
              <a:rPr lang="zh-TW" altLang="en-US" dirty="0"/>
              <a:t>等修飾。］</a:t>
            </a:r>
            <a:r>
              <a:rPr lang="zh-TW" altLang="en-US" b="1" dirty="0"/>
              <a:t>▸ </a:t>
            </a:r>
            <a:r>
              <a:rPr lang="en-US" dirty="0"/>
              <a:t>The </a:t>
            </a:r>
            <a:r>
              <a:rPr lang="en-US" i="1" dirty="0"/>
              <a:t>composition</a:t>
            </a:r>
            <a:r>
              <a:rPr lang="en-US" dirty="0"/>
              <a:t> of the report took two months.</a:t>
            </a:r>
            <a:r>
              <a:rPr lang="zh-TW" altLang="en-US" dirty="0"/>
              <a:t>寫這份報告花了兩個月時間。</a:t>
            </a:r>
            <a:endParaRPr lang="en-US" altLang="zh-CN" dirty="0"/>
          </a:p>
          <a:p>
            <a:endParaRPr lang="en-US" altLang="zh-CN" dirty="0"/>
          </a:p>
          <a:p>
            <a:r>
              <a:rPr lang="en-US" altLang="zh-CN" dirty="0"/>
              <a:t>2.</a:t>
            </a:r>
            <a:r>
              <a:rPr lang="zh-CN" altLang="en-US" dirty="0"/>
              <a:t> </a:t>
            </a:r>
            <a:r>
              <a:rPr lang="zh-TW" altLang="en-US" dirty="0"/>
              <a:t>作品；作文；</a:t>
            </a:r>
            <a:r>
              <a:rPr lang="en-US" altLang="zh-TW" dirty="0"/>
              <a:t>(</a:t>
            </a:r>
            <a:r>
              <a:rPr lang="zh-TW" altLang="en-US" dirty="0"/>
              <a:t>大型</a:t>
            </a:r>
            <a:r>
              <a:rPr lang="en-US" altLang="zh-TW" dirty="0"/>
              <a:t>) </a:t>
            </a:r>
            <a:r>
              <a:rPr lang="zh-TW" altLang="en-US" dirty="0"/>
              <a:t>樂曲［可數名詞。可以用</a:t>
            </a:r>
            <a:r>
              <a:rPr lang="en-US" dirty="0"/>
              <a:t>a/an/one</a:t>
            </a:r>
            <a:r>
              <a:rPr lang="zh-TW" altLang="en-US" dirty="0"/>
              <a:t>修飾</a:t>
            </a:r>
            <a:r>
              <a:rPr lang="en-US" altLang="zh-TW" dirty="0"/>
              <a:t>, </a:t>
            </a:r>
            <a:r>
              <a:rPr lang="zh-TW" altLang="en-US" dirty="0"/>
              <a:t>亦可加</a:t>
            </a:r>
            <a:r>
              <a:rPr lang="en-US" altLang="zh-TW" dirty="0"/>
              <a:t>-(</a:t>
            </a:r>
            <a:r>
              <a:rPr lang="en-US" dirty="0"/>
              <a:t>e)s</a:t>
            </a:r>
            <a:r>
              <a:rPr lang="zh-TW" altLang="en-US" dirty="0"/>
              <a:t>構成複數</a:t>
            </a:r>
            <a:r>
              <a:rPr lang="en-US" altLang="zh-TW" dirty="0"/>
              <a:t>, </a:t>
            </a:r>
            <a:r>
              <a:rPr lang="zh-TW" altLang="en-US" dirty="0"/>
              <a:t>用</a:t>
            </a:r>
            <a:r>
              <a:rPr lang="en-US" dirty="0"/>
              <a:t>few/many</a:t>
            </a:r>
            <a:r>
              <a:rPr lang="zh-TW" altLang="en-US" dirty="0"/>
              <a:t>等修飾。］</a:t>
            </a:r>
            <a:r>
              <a:rPr lang="zh-TW" altLang="en-US" b="1" dirty="0"/>
              <a:t>▸ </a:t>
            </a:r>
            <a:r>
              <a:rPr lang="en-US" dirty="0"/>
              <a:t>There are many spelling mistakes in your </a:t>
            </a:r>
            <a:r>
              <a:rPr lang="en-US" i="1" dirty="0"/>
              <a:t>compositions</a:t>
            </a:r>
            <a:r>
              <a:rPr lang="en-US" dirty="0"/>
              <a:t>.</a:t>
            </a:r>
            <a:r>
              <a:rPr lang="zh-TW" altLang="en-US" dirty="0"/>
              <a:t>你的作文有許多拼寫錯誤。</a:t>
            </a:r>
            <a:endParaRPr lang="en-US" altLang="zh-CN" dirty="0"/>
          </a:p>
          <a:p>
            <a:endParaRPr lang="en-US" altLang="zh-CN" dirty="0"/>
          </a:p>
          <a:p>
            <a:r>
              <a:rPr lang="en-US" altLang="zh-CN" dirty="0"/>
              <a:t>3.</a:t>
            </a:r>
            <a:r>
              <a:rPr lang="zh-CN" altLang="en-US" dirty="0"/>
              <a:t> </a:t>
            </a:r>
            <a:r>
              <a:rPr lang="zh-TW" altLang="en-US" dirty="0"/>
              <a:t>構成；構圖；成分</a:t>
            </a:r>
          </a:p>
          <a:p>
            <a:r>
              <a:rPr lang="zh-TW" altLang="en-US" dirty="0"/>
              <a:t>［可數名詞。可以用</a:t>
            </a:r>
            <a:r>
              <a:rPr lang="en-US" dirty="0"/>
              <a:t>a/an/one</a:t>
            </a:r>
            <a:r>
              <a:rPr lang="zh-TW" altLang="en-US" dirty="0"/>
              <a:t>修飾</a:t>
            </a:r>
            <a:r>
              <a:rPr lang="en-US" altLang="zh-TW" dirty="0"/>
              <a:t>, </a:t>
            </a:r>
            <a:r>
              <a:rPr lang="zh-TW" altLang="en-US" dirty="0"/>
              <a:t>亦可加</a:t>
            </a:r>
            <a:r>
              <a:rPr lang="en-US" altLang="zh-TW" dirty="0"/>
              <a:t>-(</a:t>
            </a:r>
            <a:r>
              <a:rPr lang="en-US" dirty="0"/>
              <a:t>e)s</a:t>
            </a:r>
            <a:r>
              <a:rPr lang="zh-TW" altLang="en-US" dirty="0"/>
              <a:t>構成複數</a:t>
            </a:r>
            <a:r>
              <a:rPr lang="en-US" altLang="zh-TW" dirty="0"/>
              <a:t>, </a:t>
            </a:r>
            <a:r>
              <a:rPr lang="zh-TW" altLang="en-US" dirty="0"/>
              <a:t>用</a:t>
            </a:r>
            <a:r>
              <a:rPr lang="en-US" dirty="0"/>
              <a:t>few/many</a:t>
            </a:r>
            <a:r>
              <a:rPr lang="zh-TW" altLang="en-US" dirty="0"/>
              <a:t>等修飾。］</a:t>
            </a:r>
          </a:p>
          <a:p>
            <a:r>
              <a:rPr lang="zh-TW" altLang="en-US" dirty="0"/>
              <a:t>［不可數名詞。通常不與</a:t>
            </a:r>
            <a:r>
              <a:rPr lang="en-US" dirty="0"/>
              <a:t>a/an/one</a:t>
            </a:r>
            <a:r>
              <a:rPr lang="zh-TW" altLang="en-US" dirty="0"/>
              <a:t>連用</a:t>
            </a:r>
            <a:r>
              <a:rPr lang="en-US" altLang="zh-TW" dirty="0"/>
              <a:t>, </a:t>
            </a:r>
            <a:r>
              <a:rPr lang="zh-TW" altLang="en-US" dirty="0"/>
              <a:t>無複數</a:t>
            </a:r>
            <a:r>
              <a:rPr lang="en-US" altLang="zh-TW" dirty="0"/>
              <a:t>, </a:t>
            </a:r>
            <a:r>
              <a:rPr lang="zh-TW" altLang="en-US" dirty="0"/>
              <a:t>後接單數動詞</a:t>
            </a:r>
            <a:r>
              <a:rPr lang="en-US" altLang="zh-TW" dirty="0"/>
              <a:t>, </a:t>
            </a:r>
            <a:r>
              <a:rPr lang="zh-TW" altLang="en-US" dirty="0"/>
              <a:t>用</a:t>
            </a:r>
            <a:r>
              <a:rPr lang="en-US" dirty="0"/>
              <a:t>little/much</a:t>
            </a:r>
            <a:r>
              <a:rPr lang="zh-TW" altLang="en-US" dirty="0"/>
              <a:t>等修飾。］</a:t>
            </a:r>
          </a:p>
          <a:p>
            <a:r>
              <a:rPr lang="zh-TW" altLang="en-US" dirty="0"/>
              <a:t>▸ </a:t>
            </a:r>
            <a:r>
              <a:rPr lang="en-US" dirty="0"/>
              <a:t>We examined the rock to find out its composition.</a:t>
            </a:r>
          </a:p>
          <a:p>
            <a:r>
              <a:rPr lang="zh-TW" altLang="en-US" dirty="0"/>
              <a:t>我們檢驗了這一石塊，想弄清它的構成成分。</a:t>
            </a:r>
            <a:endParaRPr lang="en-US" altLang="zh-TW" dirty="0"/>
          </a:p>
          <a:p>
            <a:endParaRPr lang="en-US" dirty="0"/>
          </a:p>
          <a:p>
            <a:endParaRPr lang="en-TW" dirty="0"/>
          </a:p>
        </p:txBody>
      </p:sp>
      <p:sp>
        <p:nvSpPr>
          <p:cNvPr id="8" name="TextBox 7">
            <a:extLst>
              <a:ext uri="{FF2B5EF4-FFF2-40B4-BE49-F238E27FC236}">
                <a16:creationId xmlns:a16="http://schemas.microsoft.com/office/drawing/2014/main" id="{4AC6B548-D1CD-6D4F-BCCA-A1D78BF77CF0}"/>
              </a:ext>
            </a:extLst>
          </p:cNvPr>
          <p:cNvSpPr txBox="1"/>
          <p:nvPr/>
        </p:nvSpPr>
        <p:spPr>
          <a:xfrm>
            <a:off x="1120588" y="1554925"/>
            <a:ext cx="1826141" cy="584775"/>
          </a:xfrm>
          <a:prstGeom prst="rect">
            <a:avLst/>
          </a:prstGeom>
          <a:noFill/>
        </p:spPr>
        <p:txBody>
          <a:bodyPr wrap="none" rtlCol="0">
            <a:spAutoFit/>
          </a:bodyPr>
          <a:lstStyle/>
          <a:p>
            <a:r>
              <a:rPr lang="en-TW" sz="3200" dirty="0"/>
              <a:t>复合构图</a:t>
            </a:r>
          </a:p>
        </p:txBody>
      </p:sp>
      <p:sp>
        <p:nvSpPr>
          <p:cNvPr id="3" name="TextBox 2">
            <a:extLst>
              <a:ext uri="{FF2B5EF4-FFF2-40B4-BE49-F238E27FC236}">
                <a16:creationId xmlns:a16="http://schemas.microsoft.com/office/drawing/2014/main" id="{BF995F6D-0228-E94D-81C5-2D2F385A10BD}"/>
              </a:ext>
            </a:extLst>
          </p:cNvPr>
          <p:cNvSpPr txBox="1"/>
          <p:nvPr/>
        </p:nvSpPr>
        <p:spPr>
          <a:xfrm>
            <a:off x="1133411" y="1247148"/>
            <a:ext cx="1800493" cy="307777"/>
          </a:xfrm>
          <a:prstGeom prst="rect">
            <a:avLst/>
          </a:prstGeom>
          <a:noFill/>
        </p:spPr>
        <p:txBody>
          <a:bodyPr wrap="none" rtlCol="0">
            <a:spAutoFit/>
          </a:bodyPr>
          <a:lstStyle/>
          <a:p>
            <a:r>
              <a:rPr lang="zh-CN" altLang="en-US" b="1" dirty="0">
                <a:solidFill>
                  <a:schemeClr val="bg2"/>
                </a:solidFill>
              </a:rPr>
              <a:t>（</a:t>
            </a:r>
            <a:r>
              <a:rPr lang="en-TW" b="1" dirty="0">
                <a:solidFill>
                  <a:schemeClr val="bg2"/>
                </a:solidFill>
              </a:rPr>
              <a:t>单子的反差对应</a:t>
            </a:r>
            <a:r>
              <a:rPr lang="zh-CN" altLang="en-US" b="1" dirty="0">
                <a:solidFill>
                  <a:schemeClr val="bg2"/>
                </a:solidFill>
              </a:rPr>
              <a:t>）</a:t>
            </a:r>
            <a:endParaRPr lang="en-TW" b="1" dirty="0">
              <a:solidFill>
                <a:schemeClr val="bg2"/>
              </a:solidFill>
            </a:endParaRPr>
          </a:p>
        </p:txBody>
      </p:sp>
    </p:spTree>
    <p:extLst>
      <p:ext uri="{BB962C8B-B14F-4D97-AF65-F5344CB8AC3E}">
        <p14:creationId xmlns:p14="http://schemas.microsoft.com/office/powerpoint/2010/main" val="319814710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5744DA6-FCA3-254C-9D35-D23A4B7B6139}"/>
              </a:ext>
            </a:extLst>
          </p:cNvPr>
          <p:cNvSpPr>
            <a:spLocks noGrp="1"/>
          </p:cNvSpPr>
          <p:nvPr>
            <p:ph type="body" idx="1"/>
          </p:nvPr>
        </p:nvSpPr>
        <p:spPr>
          <a:xfrm>
            <a:off x="311700" y="1299637"/>
            <a:ext cx="8520600" cy="3622319"/>
          </a:xfrm>
        </p:spPr>
        <p:txBody>
          <a:bodyPr/>
          <a:lstStyle/>
          <a:p>
            <a:pPr marL="0" indent="0" algn="ctr">
              <a:buNone/>
            </a:pPr>
            <a:r>
              <a:rPr lang="zh-CN" altLang="en-US" sz="2800" b="1" dirty="0">
                <a:latin typeface="Arial Rounded MT Bold" panose="020F0704030504030204" pitchFamily="34" charset="77"/>
              </a:rPr>
              <a:t>第一：范式所揭示的事物之本质</a:t>
            </a:r>
            <a:endParaRPr lang="en-US" altLang="zh-CN" sz="2800" b="1" dirty="0">
              <a:latin typeface="Arial Rounded MT Bold" panose="020F0704030504030204" pitchFamily="34" charset="77"/>
            </a:endParaRPr>
          </a:p>
          <a:p>
            <a:pPr marL="0" indent="0" algn="ctr">
              <a:buNone/>
            </a:pPr>
            <a:endParaRPr lang="en-US" altLang="zh-CN" sz="2800" b="1" dirty="0">
              <a:latin typeface="Arial Rounded MT Bold" panose="020F0704030504030204" pitchFamily="34" charset="77"/>
            </a:endParaRPr>
          </a:p>
          <a:p>
            <a:pPr marL="0" indent="0" algn="ctr">
              <a:buNone/>
            </a:pPr>
            <a:r>
              <a:rPr lang="zh-CN" altLang="en-US" sz="2800" b="1" dirty="0">
                <a:latin typeface="Arial Rounded MT Bold" panose="020F0704030504030204" pitchFamily="34" charset="77"/>
              </a:rPr>
              <a:t>第二：虽普遍但较少的事实判定（边界条件）</a:t>
            </a:r>
            <a:endParaRPr lang="en-US" altLang="zh-CN" sz="2800" b="1" dirty="0">
              <a:latin typeface="Arial Rounded MT Bold" panose="020F0704030504030204" pitchFamily="34" charset="77"/>
            </a:endParaRPr>
          </a:p>
          <a:p>
            <a:pPr marL="0" indent="0" algn="ctr">
              <a:buNone/>
            </a:pPr>
            <a:endParaRPr lang="en-US" altLang="zh-CN" sz="2800" b="1" dirty="0">
              <a:latin typeface="Arial Rounded MT Bold" panose="020F0704030504030204" pitchFamily="34" charset="77"/>
            </a:endParaRPr>
          </a:p>
          <a:p>
            <a:pPr marL="0" indent="0" algn="ctr">
              <a:buNone/>
            </a:pPr>
            <a:r>
              <a:rPr lang="zh-CN" altLang="en-US" sz="2800" b="1" dirty="0">
                <a:latin typeface="Arial Rounded MT Bold" panose="020F0704030504030204" pitchFamily="34" charset="77"/>
              </a:rPr>
              <a:t>第三：与实证数据相匹配的范式</a:t>
            </a:r>
            <a:endParaRPr lang="en-US" altLang="zh-CN" sz="2800" b="1" dirty="0">
              <a:latin typeface="Arial Rounded MT Bold" panose="020F0704030504030204" pitchFamily="34" charset="77"/>
            </a:endParaRPr>
          </a:p>
          <a:p>
            <a:pPr marL="0" indent="0" algn="ctr">
              <a:buNone/>
            </a:pPr>
            <a:endParaRPr lang="en-US" altLang="zh-CN" sz="2000" dirty="0">
              <a:latin typeface="Arial Rounded MT Bold" panose="020F0704030504030204" pitchFamily="34" charset="77"/>
            </a:endParaRPr>
          </a:p>
          <a:p>
            <a:pPr marL="0" indent="0" algn="ctr">
              <a:buNone/>
            </a:pPr>
            <a:endParaRPr lang="en-US" altLang="zh-CN" sz="2000" dirty="0">
              <a:latin typeface="Arial Rounded MT Bold" panose="020F0704030504030204" pitchFamily="34" charset="77"/>
            </a:endParaRPr>
          </a:p>
          <a:p>
            <a:pPr marL="0" indent="0" algn="ctr">
              <a:buNone/>
            </a:pPr>
            <a:r>
              <a:rPr lang="en-US" altLang="zh-CN" sz="2000" dirty="0">
                <a:latin typeface="Arial Rounded MT Bold" panose="020F0704030504030204" pitchFamily="34" charset="77"/>
              </a:rPr>
              <a:t>				</a:t>
            </a:r>
            <a:r>
              <a:rPr lang="zh-CN" altLang="en-US" sz="2000" dirty="0">
                <a:latin typeface="Arial Rounded MT Bold" panose="020F0704030504030204" pitchFamily="34" charset="77"/>
              </a:rPr>
              <a:t>科学革命的结构，中文翻译版 </a:t>
            </a:r>
            <a:r>
              <a:rPr lang="en-US" altLang="zh-CN" sz="2000" dirty="0">
                <a:latin typeface="Arial Rounded MT Bold" panose="020F0704030504030204" pitchFamily="34" charset="77"/>
              </a:rPr>
              <a:t>p21</a:t>
            </a:r>
            <a:r>
              <a:rPr lang="zh-CN" altLang="en-US" sz="2000" dirty="0">
                <a:latin typeface="Arial Rounded MT Bold" panose="020F0704030504030204" pitchFamily="34" charset="77"/>
              </a:rPr>
              <a:t>～</a:t>
            </a:r>
            <a:r>
              <a:rPr lang="en-US" altLang="zh-CN" sz="2000" dirty="0">
                <a:latin typeface="Arial Rounded MT Bold" panose="020F0704030504030204" pitchFamily="34" charset="77"/>
              </a:rPr>
              <a:t>p23</a:t>
            </a:r>
            <a:endParaRPr lang="en-TW" sz="2800" dirty="0"/>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30</a:t>
            </a:fld>
            <a:endParaRPr lang="en" dirty="0"/>
          </a:p>
        </p:txBody>
      </p:sp>
      <p:sp>
        <p:nvSpPr>
          <p:cNvPr id="10" name="Title 9">
            <a:extLst>
              <a:ext uri="{FF2B5EF4-FFF2-40B4-BE49-F238E27FC236}">
                <a16:creationId xmlns:a16="http://schemas.microsoft.com/office/drawing/2014/main" id="{99DE4E88-EA46-2748-ADD5-F2F7F55839F7}"/>
              </a:ext>
            </a:extLst>
          </p:cNvPr>
          <p:cNvSpPr>
            <a:spLocks noGrp="1"/>
          </p:cNvSpPr>
          <p:nvPr>
            <p:ph type="title"/>
          </p:nvPr>
        </p:nvSpPr>
        <p:spPr/>
        <p:txBody>
          <a:bodyPr/>
          <a:lstStyle/>
          <a:p>
            <a:pPr algn="ctr"/>
            <a:r>
              <a:rPr lang="en-TW" dirty="0"/>
              <a:t>科学研究的三个焦点</a:t>
            </a:r>
          </a:p>
        </p:txBody>
      </p:sp>
    </p:spTree>
    <p:extLst>
      <p:ext uri="{BB962C8B-B14F-4D97-AF65-F5344CB8AC3E}">
        <p14:creationId xmlns:p14="http://schemas.microsoft.com/office/powerpoint/2010/main" val="36851842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5744DA6-FCA3-254C-9D35-D23A4B7B6139}"/>
              </a:ext>
            </a:extLst>
          </p:cNvPr>
          <p:cNvSpPr>
            <a:spLocks noGrp="1"/>
          </p:cNvSpPr>
          <p:nvPr>
            <p:ph type="body" idx="1"/>
          </p:nvPr>
        </p:nvSpPr>
        <p:spPr>
          <a:xfrm>
            <a:off x="311700" y="2008094"/>
            <a:ext cx="8520600" cy="834097"/>
          </a:xfrm>
        </p:spPr>
        <p:txBody>
          <a:bodyPr/>
          <a:lstStyle/>
          <a:p>
            <a:pPr marL="0" indent="0" algn="ctr">
              <a:buNone/>
            </a:pPr>
            <a:r>
              <a:rPr lang="zh-CN" altLang="en-US" sz="3600" dirty="0">
                <a:latin typeface="Arial Rounded MT Bold" panose="020F0704030504030204" pitchFamily="34" charset="77"/>
              </a:rPr>
              <a:t>描述问题的格式，是否有一个通用的范式？</a:t>
            </a:r>
            <a:endParaRPr lang="en-US" altLang="zh-CN" sz="3600" dirty="0">
              <a:latin typeface="Arial Rounded MT Bold" panose="020F0704030504030204" pitchFamily="34" charset="77"/>
            </a:endParaRP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31</a:t>
            </a:fld>
            <a:endParaRPr lang="en" dirty="0"/>
          </a:p>
        </p:txBody>
      </p:sp>
    </p:spTree>
    <p:extLst>
      <p:ext uri="{BB962C8B-B14F-4D97-AF65-F5344CB8AC3E}">
        <p14:creationId xmlns:p14="http://schemas.microsoft.com/office/powerpoint/2010/main" val="275021630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5744DA6-FCA3-254C-9D35-D23A4B7B6139}"/>
              </a:ext>
            </a:extLst>
          </p:cNvPr>
          <p:cNvSpPr>
            <a:spLocks noGrp="1"/>
          </p:cNvSpPr>
          <p:nvPr>
            <p:ph type="body" idx="1"/>
          </p:nvPr>
        </p:nvSpPr>
        <p:spPr>
          <a:xfrm>
            <a:off x="311700" y="1517447"/>
            <a:ext cx="8520600" cy="1970203"/>
          </a:xfrm>
        </p:spPr>
        <p:txBody>
          <a:bodyPr/>
          <a:lstStyle/>
          <a:p>
            <a:pPr marL="0" indent="0" algn="ctr">
              <a:buNone/>
            </a:pPr>
            <a:r>
              <a:rPr lang="zh-CN" altLang="en-US" sz="3600" dirty="0">
                <a:latin typeface="Arial Rounded MT Bold" panose="020F0704030504030204" pitchFamily="34" charset="77"/>
              </a:rPr>
              <a:t>“当范式被视为理所当然时，这些选择的问题可以被认为是有解的问题”</a:t>
            </a:r>
            <a:endParaRPr lang="en-US" altLang="zh-CN" sz="3600" dirty="0">
              <a:latin typeface="Arial Rounded MT Bold" panose="020F0704030504030204" pitchFamily="34" charset="77"/>
            </a:endParaRPr>
          </a:p>
          <a:p>
            <a:pPr marL="0" indent="0" algn="ctr">
              <a:buNone/>
            </a:pPr>
            <a:r>
              <a:rPr lang="zh-CN" altLang="en-US" sz="2000" dirty="0">
                <a:latin typeface="Arial Rounded MT Bold" panose="020F0704030504030204" pitchFamily="34" charset="77"/>
              </a:rPr>
              <a:t>     </a:t>
            </a:r>
            <a:r>
              <a:rPr lang="en-US" altLang="zh-CN" sz="2000" dirty="0">
                <a:latin typeface="Arial Rounded MT Bold" panose="020F0704030504030204" pitchFamily="34" charset="77"/>
              </a:rPr>
              <a:t>				</a:t>
            </a:r>
            <a:r>
              <a:rPr lang="zh-CN" altLang="en-US" sz="2000" dirty="0">
                <a:latin typeface="Arial Rounded MT Bold" panose="020F0704030504030204" pitchFamily="34" charset="77"/>
              </a:rPr>
              <a:t>科学革命的结构，中译版 </a:t>
            </a:r>
            <a:r>
              <a:rPr lang="en-US" altLang="zh-CN" sz="2000" dirty="0">
                <a:latin typeface="Arial Rounded MT Bold" panose="020F0704030504030204" pitchFamily="34" charset="77"/>
              </a:rPr>
              <a:t>p38</a:t>
            </a:r>
            <a:endParaRPr lang="en-TW" sz="2800" dirty="0"/>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32</a:t>
            </a:fld>
            <a:endParaRPr lang="en" dirty="0"/>
          </a:p>
        </p:txBody>
      </p:sp>
      <p:sp>
        <p:nvSpPr>
          <p:cNvPr id="10" name="Title 9">
            <a:extLst>
              <a:ext uri="{FF2B5EF4-FFF2-40B4-BE49-F238E27FC236}">
                <a16:creationId xmlns:a16="http://schemas.microsoft.com/office/drawing/2014/main" id="{99DE4E88-EA46-2748-ADD5-F2F7F55839F7}"/>
              </a:ext>
            </a:extLst>
          </p:cNvPr>
          <p:cNvSpPr>
            <a:spLocks noGrp="1"/>
          </p:cNvSpPr>
          <p:nvPr>
            <p:ph type="title"/>
          </p:nvPr>
        </p:nvSpPr>
        <p:spPr/>
        <p:txBody>
          <a:bodyPr/>
          <a:lstStyle/>
          <a:p>
            <a:pPr algn="ctr"/>
            <a:r>
              <a:rPr lang="zh-TW" altLang="en-US" dirty="0"/>
              <a:t>范式</a:t>
            </a:r>
            <a:r>
              <a:rPr lang="zh-CN" altLang="en-US" dirty="0"/>
              <a:t>：</a:t>
            </a:r>
            <a:r>
              <a:rPr lang="zh-TW" altLang="en-US" dirty="0"/>
              <a:t>选择问题的标准</a:t>
            </a:r>
            <a:endParaRPr lang="en-TW" dirty="0"/>
          </a:p>
        </p:txBody>
      </p:sp>
    </p:spTree>
    <p:extLst>
      <p:ext uri="{BB962C8B-B14F-4D97-AF65-F5344CB8AC3E}">
        <p14:creationId xmlns:p14="http://schemas.microsoft.com/office/powerpoint/2010/main" val="9750255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5744DA6-FCA3-254C-9D35-D23A4B7B6139}"/>
              </a:ext>
            </a:extLst>
          </p:cNvPr>
          <p:cNvSpPr>
            <a:spLocks noGrp="1"/>
          </p:cNvSpPr>
          <p:nvPr>
            <p:ph type="body" idx="1"/>
          </p:nvPr>
        </p:nvSpPr>
        <p:spPr>
          <a:xfrm>
            <a:off x="1370567" y="1801906"/>
            <a:ext cx="6402865" cy="1353671"/>
          </a:xfrm>
        </p:spPr>
        <p:txBody>
          <a:bodyPr/>
          <a:lstStyle/>
          <a:p>
            <a:pPr marL="0" indent="0" algn="ctr">
              <a:buNone/>
            </a:pPr>
            <a:r>
              <a:rPr lang="zh-CN" altLang="en-US" sz="2800" b="1" dirty="0">
                <a:latin typeface="Arial Rounded MT Bold" panose="020F0704030504030204" pitchFamily="34" charset="77"/>
              </a:rPr>
              <a:t>“规则指导源于范式，但及时没有规则，范式仍能指导研究。”</a:t>
            </a:r>
            <a:endParaRPr lang="en-US" altLang="zh-CN" sz="2800" b="1" dirty="0">
              <a:latin typeface="Arial Rounded MT Bold" panose="020F0704030504030204" pitchFamily="34" charset="77"/>
            </a:endParaRPr>
          </a:p>
          <a:p>
            <a:pPr marL="0" indent="0" algn="ctr">
              <a:buNone/>
            </a:pPr>
            <a:endParaRPr lang="en-US" altLang="zh-CN" sz="2000" dirty="0">
              <a:latin typeface="Arial Rounded MT Bold" panose="020F0704030504030204" pitchFamily="34" charset="77"/>
            </a:endParaRPr>
          </a:p>
          <a:p>
            <a:pPr marL="0" indent="0" algn="ctr">
              <a:buNone/>
            </a:pPr>
            <a:endParaRPr lang="en-US" altLang="zh-CN" sz="2000" dirty="0">
              <a:latin typeface="Arial Rounded MT Bold" panose="020F0704030504030204" pitchFamily="34" charset="77"/>
            </a:endParaRPr>
          </a:p>
          <a:p>
            <a:pPr marL="0" indent="0" algn="ctr">
              <a:buNone/>
            </a:pPr>
            <a:r>
              <a:rPr lang="en-US" altLang="zh-CN" sz="2000" dirty="0">
                <a:latin typeface="Arial Rounded MT Bold" panose="020F0704030504030204" pitchFamily="34" charset="77"/>
              </a:rPr>
              <a:t>			</a:t>
            </a:r>
            <a:r>
              <a:rPr lang="zh-CN" altLang="en-US" sz="2000" dirty="0">
                <a:latin typeface="Arial Rounded MT Bold" panose="020F0704030504030204" pitchFamily="34" charset="77"/>
              </a:rPr>
              <a:t>科学革命的结构，中译版 </a:t>
            </a:r>
            <a:r>
              <a:rPr lang="en-TW" altLang="zh-CN" sz="2000" dirty="0">
                <a:latin typeface="Arial Rounded MT Bold" panose="020F0704030504030204" pitchFamily="34" charset="77"/>
              </a:rPr>
              <a:t>p39</a:t>
            </a:r>
            <a:endParaRPr lang="en-TW" sz="2800" dirty="0"/>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33</a:t>
            </a:fld>
            <a:endParaRPr lang="en" dirty="0"/>
          </a:p>
        </p:txBody>
      </p:sp>
      <p:sp>
        <p:nvSpPr>
          <p:cNvPr id="10" name="Title 9">
            <a:extLst>
              <a:ext uri="{FF2B5EF4-FFF2-40B4-BE49-F238E27FC236}">
                <a16:creationId xmlns:a16="http://schemas.microsoft.com/office/drawing/2014/main" id="{99DE4E88-EA46-2748-ADD5-F2F7F55839F7}"/>
              </a:ext>
            </a:extLst>
          </p:cNvPr>
          <p:cNvSpPr>
            <a:spLocks noGrp="1"/>
          </p:cNvSpPr>
          <p:nvPr>
            <p:ph type="title"/>
          </p:nvPr>
        </p:nvSpPr>
        <p:spPr/>
        <p:txBody>
          <a:bodyPr/>
          <a:lstStyle/>
          <a:p>
            <a:pPr algn="ctr"/>
            <a:r>
              <a:rPr lang="en-TW" dirty="0"/>
              <a:t>规则与范式</a:t>
            </a:r>
          </a:p>
        </p:txBody>
      </p:sp>
    </p:spTree>
    <p:extLst>
      <p:ext uri="{BB962C8B-B14F-4D97-AF65-F5344CB8AC3E}">
        <p14:creationId xmlns:p14="http://schemas.microsoft.com/office/powerpoint/2010/main" val="146816167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2FC88-2FFB-A249-BEB0-5395C5C39840}"/>
              </a:ext>
            </a:extLst>
          </p:cNvPr>
          <p:cNvSpPr>
            <a:spLocks noGrp="1"/>
          </p:cNvSpPr>
          <p:nvPr>
            <p:ph type="title"/>
          </p:nvPr>
        </p:nvSpPr>
        <p:spPr/>
        <p:txBody>
          <a:bodyPr/>
          <a:lstStyle/>
          <a:p>
            <a:pPr algn="ctr"/>
            <a:r>
              <a:rPr lang="en-TW" dirty="0"/>
              <a:t>故事背景与故事板</a:t>
            </a:r>
          </a:p>
        </p:txBody>
      </p:sp>
      <p:sp>
        <p:nvSpPr>
          <p:cNvPr id="3" name="Text Placeholder 2">
            <a:extLst>
              <a:ext uri="{FF2B5EF4-FFF2-40B4-BE49-F238E27FC236}">
                <a16:creationId xmlns:a16="http://schemas.microsoft.com/office/drawing/2014/main" id="{E8232C74-7209-2947-BDCC-F997114E78BB}"/>
              </a:ext>
            </a:extLst>
          </p:cNvPr>
          <p:cNvSpPr>
            <a:spLocks noGrp="1"/>
          </p:cNvSpPr>
          <p:nvPr>
            <p:ph type="body" idx="1"/>
          </p:nvPr>
        </p:nvSpPr>
        <p:spPr/>
        <p:txBody>
          <a:bodyPr/>
          <a:lstStyle/>
          <a:p>
            <a:r>
              <a:rPr lang="en-TW" dirty="0"/>
              <a:t>Present a spacetime location</a:t>
            </a:r>
          </a:p>
          <a:p>
            <a:pPr lvl="1"/>
            <a:r>
              <a:rPr lang="en-TW" dirty="0"/>
              <a:t>Present a spacetime location of event occurence</a:t>
            </a:r>
          </a:p>
          <a:p>
            <a:endParaRPr lang="en-US" dirty="0"/>
          </a:p>
          <a:p>
            <a:r>
              <a:rPr lang="en-US" dirty="0"/>
              <a:t>Story Boarding: (Event occurrence)</a:t>
            </a:r>
            <a:endParaRPr lang="en-TW" dirty="0"/>
          </a:p>
          <a:p>
            <a:pPr lvl="1"/>
            <a:r>
              <a:rPr lang="en-TW" dirty="0"/>
              <a:t>Make sure the storyline follows a consistent temporal logic</a:t>
            </a:r>
          </a:p>
          <a:p>
            <a:endParaRPr lang="en-TW" dirty="0"/>
          </a:p>
          <a:p>
            <a:r>
              <a:rPr lang="en-US" dirty="0"/>
              <a:t>Closing the loop</a:t>
            </a:r>
            <a:endParaRPr lang="en-TW" dirty="0"/>
          </a:p>
          <a:p>
            <a:pPr lvl="1"/>
            <a:r>
              <a:rPr lang="en-TW" dirty="0"/>
              <a:t>Make sure that the story board resonate with the main thesis of the intentional message.</a:t>
            </a:r>
          </a:p>
          <a:p>
            <a:endParaRPr lang="en-TW" dirty="0"/>
          </a:p>
          <a:p>
            <a:endParaRPr lang="en-TW" dirty="0"/>
          </a:p>
          <a:p>
            <a:endParaRPr lang="en-TW" dirty="0"/>
          </a:p>
        </p:txBody>
      </p:sp>
      <p:sp>
        <p:nvSpPr>
          <p:cNvPr id="4" name="Slide Number Placeholder 3">
            <a:extLst>
              <a:ext uri="{FF2B5EF4-FFF2-40B4-BE49-F238E27FC236}">
                <a16:creationId xmlns:a16="http://schemas.microsoft.com/office/drawing/2014/main" id="{D469AC13-F06F-F246-A559-2AA835A5B2F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34</a:t>
            </a:fld>
            <a:endParaRPr lang="en" dirty="0"/>
          </a:p>
        </p:txBody>
      </p:sp>
    </p:spTree>
    <p:extLst>
      <p:ext uri="{BB962C8B-B14F-4D97-AF65-F5344CB8AC3E}">
        <p14:creationId xmlns:p14="http://schemas.microsoft.com/office/powerpoint/2010/main" val="354431235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2FC88-2FFB-A249-BEB0-5395C5C39840}"/>
              </a:ext>
            </a:extLst>
          </p:cNvPr>
          <p:cNvSpPr>
            <a:spLocks noGrp="1"/>
          </p:cNvSpPr>
          <p:nvPr>
            <p:ph type="title"/>
          </p:nvPr>
        </p:nvSpPr>
        <p:spPr/>
        <p:txBody>
          <a:bodyPr/>
          <a:lstStyle/>
          <a:p>
            <a:pPr algn="ctr"/>
            <a:r>
              <a:rPr lang="en-TW" dirty="0"/>
              <a:t>故事板的科学元素</a:t>
            </a:r>
          </a:p>
        </p:txBody>
      </p:sp>
      <p:sp>
        <p:nvSpPr>
          <p:cNvPr id="3" name="Text Placeholder 2">
            <a:extLst>
              <a:ext uri="{FF2B5EF4-FFF2-40B4-BE49-F238E27FC236}">
                <a16:creationId xmlns:a16="http://schemas.microsoft.com/office/drawing/2014/main" id="{E8232C74-7209-2947-BDCC-F997114E78BB}"/>
              </a:ext>
            </a:extLst>
          </p:cNvPr>
          <p:cNvSpPr>
            <a:spLocks noGrp="1"/>
          </p:cNvSpPr>
          <p:nvPr>
            <p:ph type="body" idx="1"/>
          </p:nvPr>
        </p:nvSpPr>
        <p:spPr/>
        <p:txBody>
          <a:bodyPr/>
          <a:lstStyle/>
          <a:p>
            <a:r>
              <a:rPr lang="en-TW" dirty="0"/>
              <a:t>The Soundness and Completeness of Story Plots</a:t>
            </a:r>
          </a:p>
          <a:p>
            <a:pPr lvl="1"/>
            <a:r>
              <a:rPr lang="en-TW" dirty="0"/>
              <a:t>Is there a way to ensure the rigour of story construction?</a:t>
            </a:r>
          </a:p>
          <a:p>
            <a:endParaRPr lang="en-US" dirty="0"/>
          </a:p>
          <a:p>
            <a:r>
              <a:rPr lang="en-US" dirty="0"/>
              <a:t>The Operational Aspect of Story Telling</a:t>
            </a:r>
            <a:endParaRPr lang="en-TW" dirty="0"/>
          </a:p>
          <a:p>
            <a:pPr lvl="1"/>
            <a:r>
              <a:rPr lang="en-TW" dirty="0"/>
              <a:t>What are the process/tooling supports of Story Telling? (DevOps/CICD)?</a:t>
            </a:r>
          </a:p>
          <a:p>
            <a:endParaRPr lang="en-TW" dirty="0"/>
          </a:p>
          <a:p>
            <a:r>
              <a:rPr lang="en-US" dirty="0"/>
              <a:t>The Historical Lineage of Story Telling</a:t>
            </a:r>
            <a:endParaRPr lang="en-TW" dirty="0"/>
          </a:p>
          <a:p>
            <a:pPr lvl="1"/>
            <a:r>
              <a:rPr lang="en-TW" dirty="0"/>
              <a:t>How to avoid name/story collision in story construction, presentation?</a:t>
            </a:r>
          </a:p>
          <a:p>
            <a:endParaRPr lang="en-TW" dirty="0"/>
          </a:p>
          <a:p>
            <a:endParaRPr lang="en-TW" dirty="0"/>
          </a:p>
          <a:p>
            <a:endParaRPr lang="en-TW" dirty="0"/>
          </a:p>
        </p:txBody>
      </p:sp>
      <p:sp>
        <p:nvSpPr>
          <p:cNvPr id="4" name="Slide Number Placeholder 3">
            <a:extLst>
              <a:ext uri="{FF2B5EF4-FFF2-40B4-BE49-F238E27FC236}">
                <a16:creationId xmlns:a16="http://schemas.microsoft.com/office/drawing/2014/main" id="{D469AC13-F06F-F246-A559-2AA835A5B2F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35</a:t>
            </a:fld>
            <a:endParaRPr lang="en" dirty="0"/>
          </a:p>
        </p:txBody>
      </p:sp>
    </p:spTree>
    <p:extLst>
      <p:ext uri="{BB962C8B-B14F-4D97-AF65-F5344CB8AC3E}">
        <p14:creationId xmlns:p14="http://schemas.microsoft.com/office/powerpoint/2010/main" val="72400245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5744DA6-FCA3-254C-9D35-D23A4B7B6139}"/>
              </a:ext>
            </a:extLst>
          </p:cNvPr>
          <p:cNvSpPr>
            <a:spLocks noGrp="1"/>
          </p:cNvSpPr>
          <p:nvPr>
            <p:ph type="body" idx="1"/>
          </p:nvPr>
        </p:nvSpPr>
        <p:spPr>
          <a:xfrm>
            <a:off x="311700" y="2008094"/>
            <a:ext cx="8520600" cy="834097"/>
          </a:xfrm>
        </p:spPr>
        <p:txBody>
          <a:bodyPr/>
          <a:lstStyle/>
          <a:p>
            <a:pPr marL="0" indent="0" algn="ctr">
              <a:buNone/>
            </a:pPr>
            <a:r>
              <a:rPr lang="zh-CN" altLang="en-US" sz="3600" dirty="0">
                <a:latin typeface="Arial Rounded MT Bold" panose="020F0704030504030204" pitchFamily="34" charset="77"/>
              </a:rPr>
              <a:t>逻辑模型是否能成为描述问题的范式？</a:t>
            </a:r>
            <a:endParaRPr lang="en-US" altLang="zh-CN" sz="3600" dirty="0">
              <a:latin typeface="Arial Rounded MT Bold" panose="020F0704030504030204" pitchFamily="34" charset="77"/>
            </a:endParaRP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36</a:t>
            </a:fld>
            <a:endParaRPr lang="en" dirty="0"/>
          </a:p>
        </p:txBody>
      </p:sp>
    </p:spTree>
    <p:extLst>
      <p:ext uri="{BB962C8B-B14F-4D97-AF65-F5344CB8AC3E}">
        <p14:creationId xmlns:p14="http://schemas.microsoft.com/office/powerpoint/2010/main" val="413864954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17140F60-F199-0B47-A0A3-696AF8A317C0}"/>
              </a:ext>
            </a:extLst>
          </p:cNvPr>
          <p:cNvSpPr/>
          <p:nvPr/>
        </p:nvSpPr>
        <p:spPr>
          <a:xfrm>
            <a:off x="192883" y="140707"/>
            <a:ext cx="8690369" cy="4407959"/>
          </a:xfrm>
          <a:prstGeom prst="roundRect">
            <a:avLst/>
          </a:prstGeom>
          <a:no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800" dirty="0">
                <a:latin typeface="Bank Gothic Medium" pitchFamily="2" charset="77"/>
              </a:rPr>
              <a:t>  </a:t>
            </a:r>
            <a:r>
              <a:rPr lang="en-US" sz="1800" b="1" dirty="0">
                <a:solidFill>
                  <a:schemeClr val="tx1">
                    <a:lumMod val="95000"/>
                    <a:lumOff val="5000"/>
                  </a:schemeClr>
                </a:solidFill>
                <a:latin typeface="Bank Gothic Medium" pitchFamily="2" charset="77"/>
              </a:rPr>
              <a:t>Context:</a:t>
            </a:r>
            <a:r>
              <a:rPr lang="en-US" sz="1800" b="1" dirty="0">
                <a:solidFill>
                  <a:schemeClr val="tx1">
                    <a:lumMod val="95000"/>
                    <a:lumOff val="5000"/>
                  </a:schemeClr>
                </a:solidFill>
              </a:rPr>
              <a:t> </a:t>
            </a:r>
            <a:r>
              <a:rPr lang="en-US" sz="1500" dirty="0">
                <a:solidFill>
                  <a:schemeClr val="tx1">
                    <a:lumMod val="95000"/>
                    <a:lumOff val="5000"/>
                  </a:schemeClr>
                </a:solidFill>
                <a:latin typeface="Avenir Next Condensed Ultra Lig" panose="020B0206020202020204" pitchFamily="34" charset="77"/>
              </a:rPr>
              <a:t>Describe the Spatial and Temporal boundaries of the project.</a:t>
            </a:r>
          </a:p>
        </p:txBody>
      </p:sp>
      <p:sp>
        <p:nvSpPr>
          <p:cNvPr id="13" name="Round Same Side Corner Rectangle 12">
            <a:extLst>
              <a:ext uri="{FF2B5EF4-FFF2-40B4-BE49-F238E27FC236}">
                <a16:creationId xmlns:a16="http://schemas.microsoft.com/office/drawing/2014/main" id="{9EEABBC8-CD11-004E-B79F-BFC35F53B25C}"/>
              </a:ext>
            </a:extLst>
          </p:cNvPr>
          <p:cNvSpPr/>
          <p:nvPr/>
        </p:nvSpPr>
        <p:spPr>
          <a:xfrm>
            <a:off x="341597" y="728002"/>
            <a:ext cx="8459504" cy="3691250"/>
          </a:xfrm>
          <a:prstGeom prst="roundRect">
            <a:avLst/>
          </a:prstGeom>
          <a:solidFill>
            <a:schemeClr val="bg1"/>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35100" rtlCol="0" anchor="t"/>
          <a:lstStyle/>
          <a:p>
            <a:pPr algn="ctr"/>
            <a:endParaRPr lang="en-US" sz="1500" b="1" dirty="0">
              <a:solidFill>
                <a:schemeClr val="tx1"/>
              </a:solidFill>
            </a:endParaRPr>
          </a:p>
        </p:txBody>
      </p:sp>
      <p:sp>
        <p:nvSpPr>
          <p:cNvPr id="12" name="TextBox 11">
            <a:extLst>
              <a:ext uri="{FF2B5EF4-FFF2-40B4-BE49-F238E27FC236}">
                <a16:creationId xmlns:a16="http://schemas.microsoft.com/office/drawing/2014/main" id="{84627740-7F75-514C-AE63-691AEC8EF55E}"/>
              </a:ext>
            </a:extLst>
          </p:cNvPr>
          <p:cNvSpPr txBox="1"/>
          <p:nvPr/>
        </p:nvSpPr>
        <p:spPr>
          <a:xfrm>
            <a:off x="2913207" y="2211798"/>
            <a:ext cx="3296095" cy="323165"/>
          </a:xfrm>
          <a:prstGeom prst="rect">
            <a:avLst/>
          </a:prstGeom>
          <a:noFill/>
        </p:spPr>
        <p:txBody>
          <a:bodyPr wrap="none" rtlCol="0">
            <a:spAutoFit/>
          </a:bodyPr>
          <a:lstStyle/>
          <a:p>
            <a:pPr algn="ctr"/>
            <a:r>
              <a:rPr lang="en-US" sz="1500" b="1" dirty="0"/>
              <a:t>Concrete Implementation Process</a:t>
            </a:r>
          </a:p>
        </p:txBody>
      </p:sp>
      <p:sp>
        <p:nvSpPr>
          <p:cNvPr id="16" name="Up Arrow Callout 15">
            <a:extLst>
              <a:ext uri="{FF2B5EF4-FFF2-40B4-BE49-F238E27FC236}">
                <a16:creationId xmlns:a16="http://schemas.microsoft.com/office/drawing/2014/main" id="{539ACF8A-CC1B-D74D-AD85-EC95C380BD9D}"/>
              </a:ext>
            </a:extLst>
          </p:cNvPr>
          <p:cNvSpPr/>
          <p:nvPr/>
        </p:nvSpPr>
        <p:spPr>
          <a:xfrm>
            <a:off x="226812" y="4419252"/>
            <a:ext cx="8690371" cy="677726"/>
          </a:xfrm>
          <a:prstGeom prst="upArrowCallout">
            <a:avLst>
              <a:gd name="adj1" fmla="val 34375"/>
              <a:gd name="adj2" fmla="val 26581"/>
              <a:gd name="adj3" fmla="val 25000"/>
              <a:gd name="adj4" fmla="val 64977"/>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latin typeface="Bank Gothic Medium" pitchFamily="2" charset="77"/>
              </a:rPr>
              <a:t>Boundary</a:t>
            </a:r>
            <a:r>
              <a:rPr lang="zh-CN" altLang="en-US" sz="1800" b="1" dirty="0">
                <a:latin typeface="Bank Gothic Medium" pitchFamily="2" charset="77"/>
              </a:rPr>
              <a:t> </a:t>
            </a:r>
            <a:r>
              <a:rPr lang="en-US" altLang="zh-CN" sz="1800" b="1">
                <a:latin typeface="Bank Gothic Medium" pitchFamily="2" charset="77"/>
              </a:rPr>
              <a:t>Conditions</a:t>
            </a:r>
            <a:r>
              <a:rPr lang="en-US" sz="1800" b="1">
                <a:latin typeface="Bank Gothic Medium" pitchFamily="2" charset="77"/>
              </a:rPr>
              <a:t>: </a:t>
            </a:r>
            <a:r>
              <a:rPr lang="en-US" sz="1500" dirty="0">
                <a:latin typeface="Avenir Next Condensed Ultra Lig" panose="020B0206020202020204" pitchFamily="34" charset="77"/>
              </a:rPr>
              <a:t>When and how the boundaries of the previously defined ”Context” could be broken?</a:t>
            </a:r>
          </a:p>
        </p:txBody>
      </p:sp>
      <p:grpSp>
        <p:nvGrpSpPr>
          <p:cNvPr id="19" name="Group 18">
            <a:extLst>
              <a:ext uri="{FF2B5EF4-FFF2-40B4-BE49-F238E27FC236}">
                <a16:creationId xmlns:a16="http://schemas.microsoft.com/office/drawing/2014/main" id="{E7B797ED-6D6C-5C43-9049-A76597349798}"/>
              </a:ext>
            </a:extLst>
          </p:cNvPr>
          <p:cNvGrpSpPr/>
          <p:nvPr/>
        </p:nvGrpSpPr>
        <p:grpSpPr>
          <a:xfrm>
            <a:off x="491517" y="1102044"/>
            <a:ext cx="8133157" cy="934407"/>
            <a:chOff x="657225" y="-878650"/>
            <a:chExt cx="10844209" cy="1245876"/>
          </a:xfrm>
          <a:solidFill>
            <a:schemeClr val="bg2">
              <a:lumMod val="90000"/>
            </a:schemeClr>
          </a:solidFill>
        </p:grpSpPr>
        <p:sp>
          <p:nvSpPr>
            <p:cNvPr id="17" name="Rectangle 16">
              <a:extLst>
                <a:ext uri="{FF2B5EF4-FFF2-40B4-BE49-F238E27FC236}">
                  <a16:creationId xmlns:a16="http://schemas.microsoft.com/office/drawing/2014/main" id="{4EA15C0B-94FA-FF49-84C1-2FCC951AA7EF}"/>
                </a:ext>
              </a:extLst>
            </p:cNvPr>
            <p:cNvSpPr/>
            <p:nvPr/>
          </p:nvSpPr>
          <p:spPr>
            <a:xfrm>
              <a:off x="657226" y="-878650"/>
              <a:ext cx="10844208" cy="524864"/>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lumMod val="95000"/>
                      <a:lumOff val="5000"/>
                    </a:schemeClr>
                  </a:solidFill>
                  <a:latin typeface="Bank Gothic Medium" pitchFamily="2" charset="77"/>
                </a:rPr>
                <a:t>Goal</a:t>
              </a:r>
              <a:r>
                <a:rPr lang="en-US" sz="1800" dirty="0">
                  <a:solidFill>
                    <a:schemeClr val="tx1">
                      <a:lumMod val="95000"/>
                      <a:lumOff val="5000"/>
                    </a:schemeClr>
                  </a:solidFill>
                  <a:latin typeface="Bank Gothic Medium" pitchFamily="2" charset="77"/>
                </a:rPr>
                <a:t>:</a:t>
              </a:r>
              <a:r>
                <a:rPr lang="en-US" sz="1050" dirty="0">
                  <a:solidFill>
                    <a:schemeClr val="tx1">
                      <a:lumMod val="95000"/>
                      <a:lumOff val="5000"/>
                    </a:schemeClr>
                  </a:solidFill>
                </a:rPr>
                <a:t>   </a:t>
              </a:r>
              <a:r>
                <a:rPr lang="en-US" sz="1500" dirty="0">
                  <a:solidFill>
                    <a:schemeClr val="tx1">
                      <a:lumMod val="95000"/>
                      <a:lumOff val="5000"/>
                    </a:schemeClr>
                  </a:solidFill>
                  <a:latin typeface="Avenir Next Condensed Ultra Lig" panose="020B0206020202020204" pitchFamily="34" charset="77"/>
                </a:rPr>
                <a:t>Mission Statement written in an imperative sentence with reference to “Context”.</a:t>
              </a:r>
            </a:p>
          </p:txBody>
        </p:sp>
        <p:sp>
          <p:nvSpPr>
            <p:cNvPr id="18" name="Rectangle 17">
              <a:extLst>
                <a:ext uri="{FF2B5EF4-FFF2-40B4-BE49-F238E27FC236}">
                  <a16:creationId xmlns:a16="http://schemas.microsoft.com/office/drawing/2014/main" id="{4B98E993-187D-6A49-AEA1-4565DC852C36}"/>
                </a:ext>
              </a:extLst>
            </p:cNvPr>
            <p:cNvSpPr/>
            <p:nvPr/>
          </p:nvSpPr>
          <p:spPr>
            <a:xfrm>
              <a:off x="657225" y="-157638"/>
              <a:ext cx="10844208" cy="524864"/>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lumMod val="95000"/>
                      <a:lumOff val="5000"/>
                    </a:schemeClr>
                  </a:solidFill>
                  <a:latin typeface="Bank Gothic Medium" pitchFamily="2" charset="77"/>
                </a:rPr>
                <a:t>Measurable Effects</a:t>
              </a:r>
              <a:r>
                <a:rPr lang="en-US" sz="1800" dirty="0">
                  <a:solidFill>
                    <a:schemeClr val="tx1">
                      <a:lumMod val="95000"/>
                      <a:lumOff val="5000"/>
                    </a:schemeClr>
                  </a:solidFill>
                  <a:latin typeface="Bank Gothic Medium" pitchFamily="2" charset="77"/>
                </a:rPr>
                <a:t>: </a:t>
              </a:r>
              <a:r>
                <a:rPr lang="en-US" sz="1500" dirty="0">
                  <a:solidFill>
                    <a:schemeClr val="tx1">
                      <a:lumMod val="95000"/>
                      <a:lumOff val="5000"/>
                    </a:schemeClr>
                  </a:solidFill>
                  <a:latin typeface="Avenir Next Condensed Ultra Lig" panose="020B0206020202020204" pitchFamily="34" charset="77"/>
                </a:rPr>
                <a:t>Conditional statements of the observable implementation outcomes that satisfy the “Goal”.</a:t>
              </a:r>
            </a:p>
          </p:txBody>
        </p:sp>
      </p:grpSp>
      <p:sp>
        <p:nvSpPr>
          <p:cNvPr id="20" name="Rectangle 19">
            <a:extLst>
              <a:ext uri="{FF2B5EF4-FFF2-40B4-BE49-F238E27FC236}">
                <a16:creationId xmlns:a16="http://schemas.microsoft.com/office/drawing/2014/main" id="{92FACB6D-DDDD-A845-9E0E-5EE7957F73C2}"/>
              </a:ext>
            </a:extLst>
          </p:cNvPr>
          <p:cNvSpPr/>
          <p:nvPr/>
        </p:nvSpPr>
        <p:spPr>
          <a:xfrm>
            <a:off x="524423" y="2579728"/>
            <a:ext cx="2430000" cy="1574696"/>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800" b="1" dirty="0">
                <a:solidFill>
                  <a:schemeClr val="tx1">
                    <a:lumMod val="95000"/>
                    <a:lumOff val="5000"/>
                  </a:schemeClr>
                </a:solidFill>
                <a:latin typeface="Bank Gothic Medium" pitchFamily="2" charset="77"/>
              </a:rPr>
              <a:t>Outputs</a:t>
            </a:r>
          </a:p>
          <a:p>
            <a:r>
              <a:rPr lang="en-US" sz="1500" dirty="0">
                <a:solidFill>
                  <a:schemeClr val="tx1">
                    <a:lumMod val="95000"/>
                    <a:lumOff val="5000"/>
                  </a:schemeClr>
                </a:solidFill>
                <a:latin typeface="Avenir Next Condensed Ultra Lig" panose="020B0206020202020204" pitchFamily="34" charset="77"/>
              </a:rPr>
              <a:t>A list of noun phrases that  declares the deliverable </a:t>
            </a:r>
            <a:r>
              <a:rPr lang="en-US" sz="1500" dirty="0">
                <a:latin typeface="Avenir Next Condensed Ultra Lig" panose="020B0206020202020204" pitchFamily="34" charset="77"/>
              </a:rPr>
              <a:t>items from proposed activities</a:t>
            </a:r>
          </a:p>
        </p:txBody>
      </p:sp>
      <p:sp>
        <p:nvSpPr>
          <p:cNvPr id="8" name="标注: 左箭头 7">
            <a:extLst>
              <a:ext uri="{FF2B5EF4-FFF2-40B4-BE49-F238E27FC236}">
                <a16:creationId xmlns:a16="http://schemas.microsoft.com/office/drawing/2014/main" id="{B49D726A-9084-4489-8362-DA1BF7515187}"/>
              </a:ext>
            </a:extLst>
          </p:cNvPr>
          <p:cNvSpPr/>
          <p:nvPr/>
        </p:nvSpPr>
        <p:spPr>
          <a:xfrm>
            <a:off x="2959533" y="2516182"/>
            <a:ext cx="2863988" cy="1755074"/>
          </a:xfrm>
          <a:prstGeom prst="leftArrowCallout">
            <a:avLst>
              <a:gd name="adj1" fmla="val 19247"/>
              <a:gd name="adj2" fmla="val 28225"/>
              <a:gd name="adj3" fmla="val 16489"/>
              <a:gd name="adj4" fmla="val 85875"/>
            </a:avLst>
          </a:prstGeom>
          <a:solidFill>
            <a:schemeClr val="bg1"/>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b="1" dirty="0">
                <a:solidFill>
                  <a:schemeClr val="tx1">
                    <a:lumMod val="95000"/>
                    <a:lumOff val="5000"/>
                  </a:schemeClr>
                </a:solidFill>
                <a:latin typeface="Bank Gothic Medium" pitchFamily="2" charset="77"/>
              </a:rPr>
              <a:t>Activities</a:t>
            </a:r>
          </a:p>
          <a:p>
            <a:r>
              <a:rPr lang="en-US" altLang="zh-CN" sz="1500" dirty="0">
                <a:solidFill>
                  <a:schemeClr val="tx1">
                    <a:lumMod val="95000"/>
                    <a:lumOff val="5000"/>
                  </a:schemeClr>
                </a:solidFill>
                <a:latin typeface="Avenir Next Condensed Ultra Lig" panose="020B0206020202020204" pitchFamily="34" charset="77"/>
              </a:rPr>
              <a:t>A structured set of actions that depicts implementation activities.</a:t>
            </a:r>
          </a:p>
          <a:p>
            <a:r>
              <a:rPr lang="en-US" altLang="zh-CN" sz="1500" dirty="0">
                <a:solidFill>
                  <a:schemeClr val="tx1">
                    <a:lumMod val="95000"/>
                    <a:lumOff val="5000"/>
                  </a:schemeClr>
                </a:solidFill>
                <a:latin typeface="Avenir Next Condensed Ultra Lig" panose="020B0206020202020204" pitchFamily="34" charset="77"/>
              </a:rPr>
              <a:t>Ideally written in a formalized process specification language</a:t>
            </a:r>
          </a:p>
          <a:p>
            <a:pPr algn="ctr"/>
            <a:endParaRPr lang="zh-CN" altLang="en-US" sz="1050" dirty="0"/>
          </a:p>
        </p:txBody>
      </p:sp>
      <p:sp>
        <p:nvSpPr>
          <p:cNvPr id="26" name="标注: 左箭头 25">
            <a:extLst>
              <a:ext uri="{FF2B5EF4-FFF2-40B4-BE49-F238E27FC236}">
                <a16:creationId xmlns:a16="http://schemas.microsoft.com/office/drawing/2014/main" id="{4E10D089-3256-4491-B03A-1A24B9835436}"/>
              </a:ext>
            </a:extLst>
          </p:cNvPr>
          <p:cNvSpPr/>
          <p:nvPr/>
        </p:nvSpPr>
        <p:spPr>
          <a:xfrm>
            <a:off x="5823521" y="2584762"/>
            <a:ext cx="2815048" cy="1574696"/>
          </a:xfrm>
          <a:prstGeom prst="leftArrowCallout">
            <a:avLst>
              <a:gd name="adj1" fmla="val 19247"/>
              <a:gd name="adj2" fmla="val 28225"/>
              <a:gd name="adj3" fmla="val 14747"/>
              <a:gd name="adj4" fmla="val 85875"/>
            </a:avLst>
          </a:pr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zh-CN" sz="1800" b="1" dirty="0">
                <a:solidFill>
                  <a:schemeClr val="tx1">
                    <a:lumMod val="95000"/>
                    <a:lumOff val="5000"/>
                  </a:schemeClr>
                </a:solidFill>
                <a:latin typeface="Bank Gothic Medium" pitchFamily="2" charset="77"/>
              </a:rPr>
              <a:t>Inputs</a:t>
            </a:r>
          </a:p>
          <a:p>
            <a:r>
              <a:rPr lang="en-US" altLang="zh-CN" sz="1500" dirty="0">
                <a:solidFill>
                  <a:schemeClr val="tx1">
                    <a:lumMod val="95000"/>
                    <a:lumOff val="5000"/>
                  </a:schemeClr>
                </a:solidFill>
                <a:latin typeface="Avenir Next Condensed Ultra Lig" panose="020B0206020202020204" pitchFamily="34" charset="77"/>
              </a:rPr>
              <a:t>Prescribe the required resources to be consumed in the implementation Process </a:t>
            </a:r>
          </a:p>
          <a:p>
            <a:pPr algn="ctr"/>
            <a:endParaRPr lang="zh-CN" altLang="en-US" sz="1050" dirty="0"/>
          </a:p>
        </p:txBody>
      </p:sp>
      <p:sp>
        <p:nvSpPr>
          <p:cNvPr id="27" name="TextBox 11">
            <a:extLst>
              <a:ext uri="{FF2B5EF4-FFF2-40B4-BE49-F238E27FC236}">
                <a16:creationId xmlns:a16="http://schemas.microsoft.com/office/drawing/2014/main" id="{1683906C-E8C4-422F-AA3A-E6983CFCC0D8}"/>
              </a:ext>
            </a:extLst>
          </p:cNvPr>
          <p:cNvSpPr txBox="1"/>
          <p:nvPr/>
        </p:nvSpPr>
        <p:spPr>
          <a:xfrm>
            <a:off x="3499138" y="774822"/>
            <a:ext cx="2215671" cy="323165"/>
          </a:xfrm>
          <a:prstGeom prst="rect">
            <a:avLst/>
          </a:prstGeom>
          <a:noFill/>
        </p:spPr>
        <p:txBody>
          <a:bodyPr wrap="none" rtlCol="0">
            <a:spAutoFit/>
          </a:bodyPr>
          <a:lstStyle/>
          <a:p>
            <a:pPr algn="ctr"/>
            <a:r>
              <a:rPr lang="en-US" altLang="zh-CN" sz="1500" b="1" dirty="0"/>
              <a:t>Abstract Specification</a:t>
            </a:r>
          </a:p>
        </p:txBody>
      </p:sp>
      <p:cxnSp>
        <p:nvCxnSpPr>
          <p:cNvPr id="5" name="直接连接符 4">
            <a:extLst>
              <a:ext uri="{FF2B5EF4-FFF2-40B4-BE49-F238E27FC236}">
                <a16:creationId xmlns:a16="http://schemas.microsoft.com/office/drawing/2014/main" id="{49E8C979-87BE-4DBA-BCF3-F5789A1E888C}"/>
              </a:ext>
            </a:extLst>
          </p:cNvPr>
          <p:cNvCxnSpPr/>
          <p:nvPr/>
        </p:nvCxnSpPr>
        <p:spPr>
          <a:xfrm>
            <a:off x="341597" y="2232580"/>
            <a:ext cx="8459504" cy="0"/>
          </a:xfrm>
          <a:prstGeom prst="line">
            <a:avLst/>
          </a:prstGeom>
          <a:ln w="28575">
            <a:prstDash val="dash"/>
          </a:ln>
        </p:spPr>
        <p:style>
          <a:lnRef idx="1">
            <a:schemeClr val="dk1"/>
          </a:lnRef>
          <a:fillRef idx="0">
            <a:schemeClr val="dk1"/>
          </a:fillRef>
          <a:effectRef idx="0">
            <a:schemeClr val="dk1"/>
          </a:effectRef>
          <a:fontRef idx="minor">
            <a:schemeClr val="tx1"/>
          </a:fontRef>
        </p:style>
      </p:cxnSp>
      <p:sp>
        <p:nvSpPr>
          <p:cNvPr id="14" name="TextBox 13">
            <a:extLst>
              <a:ext uri="{FF2B5EF4-FFF2-40B4-BE49-F238E27FC236}">
                <a16:creationId xmlns:a16="http://schemas.microsoft.com/office/drawing/2014/main" id="{14A525CD-37CD-054F-8592-ED76F9721ED4}"/>
              </a:ext>
            </a:extLst>
          </p:cNvPr>
          <p:cNvSpPr txBox="1"/>
          <p:nvPr/>
        </p:nvSpPr>
        <p:spPr>
          <a:xfrm>
            <a:off x="1782479" y="42976"/>
            <a:ext cx="5218095" cy="584775"/>
          </a:xfrm>
          <a:prstGeom prst="rect">
            <a:avLst/>
          </a:prstGeom>
          <a:noFill/>
        </p:spPr>
        <p:txBody>
          <a:bodyPr wrap="none" rtlCol="0">
            <a:spAutoFit/>
          </a:bodyPr>
          <a:lstStyle/>
          <a:p>
            <a:r>
              <a:rPr lang="en-TW" sz="3200" dirty="0">
                <a:solidFill>
                  <a:srgbClr val="FF0000"/>
                </a:solidFill>
              </a:rPr>
              <a:t>A Logic Model is a Function</a:t>
            </a:r>
          </a:p>
        </p:txBody>
      </p:sp>
    </p:spTree>
    <p:extLst>
      <p:ext uri="{BB962C8B-B14F-4D97-AF65-F5344CB8AC3E}">
        <p14:creationId xmlns:p14="http://schemas.microsoft.com/office/powerpoint/2010/main" val="27573708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8FCA799D-47BD-D442-ABB7-0C09E163B7F2}"/>
              </a:ext>
            </a:extLst>
          </p:cNvPr>
          <p:cNvSpPr/>
          <p:nvPr/>
        </p:nvSpPr>
        <p:spPr>
          <a:xfrm>
            <a:off x="351829" y="1843002"/>
            <a:ext cx="8372475" cy="2576250"/>
          </a:xfrm>
          <a:prstGeom prst="roundRect">
            <a:avLst/>
          </a:prstGeom>
          <a:solidFill>
            <a:srgbClr val="0070C0"/>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white"/>
              </a:solidFill>
              <a:latin typeface="Calibri" panose="020F0502020204030204"/>
            </a:endParaRPr>
          </a:p>
        </p:txBody>
      </p:sp>
      <p:sp>
        <p:nvSpPr>
          <p:cNvPr id="4" name="Rounded Rectangle 3">
            <a:extLst>
              <a:ext uri="{FF2B5EF4-FFF2-40B4-BE49-F238E27FC236}">
                <a16:creationId xmlns:a16="http://schemas.microsoft.com/office/drawing/2014/main" id="{17140F60-F199-0B47-A0A3-696AF8A317C0}"/>
              </a:ext>
            </a:extLst>
          </p:cNvPr>
          <p:cNvSpPr/>
          <p:nvPr/>
        </p:nvSpPr>
        <p:spPr>
          <a:xfrm>
            <a:off x="192883" y="140707"/>
            <a:ext cx="8690369" cy="4407959"/>
          </a:xfrm>
          <a:prstGeom prst="roundRect">
            <a:avLst/>
          </a:prstGeom>
          <a:noFill/>
          <a:ln w="1270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685800">
              <a:buClrTx/>
            </a:pPr>
            <a:r>
              <a:rPr lang="en-US" sz="1800" kern="1200" dirty="0">
                <a:solidFill>
                  <a:prstClr val="white"/>
                </a:solidFill>
                <a:latin typeface="Bank Gothic Medium" pitchFamily="2" charset="77"/>
              </a:rPr>
              <a:t>  </a:t>
            </a:r>
            <a:r>
              <a:rPr lang="en-US" sz="1800" b="1" kern="1200" dirty="0">
                <a:solidFill>
                  <a:prstClr val="black">
                    <a:lumMod val="95000"/>
                    <a:lumOff val="5000"/>
                  </a:prstClr>
                </a:solidFill>
                <a:latin typeface="Bank Gothic Medium" pitchFamily="2" charset="77"/>
              </a:rPr>
              <a:t>Context:</a:t>
            </a:r>
            <a:r>
              <a:rPr lang="en-US" sz="1800" b="1" kern="1200" dirty="0">
                <a:solidFill>
                  <a:prstClr val="black">
                    <a:lumMod val="95000"/>
                    <a:lumOff val="5000"/>
                  </a:prstClr>
                </a:solidFill>
                <a:latin typeface="Calibri" panose="020F0502020204030204"/>
              </a:rPr>
              <a:t> </a:t>
            </a:r>
            <a:r>
              <a:rPr lang="en-US" sz="1500" kern="1200" dirty="0">
                <a:solidFill>
                  <a:prstClr val="black">
                    <a:lumMod val="95000"/>
                    <a:lumOff val="5000"/>
                  </a:prstClr>
                </a:solidFill>
                <a:latin typeface="Avenir Next Condensed Ultra Lig" panose="020B0206020202020204" pitchFamily="34" charset="77"/>
              </a:rPr>
              <a:t>Modern Technologies challenges the cognitive capacities of human and human societies.</a:t>
            </a:r>
          </a:p>
        </p:txBody>
      </p:sp>
      <p:sp>
        <p:nvSpPr>
          <p:cNvPr id="16" name="Up Arrow Callout 15">
            <a:extLst>
              <a:ext uri="{FF2B5EF4-FFF2-40B4-BE49-F238E27FC236}">
                <a16:creationId xmlns:a16="http://schemas.microsoft.com/office/drawing/2014/main" id="{539ACF8A-CC1B-D74D-AD85-EC95C380BD9D}"/>
              </a:ext>
            </a:extLst>
          </p:cNvPr>
          <p:cNvSpPr/>
          <p:nvPr/>
        </p:nvSpPr>
        <p:spPr>
          <a:xfrm>
            <a:off x="226812" y="4419252"/>
            <a:ext cx="8690371" cy="677726"/>
          </a:xfrm>
          <a:prstGeom prst="upArrowCallout">
            <a:avLst>
              <a:gd name="adj1" fmla="val 34375"/>
              <a:gd name="adj2" fmla="val 26581"/>
              <a:gd name="adj3" fmla="val 25000"/>
              <a:gd name="adj4" fmla="val 64977"/>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800">
              <a:buClrTx/>
            </a:pPr>
            <a:r>
              <a:rPr lang="en-US" sz="1800" b="1" kern="1200" dirty="0">
                <a:solidFill>
                  <a:prstClr val="white"/>
                </a:solidFill>
                <a:latin typeface="Bank Gothic Medium" pitchFamily="2" charset="77"/>
              </a:rPr>
              <a:t>Boundary Conditions: </a:t>
            </a:r>
            <a:r>
              <a:rPr lang="en-US" sz="1500" kern="1200" dirty="0">
                <a:solidFill>
                  <a:prstClr val="white"/>
                </a:solidFill>
                <a:latin typeface="Avenir Next Condensed Ultra Lig" panose="020B0206020202020204" pitchFamily="34" charset="77"/>
              </a:rPr>
              <a:t>Personal willingness to adopt a new cognitive foundation, and intensity of practicing this new skill</a:t>
            </a:r>
          </a:p>
        </p:txBody>
      </p:sp>
      <p:grpSp>
        <p:nvGrpSpPr>
          <p:cNvPr id="19" name="Group 18">
            <a:extLst>
              <a:ext uri="{FF2B5EF4-FFF2-40B4-BE49-F238E27FC236}">
                <a16:creationId xmlns:a16="http://schemas.microsoft.com/office/drawing/2014/main" id="{E7B797ED-6D6C-5C43-9049-A76597349798}"/>
              </a:ext>
            </a:extLst>
          </p:cNvPr>
          <p:cNvGrpSpPr/>
          <p:nvPr/>
        </p:nvGrpSpPr>
        <p:grpSpPr>
          <a:xfrm>
            <a:off x="962303" y="761484"/>
            <a:ext cx="7795935" cy="934407"/>
            <a:chOff x="657225" y="-878650"/>
            <a:chExt cx="10844209" cy="1245876"/>
          </a:xfrm>
          <a:solidFill>
            <a:schemeClr val="bg2">
              <a:lumMod val="90000"/>
            </a:schemeClr>
          </a:solidFill>
        </p:grpSpPr>
        <p:sp>
          <p:nvSpPr>
            <p:cNvPr id="17" name="Rectangle 16">
              <a:extLst>
                <a:ext uri="{FF2B5EF4-FFF2-40B4-BE49-F238E27FC236}">
                  <a16:creationId xmlns:a16="http://schemas.microsoft.com/office/drawing/2014/main" id="{4EA15C0B-94FA-FF49-84C1-2FCC951AA7EF}"/>
                </a:ext>
              </a:extLst>
            </p:cNvPr>
            <p:cNvSpPr/>
            <p:nvPr/>
          </p:nvSpPr>
          <p:spPr>
            <a:xfrm>
              <a:off x="657226" y="-878650"/>
              <a:ext cx="10844208" cy="5248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800">
                <a:buClrTx/>
              </a:pPr>
              <a:r>
                <a:rPr lang="en-US" sz="1800" b="1" kern="1200" dirty="0">
                  <a:solidFill>
                    <a:prstClr val="black">
                      <a:lumMod val="95000"/>
                      <a:lumOff val="5000"/>
                    </a:prstClr>
                  </a:solidFill>
                  <a:latin typeface="Bank Gothic Medium" pitchFamily="2" charset="77"/>
                </a:rPr>
                <a:t>Goal</a:t>
              </a:r>
              <a:r>
                <a:rPr lang="en-US" sz="1800" kern="1200" dirty="0">
                  <a:solidFill>
                    <a:prstClr val="black">
                      <a:lumMod val="95000"/>
                      <a:lumOff val="5000"/>
                    </a:prstClr>
                  </a:solidFill>
                  <a:latin typeface="Bank Gothic Medium" pitchFamily="2" charset="77"/>
                </a:rPr>
                <a:t>:</a:t>
              </a:r>
              <a:r>
                <a:rPr lang="en-US" sz="1350" kern="1200" dirty="0">
                  <a:solidFill>
                    <a:prstClr val="black">
                      <a:lumMod val="95000"/>
                      <a:lumOff val="5000"/>
                    </a:prstClr>
                  </a:solidFill>
                  <a:latin typeface="Calibri" panose="020F0502020204030204"/>
                </a:rPr>
                <a:t>   </a:t>
              </a:r>
              <a:r>
                <a:rPr lang="en-US" sz="1500" kern="1200" dirty="0">
                  <a:solidFill>
                    <a:prstClr val="black">
                      <a:lumMod val="95000"/>
                      <a:lumOff val="5000"/>
                    </a:prstClr>
                  </a:solidFill>
                  <a:latin typeface="Avenir Next Condensed Ultra Lig" panose="020B0206020202020204" pitchFamily="34" charset="77"/>
                </a:rPr>
                <a:t>Provide a </a:t>
              </a:r>
              <a:r>
                <a:rPr lang="en-US" sz="1500" b="1" kern="1200" dirty="0">
                  <a:solidFill>
                    <a:srgbClr val="FF0000"/>
                  </a:solidFill>
                  <a:latin typeface="Avenir Next Condensed Ultra Lig" panose="020B0206020202020204" pitchFamily="34" charset="77"/>
                </a:rPr>
                <a:t>methodical</a:t>
              </a:r>
              <a:r>
                <a:rPr lang="en-US" sz="1500" kern="1200" dirty="0">
                  <a:solidFill>
                    <a:prstClr val="black">
                      <a:lumMod val="95000"/>
                      <a:lumOff val="5000"/>
                    </a:prstClr>
                  </a:solidFill>
                  <a:latin typeface="Avenir Next Condensed Ultra Lig" panose="020B0206020202020204" pitchFamily="34" charset="77"/>
                </a:rPr>
                <a:t> cognitive framework to leverage contemporary technologies and cognitive science content.</a:t>
              </a:r>
            </a:p>
          </p:txBody>
        </p:sp>
        <p:sp>
          <p:nvSpPr>
            <p:cNvPr id="18" name="Rectangle 17">
              <a:extLst>
                <a:ext uri="{FF2B5EF4-FFF2-40B4-BE49-F238E27FC236}">
                  <a16:creationId xmlns:a16="http://schemas.microsoft.com/office/drawing/2014/main" id="{4B98E993-187D-6A49-AEA1-4565DC852C36}"/>
                </a:ext>
              </a:extLst>
            </p:cNvPr>
            <p:cNvSpPr/>
            <p:nvPr/>
          </p:nvSpPr>
          <p:spPr>
            <a:xfrm>
              <a:off x="657225" y="-157638"/>
              <a:ext cx="10844208" cy="5248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800">
                <a:buClrTx/>
              </a:pPr>
              <a:r>
                <a:rPr lang="en-US" sz="1800" b="1" kern="1200" dirty="0">
                  <a:solidFill>
                    <a:prstClr val="black">
                      <a:lumMod val="95000"/>
                      <a:lumOff val="5000"/>
                    </a:prstClr>
                  </a:solidFill>
                  <a:latin typeface="Bank Gothic Medium" pitchFamily="2" charset="77"/>
                </a:rPr>
                <a:t>Success Criteria</a:t>
              </a:r>
              <a:r>
                <a:rPr lang="en-US" sz="1800" kern="1200" dirty="0">
                  <a:solidFill>
                    <a:prstClr val="black">
                      <a:lumMod val="95000"/>
                      <a:lumOff val="5000"/>
                    </a:prstClr>
                  </a:solidFill>
                  <a:latin typeface="Bank Gothic Medium" pitchFamily="2" charset="77"/>
                </a:rPr>
                <a:t>: </a:t>
              </a:r>
              <a:r>
                <a:rPr lang="en-US" sz="1500" kern="1200" dirty="0">
                  <a:solidFill>
                    <a:prstClr val="black">
                      <a:lumMod val="95000"/>
                      <a:lumOff val="5000"/>
                    </a:prstClr>
                  </a:solidFill>
                  <a:latin typeface="Avenir Next Condensed Ultra Lig" panose="020B0206020202020204" pitchFamily="34" charset="77"/>
                </a:rPr>
                <a:t>Enable students to utilize cognitive methods and tools, while measuring learning outcomes accordingly.</a:t>
              </a:r>
            </a:p>
          </p:txBody>
        </p:sp>
      </p:grpSp>
      <p:sp>
        <p:nvSpPr>
          <p:cNvPr id="20" name="Rectangle 19">
            <a:extLst>
              <a:ext uri="{FF2B5EF4-FFF2-40B4-BE49-F238E27FC236}">
                <a16:creationId xmlns:a16="http://schemas.microsoft.com/office/drawing/2014/main" id="{92FACB6D-DDDD-A845-9E0E-5EE7957F73C2}"/>
              </a:ext>
            </a:extLst>
          </p:cNvPr>
          <p:cNvSpPr/>
          <p:nvPr/>
        </p:nvSpPr>
        <p:spPr>
          <a:xfrm>
            <a:off x="524423" y="2085575"/>
            <a:ext cx="2435110" cy="2185681"/>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685800">
              <a:buClrTx/>
            </a:pPr>
            <a:r>
              <a:rPr lang="en-US" sz="1800" b="1" kern="1200" dirty="0">
                <a:solidFill>
                  <a:srgbClr val="FF0000"/>
                </a:solidFill>
                <a:latin typeface="Bank Gothic Medium" pitchFamily="2" charset="77"/>
              </a:rPr>
              <a:t>Outputs</a:t>
            </a:r>
          </a:p>
          <a:p>
            <a:pPr defTabSz="685800">
              <a:buClrTx/>
            </a:pPr>
            <a:r>
              <a:rPr lang="en-US" sz="1100" b="1" kern="1200" dirty="0">
                <a:solidFill>
                  <a:schemeClr val="bg1"/>
                </a:solidFill>
                <a:latin typeface="Avenir Next Condensed Ultra Lig" panose="020B0206020202020204" pitchFamily="34" charset="77"/>
              </a:rPr>
              <a:t>Cognitive Science Report</a:t>
            </a:r>
          </a:p>
          <a:p>
            <a:pPr defTabSz="685800">
              <a:buClrTx/>
            </a:pPr>
            <a:r>
              <a:rPr lang="en-US" sz="1100" kern="1200" dirty="0">
                <a:solidFill>
                  <a:schemeClr val="bg1"/>
                </a:solidFill>
                <a:latin typeface="Avenir Next Condensed Ultra Lig" panose="020B0206020202020204" pitchFamily="34" charset="77"/>
              </a:rPr>
              <a:t>     Summarize your </a:t>
            </a:r>
            <a:r>
              <a:rPr lang="en-US" sz="1100" b="1" i="1" u="sng" kern="1200" dirty="0">
                <a:solidFill>
                  <a:schemeClr val="bg1"/>
                </a:solidFill>
                <a:latin typeface="Avenir Next Condensed Ultra Lig" panose="020B0206020202020204" pitchFamily="34" charset="77"/>
              </a:rPr>
              <a:t>methods</a:t>
            </a:r>
          </a:p>
          <a:p>
            <a:pPr defTabSz="685800">
              <a:buClrTx/>
            </a:pPr>
            <a:endParaRPr lang="en-US" sz="1100" b="1" i="1" u="sng" kern="1200" dirty="0">
              <a:solidFill>
                <a:schemeClr val="bg1"/>
              </a:solidFill>
              <a:latin typeface="Avenir Next Condensed Ultra Lig" panose="020B0206020202020204" pitchFamily="34" charset="77"/>
            </a:endParaRPr>
          </a:p>
          <a:p>
            <a:pPr defTabSz="685800">
              <a:buClrTx/>
            </a:pPr>
            <a:r>
              <a:rPr lang="en-US" sz="1100" b="1" kern="1200" dirty="0">
                <a:solidFill>
                  <a:schemeClr val="bg1"/>
                </a:solidFill>
                <a:latin typeface="Avenir Next Condensed Ultra Lig" panose="020B0206020202020204" pitchFamily="34" charset="77"/>
              </a:rPr>
              <a:t>Digitally published Learning Reports</a:t>
            </a:r>
          </a:p>
          <a:p>
            <a:pPr defTabSz="685800">
              <a:buClrTx/>
            </a:pPr>
            <a:r>
              <a:rPr lang="en-US" sz="1100" kern="1200" dirty="0">
                <a:solidFill>
                  <a:schemeClr val="bg1"/>
                </a:solidFill>
                <a:latin typeface="Avenir Next Condensed Ultra Lig" panose="020B0206020202020204" pitchFamily="34" charset="77"/>
              </a:rPr>
              <a:t>    Behavioral Data (on </a:t>
            </a:r>
            <a:r>
              <a:rPr lang="en-US" sz="1100" b="1" i="1" u="sng" kern="1200" dirty="0" err="1">
                <a:solidFill>
                  <a:schemeClr val="bg1"/>
                </a:solidFill>
                <a:latin typeface="Avenir Next Condensed Ultra Lig" panose="020B0206020202020204" pitchFamily="34" charset="77"/>
              </a:rPr>
              <a:t>MediaWiki</a:t>
            </a:r>
            <a:r>
              <a:rPr lang="en-US" sz="1100" kern="1200" dirty="0">
                <a:solidFill>
                  <a:schemeClr val="bg1"/>
                </a:solidFill>
                <a:latin typeface="Avenir Next Condensed Ultra Lig" panose="020B0206020202020204" pitchFamily="34" charset="77"/>
              </a:rPr>
              <a:t>)</a:t>
            </a:r>
          </a:p>
          <a:p>
            <a:pPr defTabSz="685800">
              <a:buClrTx/>
            </a:pPr>
            <a:endParaRPr lang="en-US" sz="1100" b="1" kern="1200" dirty="0">
              <a:solidFill>
                <a:schemeClr val="bg1"/>
              </a:solidFill>
              <a:latin typeface="Avenir Next Condensed Ultra Lig" panose="020B0206020202020204" pitchFamily="34" charset="77"/>
            </a:endParaRPr>
          </a:p>
          <a:p>
            <a:pPr defTabSz="685800">
              <a:buClrTx/>
            </a:pPr>
            <a:r>
              <a:rPr lang="en-US" sz="1100" b="1" kern="1200" dirty="0">
                <a:solidFill>
                  <a:schemeClr val="bg1"/>
                </a:solidFill>
                <a:latin typeface="Avenir Next Condensed Ultra Lig" panose="020B0206020202020204" pitchFamily="34" charset="77"/>
              </a:rPr>
              <a:t>Personally chosen </a:t>
            </a:r>
            <a:r>
              <a:rPr lang="en-US" sz="1100" b="1" i="1" u="sng" kern="1200" dirty="0">
                <a:solidFill>
                  <a:schemeClr val="bg1"/>
                </a:solidFill>
                <a:latin typeface="Avenir Next Condensed Ultra Lig" panose="020B0206020202020204" pitchFamily="34" charset="77"/>
              </a:rPr>
              <a:t>application</a:t>
            </a:r>
            <a:r>
              <a:rPr lang="en-US" sz="1100" b="1" kern="1200" dirty="0">
                <a:solidFill>
                  <a:schemeClr val="bg1"/>
                </a:solidFill>
                <a:latin typeface="Avenir Next Condensed Ultra Lig" panose="020B0206020202020204" pitchFamily="34" charset="77"/>
              </a:rPr>
              <a:t> areas</a:t>
            </a:r>
          </a:p>
          <a:p>
            <a:pPr defTabSz="685800">
              <a:buClrTx/>
            </a:pPr>
            <a:r>
              <a:rPr lang="en-US" sz="1100" kern="1200" dirty="0">
                <a:solidFill>
                  <a:schemeClr val="bg1"/>
                </a:solidFill>
                <a:latin typeface="Avenir Next Condensed Ultra Lig" panose="020B0206020202020204" pitchFamily="34" charset="77"/>
              </a:rPr>
              <a:t>    Biology, Physics, Math, Literature, Social Science, Arts, …</a:t>
            </a:r>
            <a:r>
              <a:rPr lang="en-US" sz="1200" kern="1200" dirty="0">
                <a:solidFill>
                  <a:schemeClr val="bg1"/>
                </a:solidFill>
                <a:latin typeface="Avenir Next Condensed Ultra Lig" panose="020B0206020202020204" pitchFamily="34" charset="77"/>
              </a:rPr>
              <a:t>	</a:t>
            </a:r>
          </a:p>
          <a:p>
            <a:pPr defTabSz="685800">
              <a:buClrTx/>
            </a:pPr>
            <a:endParaRPr lang="en-US" sz="1500" kern="1200" dirty="0">
              <a:solidFill>
                <a:schemeClr val="bg1"/>
              </a:solidFill>
              <a:latin typeface="Avenir Next Condensed Ultra Lig" panose="020B0206020202020204" pitchFamily="34" charset="77"/>
            </a:endParaRPr>
          </a:p>
          <a:p>
            <a:pPr defTabSz="685800">
              <a:buClrTx/>
            </a:pPr>
            <a:endParaRPr lang="en-US" sz="1500" kern="1200" dirty="0">
              <a:solidFill>
                <a:schemeClr val="bg1"/>
              </a:solidFill>
              <a:latin typeface="Avenir Next Condensed Ultra Lig" panose="020B0206020202020204" pitchFamily="34" charset="77"/>
            </a:endParaRPr>
          </a:p>
          <a:p>
            <a:pPr defTabSz="685800">
              <a:buClrTx/>
            </a:pPr>
            <a:endParaRPr lang="en-US" sz="1500" kern="1200" dirty="0">
              <a:solidFill>
                <a:schemeClr val="bg1"/>
              </a:solidFill>
              <a:latin typeface="Avenir Next Condensed Ultra Lig" panose="020B0206020202020204" pitchFamily="34" charset="77"/>
            </a:endParaRPr>
          </a:p>
          <a:p>
            <a:pPr defTabSz="685800">
              <a:buClrTx/>
            </a:pPr>
            <a:endParaRPr lang="en-US" sz="1500" kern="1200" dirty="0">
              <a:solidFill>
                <a:schemeClr val="bg1"/>
              </a:solidFill>
              <a:latin typeface="Avenir Next Condensed Ultra Lig" panose="020B0206020202020204" pitchFamily="34" charset="77"/>
            </a:endParaRPr>
          </a:p>
        </p:txBody>
      </p:sp>
      <p:sp>
        <p:nvSpPr>
          <p:cNvPr id="8" name="标注: 左箭头 7">
            <a:extLst>
              <a:ext uri="{FF2B5EF4-FFF2-40B4-BE49-F238E27FC236}">
                <a16:creationId xmlns:a16="http://schemas.microsoft.com/office/drawing/2014/main" id="{B49D726A-9084-4489-8362-DA1BF7515187}"/>
              </a:ext>
            </a:extLst>
          </p:cNvPr>
          <p:cNvSpPr/>
          <p:nvPr/>
        </p:nvSpPr>
        <p:spPr>
          <a:xfrm>
            <a:off x="2977930" y="2085574"/>
            <a:ext cx="2863988" cy="2185681"/>
          </a:xfrm>
          <a:prstGeom prst="leftArrowCallout">
            <a:avLst>
              <a:gd name="adj1" fmla="val 19247"/>
              <a:gd name="adj2" fmla="val 28225"/>
              <a:gd name="adj3" fmla="val 16489"/>
              <a:gd name="adj4" fmla="val 85875"/>
            </a:avLst>
          </a:prstGeom>
          <a:solidFill>
            <a:schemeClr val="bg1"/>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r>
              <a:rPr lang="en-US" altLang="zh-CN" sz="1800" b="1" kern="1200" dirty="0">
                <a:solidFill>
                  <a:prstClr val="black">
                    <a:lumMod val="95000"/>
                    <a:lumOff val="5000"/>
                  </a:prstClr>
                </a:solidFill>
                <a:latin typeface="Bank Gothic Medium" pitchFamily="2" charset="77"/>
                <a:ea typeface="等线" panose="02010600030101010101" pitchFamily="2" charset="-122"/>
              </a:rPr>
              <a:t>Activated Processes</a:t>
            </a:r>
          </a:p>
          <a:p>
            <a:pPr defTabSz="685800">
              <a:buClrTx/>
            </a:pPr>
            <a:r>
              <a:rPr lang="en-US" altLang="zh-CN" b="1" kern="1200" dirty="0">
                <a:solidFill>
                  <a:prstClr val="black">
                    <a:lumMod val="95000"/>
                    <a:lumOff val="5000"/>
                  </a:prstClr>
                </a:solidFill>
                <a:latin typeface="Avenir Next Condensed Ultra Lig" panose="020B0206020202020204" pitchFamily="34" charset="77"/>
                <a:ea typeface="等线" panose="02010600030101010101" pitchFamily="2" charset="-122"/>
              </a:rPr>
              <a:t>1. Course Preparation</a:t>
            </a:r>
          </a:p>
          <a:p>
            <a:pPr defTabSz="685800">
              <a:buClrTx/>
            </a:pPr>
            <a:r>
              <a:rPr lang="en-US" altLang="zh-CN" kern="1200" dirty="0">
                <a:solidFill>
                  <a:prstClr val="black">
                    <a:lumMod val="95000"/>
                    <a:lumOff val="5000"/>
                  </a:prstClr>
                </a:solidFill>
                <a:latin typeface="Avenir Next Condensed Ultra Lig" panose="020B0206020202020204" pitchFamily="34" charset="77"/>
                <a:ea typeface="等线" panose="02010600030101010101" pitchFamily="2" charset="-122"/>
              </a:rPr>
              <a:t>   Content and Process design</a:t>
            </a:r>
          </a:p>
          <a:p>
            <a:pPr defTabSz="685800">
              <a:buClrTx/>
            </a:pPr>
            <a:r>
              <a:rPr lang="en-US" altLang="zh-CN" b="1" kern="1200" dirty="0">
                <a:solidFill>
                  <a:prstClr val="black">
                    <a:lumMod val="95000"/>
                    <a:lumOff val="5000"/>
                  </a:prstClr>
                </a:solidFill>
                <a:latin typeface="Avenir Next Condensed Ultra Lig" panose="020B0206020202020204" pitchFamily="34" charset="77"/>
                <a:ea typeface="等线" panose="02010600030101010101" pitchFamily="2" charset="-122"/>
              </a:rPr>
              <a:t>2. Learning Program Execution</a:t>
            </a:r>
          </a:p>
          <a:p>
            <a:pPr defTabSz="685800">
              <a:buClrTx/>
            </a:pPr>
            <a:r>
              <a:rPr lang="en-US" altLang="zh-CN" kern="1200" dirty="0">
                <a:solidFill>
                  <a:prstClr val="black">
                    <a:lumMod val="95000"/>
                    <a:lumOff val="5000"/>
                  </a:prstClr>
                </a:solidFill>
                <a:latin typeface="Avenir Next Condensed Ultra Lig" panose="020B0206020202020204" pitchFamily="34" charset="77"/>
                <a:ea typeface="等线" panose="02010600030101010101" pitchFamily="2" charset="-122"/>
              </a:rPr>
              <a:t>    16 week exercise</a:t>
            </a:r>
          </a:p>
          <a:p>
            <a:pPr defTabSz="685800">
              <a:buClrTx/>
            </a:pPr>
            <a:r>
              <a:rPr lang="en-US" altLang="zh-CN" b="1" kern="1200" dirty="0">
                <a:solidFill>
                  <a:prstClr val="black">
                    <a:lumMod val="95000"/>
                    <a:lumOff val="5000"/>
                  </a:prstClr>
                </a:solidFill>
                <a:latin typeface="Avenir Next Condensed Ultra Lig" panose="020B0206020202020204" pitchFamily="34" charset="77"/>
                <a:ea typeface="等线" panose="02010600030101010101" pitchFamily="2" charset="-122"/>
              </a:rPr>
              <a:t>3. Program Refinement</a:t>
            </a:r>
          </a:p>
          <a:p>
            <a:pPr defTabSz="685800">
              <a:buClrTx/>
            </a:pPr>
            <a:r>
              <a:rPr lang="en-US" altLang="zh-CN" kern="1200" dirty="0">
                <a:solidFill>
                  <a:prstClr val="black">
                    <a:lumMod val="95000"/>
                    <a:lumOff val="5000"/>
                  </a:prstClr>
                </a:solidFill>
                <a:latin typeface="Avenir Next Condensed Ultra Lig" panose="020B0206020202020204" pitchFamily="34" charset="77"/>
                <a:ea typeface="等线" panose="02010600030101010101" pitchFamily="2" charset="-122"/>
              </a:rPr>
              <a:t>    Continuous Adjustments</a:t>
            </a:r>
          </a:p>
          <a:p>
            <a:pPr defTabSz="685800">
              <a:buClrTx/>
            </a:pPr>
            <a:r>
              <a:rPr lang="en-US" altLang="zh-CN" kern="1200" dirty="0">
                <a:solidFill>
                  <a:prstClr val="black">
                    <a:lumMod val="95000"/>
                    <a:lumOff val="5000"/>
                  </a:prstClr>
                </a:solidFill>
                <a:latin typeface="Avenir Next Condensed Ultra Lig" panose="020B0206020202020204" pitchFamily="34" charset="77"/>
                <a:ea typeface="等线" panose="02010600030101010101" pitchFamily="2" charset="-122"/>
              </a:rPr>
              <a:t>    Periodic Refinements</a:t>
            </a:r>
          </a:p>
          <a:p>
            <a:pPr algn="ctr" defTabSz="685800">
              <a:buClrTx/>
            </a:pPr>
            <a:endParaRPr lang="zh-CN" altLang="en-US" sz="1350" kern="1200" dirty="0">
              <a:solidFill>
                <a:prstClr val="white"/>
              </a:solidFill>
              <a:latin typeface="Calibri" panose="020F0502020204030204"/>
              <a:ea typeface="等线" panose="02010600030101010101" pitchFamily="2" charset="-122"/>
            </a:endParaRPr>
          </a:p>
        </p:txBody>
      </p:sp>
      <p:sp>
        <p:nvSpPr>
          <p:cNvPr id="26" name="标注: 左箭头 25">
            <a:extLst>
              <a:ext uri="{FF2B5EF4-FFF2-40B4-BE49-F238E27FC236}">
                <a16:creationId xmlns:a16="http://schemas.microsoft.com/office/drawing/2014/main" id="{4E10D089-3256-4491-B03A-1A24B9835436}"/>
              </a:ext>
            </a:extLst>
          </p:cNvPr>
          <p:cNvSpPr/>
          <p:nvPr/>
        </p:nvSpPr>
        <p:spPr>
          <a:xfrm>
            <a:off x="5866388" y="2085574"/>
            <a:ext cx="2646676" cy="2185681"/>
          </a:xfrm>
          <a:prstGeom prst="leftArrowCallout">
            <a:avLst>
              <a:gd name="adj1" fmla="val 19247"/>
              <a:gd name="adj2" fmla="val 28225"/>
              <a:gd name="adj3" fmla="val 14747"/>
              <a:gd name="adj4" fmla="val 85875"/>
            </a:avLst>
          </a:pr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685800">
              <a:buClrTx/>
            </a:pPr>
            <a:r>
              <a:rPr lang="en-US" altLang="zh-CN" sz="1800" b="1" kern="1200" dirty="0">
                <a:solidFill>
                  <a:prstClr val="black">
                    <a:lumMod val="95000"/>
                    <a:lumOff val="5000"/>
                  </a:prstClr>
                </a:solidFill>
                <a:latin typeface="Bank Gothic Medium" pitchFamily="2" charset="77"/>
                <a:ea typeface="等线" panose="02010600030101010101" pitchFamily="2" charset="-122"/>
              </a:rPr>
              <a:t>Inputs</a:t>
            </a:r>
          </a:p>
          <a:p>
            <a:pPr defTabSz="685800">
              <a:buClrTx/>
            </a:pPr>
            <a:r>
              <a:rPr lang="en-US" altLang="zh-CN" sz="1200" b="1" kern="1200" dirty="0">
                <a:solidFill>
                  <a:schemeClr val="bg1"/>
                </a:solidFill>
                <a:latin typeface="Avenir Next Condensed Ultra Lig" panose="020B0206020202020204" pitchFamily="34" charset="77"/>
                <a:ea typeface="等线" panose="02010600030101010101" pitchFamily="2" charset="-122"/>
              </a:rPr>
              <a:t>Curricular Structure</a:t>
            </a:r>
          </a:p>
          <a:p>
            <a:pPr defTabSz="685800">
              <a:buClrTx/>
            </a:pPr>
            <a:r>
              <a:rPr lang="en-US" altLang="zh-CN" sz="1200" kern="1200" dirty="0">
                <a:solidFill>
                  <a:schemeClr val="bg1"/>
                </a:solidFill>
                <a:latin typeface="Avenir Next Condensed Ultra Lig" panose="020B0206020202020204" pitchFamily="34" charset="77"/>
                <a:ea typeface="等线" panose="02010600030101010101" pitchFamily="2" charset="-122"/>
              </a:rPr>
              <a:t>  Coherent with university-level curriculum design</a:t>
            </a:r>
            <a:endParaRPr lang="en-US" altLang="zh-CN" sz="1200" b="1" kern="1200" dirty="0">
              <a:solidFill>
                <a:schemeClr val="bg1"/>
              </a:solidFill>
              <a:latin typeface="Avenir Next Condensed Ultra Lig" panose="020B0206020202020204" pitchFamily="34" charset="77"/>
              <a:ea typeface="等线" panose="02010600030101010101" pitchFamily="2" charset="-122"/>
            </a:endParaRPr>
          </a:p>
          <a:p>
            <a:pPr defTabSz="685800">
              <a:buClrTx/>
            </a:pPr>
            <a:r>
              <a:rPr lang="en-US" altLang="zh-CN" sz="1200" b="1" kern="1200" dirty="0">
                <a:solidFill>
                  <a:schemeClr val="bg1"/>
                </a:solidFill>
                <a:latin typeface="Avenir Next Condensed Ultra Lig" panose="020B0206020202020204" pitchFamily="34" charset="77"/>
                <a:ea typeface="等线" panose="02010600030101010101" pitchFamily="2" charset="-122"/>
              </a:rPr>
              <a:t>Content Data</a:t>
            </a:r>
          </a:p>
          <a:p>
            <a:pPr defTabSz="685800">
              <a:buClrTx/>
            </a:pPr>
            <a:r>
              <a:rPr lang="en-US" altLang="zh-CN" sz="1200" kern="1200" dirty="0">
                <a:solidFill>
                  <a:schemeClr val="bg1"/>
                </a:solidFill>
                <a:latin typeface="Avenir Next Condensed Ultra Lig" panose="020B0206020202020204" pitchFamily="34" charset="77"/>
                <a:ea typeface="等线" panose="02010600030101010101" pitchFamily="2" charset="-122"/>
              </a:rPr>
              <a:t>   A time-oriented knowledge(data) representation framework</a:t>
            </a:r>
          </a:p>
          <a:p>
            <a:pPr defTabSz="685800">
              <a:buClrTx/>
            </a:pPr>
            <a:r>
              <a:rPr lang="en-US" altLang="zh-CN" sz="1200" b="1" kern="1200" dirty="0">
                <a:solidFill>
                  <a:schemeClr val="bg1"/>
                </a:solidFill>
                <a:latin typeface="Avenir Next Condensed Ultra Lig" panose="020B0206020202020204" pitchFamily="34" charset="77"/>
                <a:ea typeface="等线" panose="02010600030101010101" pitchFamily="2" charset="-122"/>
              </a:rPr>
              <a:t>Meta Data Formats</a:t>
            </a:r>
          </a:p>
          <a:p>
            <a:pPr defTabSz="685800">
              <a:buClrTx/>
            </a:pPr>
            <a:r>
              <a:rPr lang="en-US" altLang="zh-CN" sz="1200" b="1" kern="1200" dirty="0">
                <a:solidFill>
                  <a:schemeClr val="bg1"/>
                </a:solidFill>
                <a:latin typeface="Avenir Next Condensed Ultra Lig" panose="020B0206020202020204" pitchFamily="34" charset="77"/>
                <a:ea typeface="等线" panose="02010600030101010101" pitchFamily="2" charset="-122"/>
              </a:rPr>
              <a:t>  </a:t>
            </a:r>
            <a:r>
              <a:rPr lang="en-US" altLang="zh-CN" sz="1200" kern="1200" dirty="0">
                <a:solidFill>
                  <a:schemeClr val="bg1"/>
                </a:solidFill>
                <a:latin typeface="Avenir Next Condensed Ultra Lig" panose="020B0206020202020204" pitchFamily="34" charset="77"/>
                <a:ea typeface="等线" panose="02010600030101010101" pitchFamily="2" charset="-122"/>
              </a:rPr>
              <a:t>Logic Model(OKRS), Learning Report Format, Universal Resource Locators </a:t>
            </a:r>
          </a:p>
          <a:p>
            <a:pPr algn="ctr" defTabSz="685800">
              <a:buClrTx/>
            </a:pPr>
            <a:endParaRPr lang="zh-CN" altLang="en-US" sz="1350" kern="1200" dirty="0">
              <a:solidFill>
                <a:prstClr val="white"/>
              </a:solidFill>
              <a:latin typeface="Calibri" panose="020F0502020204030204"/>
              <a:ea typeface="等线" panose="02010600030101010101" pitchFamily="2" charset="-122"/>
            </a:endParaRPr>
          </a:p>
        </p:txBody>
      </p:sp>
      <p:pic>
        <p:nvPicPr>
          <p:cNvPr id="33" name="Picture 2" descr="Objectives and key results | qilo Blog">
            <a:hlinkClick r:id="rId3"/>
            <a:extLst>
              <a:ext uri="{FF2B5EF4-FFF2-40B4-BE49-F238E27FC236}">
                <a16:creationId xmlns:a16="http://schemas.microsoft.com/office/drawing/2014/main" id="{192010C8-E58C-E14A-950E-C1276BF13C44}"/>
              </a:ext>
            </a:extLst>
          </p:cNvPr>
          <p:cNvPicPr>
            <a:picLocks noChangeAspect="1" noChangeArrowheads="1"/>
          </p:cNvPicPr>
          <p:nvPr/>
        </p:nvPicPr>
        <p:blipFill rotWithShape="1">
          <a:blip r:embed="rId4" cstate="print">
            <a:extLst>
              <a:ext uri="{BEBA8EAE-BF5A-486C-A8C5-ECC9F3942E4B}">
                <a14:imgProps xmlns:a14="http://schemas.microsoft.com/office/drawing/2010/main">
                  <a14:imgLayer r:embed="rId5">
                    <a14:imgEffect>
                      <a14:backgroundRemoval t="5882" b="100000" l="5102" r="91837">
                        <a14:foregroundMark x1="49490" y1="9804" x2="49490" y2="9804"/>
                        <a14:foregroundMark x1="49490" y1="5882" x2="49490" y2="5882"/>
                        <a14:foregroundMark x1="91837" y1="49020" x2="91837" y2="49020"/>
                        <a14:foregroundMark x1="5102" y1="49510" x2="5102" y2="49510"/>
                      </a14:backgroundRemoval>
                    </a14:imgEffect>
                  </a14:imgLayer>
                </a14:imgProps>
              </a:ext>
              <a:ext uri="{28A0092B-C50C-407E-A947-70E740481C1C}">
                <a14:useLocalDpi xmlns:a14="http://schemas.microsoft.com/office/drawing/2010/main"/>
              </a:ext>
            </a:extLst>
          </a:blip>
          <a:srcRect/>
          <a:stretch/>
        </p:blipFill>
        <p:spPr bwMode="auto">
          <a:xfrm>
            <a:off x="455720" y="761484"/>
            <a:ext cx="413637" cy="431542"/>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2" descr="Objectives and key results | qilo Blog">
            <a:hlinkClick r:id="rId3"/>
            <a:extLst>
              <a:ext uri="{FF2B5EF4-FFF2-40B4-BE49-F238E27FC236}">
                <a16:creationId xmlns:a16="http://schemas.microsoft.com/office/drawing/2014/main" id="{BAC5C58A-C9E2-6E43-89A3-A0E935904AE8}"/>
              </a:ext>
            </a:extLst>
          </p:cNvPr>
          <p:cNvPicPr>
            <a:picLocks noChangeAspect="1" noChangeArrowheads="1"/>
          </p:cNvPicPr>
          <p:nvPr/>
        </p:nvPicPr>
        <p:blipFill rotWithShape="1">
          <a:blip r:embed="rId6" cstate="print">
            <a:alphaModFix/>
            <a:extLst>
              <a:ext uri="{BEBA8EAE-BF5A-486C-A8C5-ECC9F3942E4B}">
                <a14:imgProps xmlns:a14="http://schemas.microsoft.com/office/drawing/2010/main">
                  <a14:imgLayer r:embed="rId7">
                    <a14:imgEffect>
                      <a14:backgroundRemoval t="5652" b="89565" l="4580" r="91603">
                        <a14:foregroundMark x1="48855" y1="50000" x2="48855" y2="50000"/>
                        <a14:foregroundMark x1="89313" y1="48261" x2="89313" y2="48261"/>
                        <a14:foregroundMark x1="90076" y1="45652" x2="90076" y2="45652"/>
                        <a14:foregroundMark x1="90076" y1="45652" x2="90076" y2="45652"/>
                        <a14:foregroundMark x1="90076" y1="40000" x2="90076" y2="40000"/>
                        <a14:foregroundMark x1="90076" y1="40000" x2="90076" y2="40000"/>
                        <a14:foregroundMark x1="90076" y1="37391" x2="90076" y2="37391"/>
                        <a14:foregroundMark x1="90076" y1="37391" x2="90076" y2="37391"/>
                        <a14:foregroundMark x1="90076" y1="32609" x2="90076" y2="32609"/>
                        <a14:foregroundMark x1="90076" y1="32174" x2="90076" y2="32174"/>
                        <a14:foregroundMark x1="89313" y1="29565" x2="89313" y2="29565"/>
                        <a14:foregroundMark x1="90076" y1="60870" x2="90076" y2="60870"/>
                        <a14:foregroundMark x1="90076" y1="60870" x2="90076" y2="60870"/>
                        <a14:foregroundMark x1="90840" y1="56522" x2="90840" y2="56522"/>
                        <a14:foregroundMark x1="90840" y1="56522" x2="90840" y2="56522"/>
                        <a14:foregroundMark x1="90840" y1="54783" x2="90840" y2="54783"/>
                        <a14:foregroundMark x1="92366" y1="53913" x2="92366" y2="53913"/>
                        <a14:foregroundMark x1="4580" y1="68261" x2="4580" y2="68261"/>
                        <a14:foregroundMark x1="4580" y1="68261" x2="4580" y2="68261"/>
                        <a14:foregroundMark x1="43511" y1="6087" x2="43511" y2="6087"/>
                      </a14:backgroundRemoval>
                    </a14:imgEffect>
                  </a14:imgLayer>
                </a14:imgProps>
              </a:ext>
              <a:ext uri="{28A0092B-C50C-407E-A947-70E740481C1C}">
                <a14:useLocalDpi xmlns:a14="http://schemas.microsoft.com/office/drawing/2010/main"/>
              </a:ext>
            </a:extLst>
          </a:blip>
          <a:srcRect/>
          <a:stretch/>
        </p:blipFill>
        <p:spPr bwMode="auto">
          <a:xfrm>
            <a:off x="524423" y="1255684"/>
            <a:ext cx="245980" cy="4315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35951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2FC88-2FFB-A249-BEB0-5395C5C39840}"/>
              </a:ext>
            </a:extLst>
          </p:cNvPr>
          <p:cNvSpPr>
            <a:spLocks noGrp="1"/>
          </p:cNvSpPr>
          <p:nvPr>
            <p:ph type="title"/>
          </p:nvPr>
        </p:nvSpPr>
        <p:spPr>
          <a:xfrm>
            <a:off x="311700" y="615355"/>
            <a:ext cx="8520600" cy="572700"/>
          </a:xfrm>
        </p:spPr>
        <p:txBody>
          <a:bodyPr/>
          <a:lstStyle/>
          <a:p>
            <a:pPr algn="ctr"/>
            <a:r>
              <a:rPr lang="zh-TW" altLang="en-US" dirty="0"/>
              <a:t>逻辑模型的</a:t>
            </a:r>
            <a:r>
              <a:rPr lang="en-US" dirty="0"/>
              <a:t>Wiki Template</a:t>
            </a:r>
            <a:endParaRPr lang="en-TW" dirty="0"/>
          </a:p>
        </p:txBody>
      </p:sp>
      <p:sp>
        <p:nvSpPr>
          <p:cNvPr id="4" name="Slide Number Placeholder 3">
            <a:extLst>
              <a:ext uri="{FF2B5EF4-FFF2-40B4-BE49-F238E27FC236}">
                <a16:creationId xmlns:a16="http://schemas.microsoft.com/office/drawing/2014/main" id="{D469AC13-F06F-F246-A559-2AA835A5B2F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39</a:t>
            </a:fld>
            <a:endParaRPr lang="en" dirty="0"/>
          </a:p>
        </p:txBody>
      </p:sp>
      <p:pic>
        <p:nvPicPr>
          <p:cNvPr id="6" name="Picture 5">
            <a:extLst>
              <a:ext uri="{FF2B5EF4-FFF2-40B4-BE49-F238E27FC236}">
                <a16:creationId xmlns:a16="http://schemas.microsoft.com/office/drawing/2014/main" id="{A173C429-6B88-BA4C-92FD-D9ED05E3CD3A}"/>
              </a:ext>
            </a:extLst>
          </p:cNvPr>
          <p:cNvPicPr>
            <a:picLocks noChangeAspect="1"/>
          </p:cNvPicPr>
          <p:nvPr/>
        </p:nvPicPr>
        <p:blipFill>
          <a:blip r:embed="rId3"/>
          <a:stretch>
            <a:fillRect/>
          </a:stretch>
        </p:blipFill>
        <p:spPr>
          <a:xfrm>
            <a:off x="0" y="1347097"/>
            <a:ext cx="9144000" cy="2722574"/>
          </a:xfrm>
          <a:prstGeom prst="rect">
            <a:avLst/>
          </a:prstGeom>
        </p:spPr>
      </p:pic>
    </p:spTree>
    <p:extLst>
      <p:ext uri="{BB962C8B-B14F-4D97-AF65-F5344CB8AC3E}">
        <p14:creationId xmlns:p14="http://schemas.microsoft.com/office/powerpoint/2010/main" val="39393853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lvl="0"/>
            <a:r>
              <a:rPr lang="en" dirty="0"/>
              <a:t>A Metaphor in Networked Documents</a:t>
            </a:r>
            <a:endParaRPr dirty="0"/>
          </a:p>
        </p:txBody>
      </p:sp>
      <p:sp>
        <p:nvSpPr>
          <p:cNvPr id="2" name="Slide Number Placeholder 1">
            <a:extLst>
              <a:ext uri="{FF2B5EF4-FFF2-40B4-BE49-F238E27FC236}">
                <a16:creationId xmlns:a16="http://schemas.microsoft.com/office/drawing/2014/main" id="{4C23C8AD-B4F8-5447-BB2D-554C9103C2C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a:t>
            </a:fld>
            <a:endParaRPr lang="en"/>
          </a:p>
        </p:txBody>
      </p:sp>
      <p:sp>
        <p:nvSpPr>
          <p:cNvPr id="8" name="TextBox 7">
            <a:extLst>
              <a:ext uri="{FF2B5EF4-FFF2-40B4-BE49-F238E27FC236}">
                <a16:creationId xmlns:a16="http://schemas.microsoft.com/office/drawing/2014/main" id="{FE296CD2-05EE-5E4A-8453-E378EBA6C0EA}"/>
              </a:ext>
            </a:extLst>
          </p:cNvPr>
          <p:cNvSpPr txBox="1"/>
          <p:nvPr/>
        </p:nvSpPr>
        <p:spPr>
          <a:xfrm>
            <a:off x="1013346" y="4570490"/>
            <a:ext cx="7117334" cy="27699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algn="ctr"/>
            <a:r>
              <a:rPr lang="en-US" sz="1800" dirty="0"/>
              <a:t>See Lo and Behold, the interview with Ted Nelson, Creator of Xanadu</a:t>
            </a:r>
            <a:endParaRPr kumimoji="0" lang="en-TW" sz="1800" b="0" i="0" u="none" strike="noStrike" cap="none" spc="0" normalizeH="0" baseline="0" dirty="0">
              <a:ln>
                <a:noFill/>
              </a:ln>
              <a:solidFill>
                <a:srgbClr val="AAFFEE"/>
              </a:solidFill>
              <a:effectLst/>
              <a:uFillTx/>
              <a:latin typeface="+mj-lt"/>
              <a:ea typeface="+mj-ea"/>
              <a:cs typeface="+mj-cs"/>
              <a:sym typeface="Arial"/>
            </a:endParaRPr>
          </a:p>
        </p:txBody>
      </p:sp>
      <p:pic>
        <p:nvPicPr>
          <p:cNvPr id="3" name="Picture 2">
            <a:hlinkClick r:id="rId3"/>
            <a:extLst>
              <a:ext uri="{FF2B5EF4-FFF2-40B4-BE49-F238E27FC236}">
                <a16:creationId xmlns:a16="http://schemas.microsoft.com/office/drawing/2014/main" id="{B3098608-A0A9-1449-8F97-BD0A17EF52A1}"/>
              </a:ext>
            </a:extLst>
          </p:cNvPr>
          <p:cNvPicPr>
            <a:picLocks noChangeAspect="1"/>
          </p:cNvPicPr>
          <p:nvPr/>
        </p:nvPicPr>
        <p:blipFill>
          <a:blip r:embed="rId4"/>
          <a:stretch>
            <a:fillRect/>
          </a:stretch>
        </p:blipFill>
        <p:spPr>
          <a:xfrm>
            <a:off x="1882349" y="1132108"/>
            <a:ext cx="5379301" cy="3438382"/>
          </a:xfrm>
          <a:prstGeom prst="rect">
            <a:avLst/>
          </a:prstGeom>
        </p:spPr>
      </p:pic>
    </p:spTree>
    <p:extLst>
      <p:ext uri="{BB962C8B-B14F-4D97-AF65-F5344CB8AC3E}">
        <p14:creationId xmlns:p14="http://schemas.microsoft.com/office/powerpoint/2010/main" val="206958915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2FC88-2FFB-A249-BEB0-5395C5C39840}"/>
              </a:ext>
            </a:extLst>
          </p:cNvPr>
          <p:cNvSpPr>
            <a:spLocks noGrp="1"/>
          </p:cNvSpPr>
          <p:nvPr>
            <p:ph type="title"/>
          </p:nvPr>
        </p:nvSpPr>
        <p:spPr>
          <a:xfrm>
            <a:off x="311700" y="467201"/>
            <a:ext cx="8520600" cy="572700"/>
          </a:xfrm>
        </p:spPr>
        <p:txBody>
          <a:bodyPr/>
          <a:lstStyle/>
          <a:p>
            <a:pPr algn="ctr"/>
            <a:r>
              <a:rPr lang="zh-TW" altLang="en-US" sz="2400" dirty="0"/>
              <a:t>达标条件</a:t>
            </a:r>
            <a:r>
              <a:rPr lang="en-US" altLang="zh-TW" sz="2400" dirty="0"/>
              <a:t>(Success Criteria)</a:t>
            </a:r>
            <a:r>
              <a:rPr lang="zh-TW" altLang="en-US" sz="2400" dirty="0"/>
              <a:t>与实践手段</a:t>
            </a:r>
            <a:r>
              <a:rPr lang="en-US" altLang="zh-TW" sz="2400" dirty="0"/>
              <a:t>(Implementation)</a:t>
            </a:r>
            <a:br>
              <a:rPr lang="en-US" altLang="zh-TW" sz="2400" dirty="0"/>
            </a:br>
            <a:r>
              <a:rPr lang="zh-TW" altLang="en-US" sz="2400" dirty="0"/>
              <a:t>的</a:t>
            </a:r>
            <a:r>
              <a:rPr lang="en-US" sz="2400" dirty="0" err="1"/>
              <a:t>依存关系</a:t>
            </a:r>
            <a:endParaRPr lang="en-TW" sz="2400" dirty="0"/>
          </a:p>
        </p:txBody>
      </p:sp>
      <p:sp>
        <p:nvSpPr>
          <p:cNvPr id="4" name="Slide Number Placeholder 3">
            <a:extLst>
              <a:ext uri="{FF2B5EF4-FFF2-40B4-BE49-F238E27FC236}">
                <a16:creationId xmlns:a16="http://schemas.microsoft.com/office/drawing/2014/main" id="{D469AC13-F06F-F246-A559-2AA835A5B2F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40</a:t>
            </a:fld>
            <a:endParaRPr lang="en" dirty="0"/>
          </a:p>
        </p:txBody>
      </p:sp>
      <p:pic>
        <p:nvPicPr>
          <p:cNvPr id="6" name="Picture 5">
            <a:extLst>
              <a:ext uri="{FF2B5EF4-FFF2-40B4-BE49-F238E27FC236}">
                <a16:creationId xmlns:a16="http://schemas.microsoft.com/office/drawing/2014/main" id="{A173C429-6B88-BA4C-92FD-D9ED05E3CD3A}"/>
              </a:ext>
            </a:extLst>
          </p:cNvPr>
          <p:cNvPicPr>
            <a:picLocks noChangeAspect="1"/>
          </p:cNvPicPr>
          <p:nvPr/>
        </p:nvPicPr>
        <p:blipFill>
          <a:blip r:embed="rId3"/>
          <a:stretch>
            <a:fillRect/>
          </a:stretch>
        </p:blipFill>
        <p:spPr>
          <a:xfrm>
            <a:off x="0" y="1347097"/>
            <a:ext cx="9144000" cy="2722574"/>
          </a:xfrm>
          <a:prstGeom prst="rect">
            <a:avLst/>
          </a:prstGeom>
        </p:spPr>
      </p:pic>
      <p:sp>
        <p:nvSpPr>
          <p:cNvPr id="3" name="Rectangle 2">
            <a:extLst>
              <a:ext uri="{FF2B5EF4-FFF2-40B4-BE49-F238E27FC236}">
                <a16:creationId xmlns:a16="http://schemas.microsoft.com/office/drawing/2014/main" id="{AD3499C4-F389-144C-8089-A483D03E9F51}"/>
              </a:ext>
            </a:extLst>
          </p:cNvPr>
          <p:cNvSpPr/>
          <p:nvPr/>
        </p:nvSpPr>
        <p:spPr>
          <a:xfrm>
            <a:off x="311700" y="2333297"/>
            <a:ext cx="8709458" cy="1271751"/>
          </a:xfrm>
          <a:prstGeom prst="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Tree>
    <p:extLst>
      <p:ext uri="{BB962C8B-B14F-4D97-AF65-F5344CB8AC3E}">
        <p14:creationId xmlns:p14="http://schemas.microsoft.com/office/powerpoint/2010/main" val="413034709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2FC88-2FFB-A249-BEB0-5395C5C39840}"/>
              </a:ext>
            </a:extLst>
          </p:cNvPr>
          <p:cNvSpPr>
            <a:spLocks noGrp="1"/>
          </p:cNvSpPr>
          <p:nvPr>
            <p:ph type="title"/>
          </p:nvPr>
        </p:nvSpPr>
        <p:spPr>
          <a:xfrm>
            <a:off x="311700" y="467201"/>
            <a:ext cx="8520600" cy="572700"/>
          </a:xfrm>
        </p:spPr>
        <p:txBody>
          <a:bodyPr/>
          <a:lstStyle/>
          <a:p>
            <a:pPr algn="ctr"/>
            <a:r>
              <a:rPr lang="zh-TW" altLang="en-US" sz="2400" dirty="0"/>
              <a:t>边界条件</a:t>
            </a:r>
            <a:r>
              <a:rPr lang="en-US" altLang="zh-TW" sz="2400" dirty="0"/>
              <a:t>(</a:t>
            </a:r>
            <a:r>
              <a:rPr lang="en-US" altLang="zh-TW" sz="2400" dirty="0" err="1"/>
              <a:t>Bounary</a:t>
            </a:r>
            <a:r>
              <a:rPr lang="en-US" altLang="zh-TW" sz="2400" dirty="0"/>
              <a:t> Condition) </a:t>
            </a:r>
            <a:r>
              <a:rPr lang="zh-TW" altLang="en-US" sz="2400" dirty="0"/>
              <a:t>等同</a:t>
            </a:r>
            <a:br>
              <a:rPr lang="en-US" altLang="zh-TW" sz="2400" dirty="0"/>
            </a:br>
            <a:r>
              <a:rPr lang="zh-TW" altLang="en-US" sz="2400" dirty="0"/>
              <a:t>函数的例外处理</a:t>
            </a:r>
            <a:r>
              <a:rPr lang="zh-CN" altLang="en-US" sz="2400" dirty="0"/>
              <a:t>（</a:t>
            </a:r>
            <a:r>
              <a:rPr lang="en-US" altLang="zh-CN" sz="2400" dirty="0"/>
              <a:t>Exception Handling)</a:t>
            </a:r>
            <a:endParaRPr lang="en-TW" sz="2400" dirty="0"/>
          </a:p>
        </p:txBody>
      </p:sp>
      <p:sp>
        <p:nvSpPr>
          <p:cNvPr id="4" name="Slide Number Placeholder 3">
            <a:extLst>
              <a:ext uri="{FF2B5EF4-FFF2-40B4-BE49-F238E27FC236}">
                <a16:creationId xmlns:a16="http://schemas.microsoft.com/office/drawing/2014/main" id="{D469AC13-F06F-F246-A559-2AA835A5B2F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41</a:t>
            </a:fld>
            <a:endParaRPr lang="en" dirty="0"/>
          </a:p>
        </p:txBody>
      </p:sp>
      <p:pic>
        <p:nvPicPr>
          <p:cNvPr id="5" name="Picture 4">
            <a:extLst>
              <a:ext uri="{FF2B5EF4-FFF2-40B4-BE49-F238E27FC236}">
                <a16:creationId xmlns:a16="http://schemas.microsoft.com/office/drawing/2014/main" id="{47B212D0-5274-8C4F-9F67-2665DEA60936}"/>
              </a:ext>
            </a:extLst>
          </p:cNvPr>
          <p:cNvPicPr>
            <a:picLocks noChangeAspect="1"/>
          </p:cNvPicPr>
          <p:nvPr/>
        </p:nvPicPr>
        <p:blipFill rotWithShape="1">
          <a:blip r:embed="rId3"/>
          <a:srcRect t="86302"/>
          <a:stretch/>
        </p:blipFill>
        <p:spPr>
          <a:xfrm>
            <a:off x="2827391" y="3930397"/>
            <a:ext cx="3489218" cy="417007"/>
          </a:xfrm>
          <a:prstGeom prst="rect">
            <a:avLst/>
          </a:prstGeom>
        </p:spPr>
      </p:pic>
      <p:pic>
        <p:nvPicPr>
          <p:cNvPr id="20" name="Picture 19">
            <a:extLst>
              <a:ext uri="{FF2B5EF4-FFF2-40B4-BE49-F238E27FC236}">
                <a16:creationId xmlns:a16="http://schemas.microsoft.com/office/drawing/2014/main" id="{91FFB7B5-0421-C745-884E-761270217BEA}"/>
              </a:ext>
            </a:extLst>
          </p:cNvPr>
          <p:cNvPicPr>
            <a:picLocks noChangeAspect="1"/>
          </p:cNvPicPr>
          <p:nvPr/>
        </p:nvPicPr>
        <p:blipFill rotWithShape="1">
          <a:blip r:embed="rId3"/>
          <a:srcRect b="13689"/>
          <a:stretch/>
        </p:blipFill>
        <p:spPr>
          <a:xfrm>
            <a:off x="2827391" y="1451755"/>
            <a:ext cx="3489218" cy="1754265"/>
          </a:xfrm>
          <a:prstGeom prst="rect">
            <a:avLst/>
          </a:prstGeom>
        </p:spPr>
      </p:pic>
      <p:sp>
        <p:nvSpPr>
          <p:cNvPr id="19" name="Down Arrow Callout 18">
            <a:extLst>
              <a:ext uri="{FF2B5EF4-FFF2-40B4-BE49-F238E27FC236}">
                <a16:creationId xmlns:a16="http://schemas.microsoft.com/office/drawing/2014/main" id="{BBBFE691-FEE2-5A46-82C0-A465863A9D9C}"/>
              </a:ext>
            </a:extLst>
          </p:cNvPr>
          <p:cNvSpPr/>
          <p:nvPr/>
        </p:nvSpPr>
        <p:spPr>
          <a:xfrm>
            <a:off x="2719346" y="1537746"/>
            <a:ext cx="3689405" cy="2515164"/>
          </a:xfrm>
          <a:prstGeom prst="downArrowCallout">
            <a:avLst>
              <a:gd name="adj1" fmla="val 14640"/>
              <a:gd name="adj2" fmla="val 15574"/>
              <a:gd name="adj3" fmla="val 25000"/>
              <a:gd name="adj4" fmla="val 67435"/>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Tree>
    <p:extLst>
      <p:ext uri="{BB962C8B-B14F-4D97-AF65-F5344CB8AC3E}">
        <p14:creationId xmlns:p14="http://schemas.microsoft.com/office/powerpoint/2010/main" val="6369317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2FC88-2FFB-A249-BEB0-5395C5C39840}"/>
              </a:ext>
            </a:extLst>
          </p:cNvPr>
          <p:cNvSpPr>
            <a:spLocks noGrp="1"/>
          </p:cNvSpPr>
          <p:nvPr>
            <p:ph type="title"/>
          </p:nvPr>
        </p:nvSpPr>
        <p:spPr/>
        <p:txBody>
          <a:bodyPr/>
          <a:lstStyle/>
          <a:p>
            <a:pPr algn="ctr"/>
            <a:r>
              <a:rPr lang="en-TW" dirty="0"/>
              <a:t>Order, Proportion and Proportionality</a:t>
            </a:r>
          </a:p>
        </p:txBody>
      </p:sp>
      <p:sp>
        <p:nvSpPr>
          <p:cNvPr id="3" name="Text Placeholder 2">
            <a:extLst>
              <a:ext uri="{FF2B5EF4-FFF2-40B4-BE49-F238E27FC236}">
                <a16:creationId xmlns:a16="http://schemas.microsoft.com/office/drawing/2014/main" id="{E8232C74-7209-2947-BDCC-F997114E78BB}"/>
              </a:ext>
            </a:extLst>
          </p:cNvPr>
          <p:cNvSpPr>
            <a:spLocks noGrp="1"/>
          </p:cNvSpPr>
          <p:nvPr>
            <p:ph type="body" idx="1"/>
          </p:nvPr>
        </p:nvSpPr>
        <p:spPr/>
        <p:txBody>
          <a:bodyPr/>
          <a:lstStyle/>
          <a:p>
            <a:r>
              <a:rPr lang="en-TW" dirty="0"/>
              <a:t>Orders in time, in scale, and in proportions</a:t>
            </a:r>
          </a:p>
          <a:p>
            <a:pPr lvl="1"/>
            <a:r>
              <a:rPr lang="en-TW" dirty="0"/>
              <a:t>Construct stories in abstract structures, such as Partially </a:t>
            </a:r>
            <a:r>
              <a:rPr lang="en-TW" b="1" i="1" dirty="0"/>
              <a:t>Ordered</a:t>
            </a:r>
            <a:r>
              <a:rPr lang="en-TW" dirty="0"/>
              <a:t> Sets (POS)</a:t>
            </a:r>
          </a:p>
          <a:p>
            <a:pPr lvl="1"/>
            <a:r>
              <a:rPr lang="en-TW" dirty="0"/>
              <a:t>Organize story content in terms of temporal order, complexity scale, and relative proportions</a:t>
            </a:r>
          </a:p>
          <a:p>
            <a:r>
              <a:rPr lang="en-US" dirty="0"/>
              <a:t>Proportions between strategic elements in the story</a:t>
            </a:r>
            <a:endParaRPr lang="en-TW" dirty="0"/>
          </a:p>
          <a:p>
            <a:pPr lvl="1"/>
            <a:r>
              <a:rPr lang="en-TW" dirty="0"/>
              <a:t>Allocate the amount of resources to the story plot development in “balanced” proportions</a:t>
            </a:r>
          </a:p>
          <a:p>
            <a:endParaRPr lang="en-TW" dirty="0"/>
          </a:p>
          <a:p>
            <a:r>
              <a:rPr lang="en-TW" dirty="0"/>
              <a:t>Proportionality</a:t>
            </a:r>
          </a:p>
          <a:p>
            <a:pPr lvl="1"/>
            <a:r>
              <a:rPr lang="en-TW" dirty="0"/>
              <a:t>Choosing a set of measurment units. (Natural Units, Metric/English Units, Computing Units)</a:t>
            </a:r>
          </a:p>
          <a:p>
            <a:endParaRPr lang="en-TW" dirty="0"/>
          </a:p>
          <a:p>
            <a:endParaRPr lang="en-TW" dirty="0"/>
          </a:p>
          <a:p>
            <a:endParaRPr lang="en-TW" dirty="0"/>
          </a:p>
        </p:txBody>
      </p:sp>
      <p:sp>
        <p:nvSpPr>
          <p:cNvPr id="4" name="Slide Number Placeholder 3">
            <a:extLst>
              <a:ext uri="{FF2B5EF4-FFF2-40B4-BE49-F238E27FC236}">
                <a16:creationId xmlns:a16="http://schemas.microsoft.com/office/drawing/2014/main" id="{D469AC13-F06F-F246-A559-2AA835A5B2F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42</a:t>
            </a:fld>
            <a:endParaRPr lang="en" dirty="0"/>
          </a:p>
        </p:txBody>
      </p:sp>
    </p:spTree>
    <p:extLst>
      <p:ext uri="{BB962C8B-B14F-4D97-AF65-F5344CB8AC3E}">
        <p14:creationId xmlns:p14="http://schemas.microsoft.com/office/powerpoint/2010/main" val="329672849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800" dirty="0"/>
              <a:t>Higher Dimensional Structure </a:t>
            </a:r>
            <a:br>
              <a:rPr lang="en" sz="2800" dirty="0"/>
            </a:br>
            <a:r>
              <a:rPr lang="en" sz="2800" dirty="0"/>
              <a:t>denoted by Arrows</a:t>
            </a:r>
            <a:endParaRPr sz="2800" dirty="0"/>
          </a:p>
        </p:txBody>
      </p:sp>
      <p:sp>
        <p:nvSpPr>
          <p:cNvPr id="2" name="Slide Number Placeholder 1">
            <a:extLst>
              <a:ext uri="{FF2B5EF4-FFF2-40B4-BE49-F238E27FC236}">
                <a16:creationId xmlns:a16="http://schemas.microsoft.com/office/drawing/2014/main" id="{4C23C8AD-B4F8-5447-BB2D-554C9103C2C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43</a:t>
            </a:fld>
            <a:endParaRPr lang="en"/>
          </a:p>
        </p:txBody>
      </p:sp>
      <p:pic>
        <p:nvPicPr>
          <p:cNvPr id="3" name="Picture 2">
            <a:hlinkClick r:id="rId3"/>
            <a:extLst>
              <a:ext uri="{FF2B5EF4-FFF2-40B4-BE49-F238E27FC236}">
                <a16:creationId xmlns:a16="http://schemas.microsoft.com/office/drawing/2014/main" id="{0D87A71C-F2D3-B545-AF98-7F1360491A5D}"/>
              </a:ext>
            </a:extLst>
          </p:cNvPr>
          <p:cNvPicPr>
            <a:picLocks noChangeAspect="1"/>
          </p:cNvPicPr>
          <p:nvPr/>
        </p:nvPicPr>
        <p:blipFill>
          <a:blip r:embed="rId4"/>
          <a:stretch>
            <a:fillRect/>
          </a:stretch>
        </p:blipFill>
        <p:spPr>
          <a:xfrm>
            <a:off x="233987" y="1354405"/>
            <a:ext cx="4192264" cy="2684651"/>
          </a:xfrm>
          <a:prstGeom prst="rect">
            <a:avLst/>
          </a:prstGeom>
        </p:spPr>
      </p:pic>
      <p:sp>
        <p:nvSpPr>
          <p:cNvPr id="4" name="TextBox 3">
            <a:extLst>
              <a:ext uri="{FF2B5EF4-FFF2-40B4-BE49-F238E27FC236}">
                <a16:creationId xmlns:a16="http://schemas.microsoft.com/office/drawing/2014/main" id="{839BB9DD-7873-4345-A089-AF32F0FFEFE2}"/>
              </a:ext>
            </a:extLst>
          </p:cNvPr>
          <p:cNvSpPr txBox="1"/>
          <p:nvPr/>
        </p:nvSpPr>
        <p:spPr>
          <a:xfrm>
            <a:off x="763023" y="4193625"/>
            <a:ext cx="3134191" cy="307777"/>
          </a:xfrm>
          <a:prstGeom prst="rect">
            <a:avLst/>
          </a:prstGeom>
          <a:noFill/>
        </p:spPr>
        <p:txBody>
          <a:bodyPr wrap="none" rtlCol="0">
            <a:spAutoFit/>
          </a:bodyPr>
          <a:lstStyle/>
          <a:p>
            <a:r>
              <a:rPr lang="en-US" dirty="0">
                <a:hlinkClick r:id="rId3"/>
              </a:rPr>
              <a:t>https://</a:t>
            </a:r>
            <a:r>
              <a:rPr lang="en-US" dirty="0" err="1">
                <a:hlinkClick r:id="rId3"/>
              </a:rPr>
              <a:t>youtu.be</a:t>
            </a:r>
            <a:r>
              <a:rPr lang="en-US" dirty="0">
                <a:hlinkClick r:id="rId3"/>
              </a:rPr>
              <a:t>/lmcT2mP2bfE?t=183</a:t>
            </a:r>
            <a:endParaRPr lang="en-TW" dirty="0"/>
          </a:p>
        </p:txBody>
      </p:sp>
      <p:pic>
        <p:nvPicPr>
          <p:cNvPr id="5" name="Picture 4">
            <a:hlinkClick r:id="rId5"/>
            <a:extLst>
              <a:ext uri="{FF2B5EF4-FFF2-40B4-BE49-F238E27FC236}">
                <a16:creationId xmlns:a16="http://schemas.microsoft.com/office/drawing/2014/main" id="{A959CD6E-7534-734C-A531-E20DD6A8846C}"/>
              </a:ext>
            </a:extLst>
          </p:cNvPr>
          <p:cNvPicPr>
            <a:picLocks noChangeAspect="1"/>
          </p:cNvPicPr>
          <p:nvPr/>
        </p:nvPicPr>
        <p:blipFill>
          <a:blip r:embed="rId6"/>
          <a:stretch>
            <a:fillRect/>
          </a:stretch>
        </p:blipFill>
        <p:spPr>
          <a:xfrm>
            <a:off x="4717751" y="1354405"/>
            <a:ext cx="4192264" cy="2684651"/>
          </a:xfrm>
          <a:prstGeom prst="rect">
            <a:avLst/>
          </a:prstGeom>
        </p:spPr>
      </p:pic>
      <p:sp>
        <p:nvSpPr>
          <p:cNvPr id="9" name="TextBox 8">
            <a:extLst>
              <a:ext uri="{FF2B5EF4-FFF2-40B4-BE49-F238E27FC236}">
                <a16:creationId xmlns:a16="http://schemas.microsoft.com/office/drawing/2014/main" id="{9F1A895A-C8D3-7641-8D47-71963317B4A5}"/>
              </a:ext>
            </a:extLst>
          </p:cNvPr>
          <p:cNvSpPr txBox="1"/>
          <p:nvPr/>
        </p:nvSpPr>
        <p:spPr>
          <a:xfrm>
            <a:off x="5246786" y="4193624"/>
            <a:ext cx="3134191" cy="307777"/>
          </a:xfrm>
          <a:prstGeom prst="rect">
            <a:avLst/>
          </a:prstGeom>
          <a:noFill/>
        </p:spPr>
        <p:txBody>
          <a:bodyPr wrap="none" rtlCol="0">
            <a:spAutoFit/>
          </a:bodyPr>
          <a:lstStyle/>
          <a:p>
            <a:r>
              <a:rPr lang="en-US" dirty="0">
                <a:hlinkClick r:id="rId5"/>
              </a:rPr>
              <a:t>https://</a:t>
            </a:r>
            <a:r>
              <a:rPr lang="en-US" dirty="0" err="1">
                <a:hlinkClick r:id="rId5"/>
              </a:rPr>
              <a:t>youtu.be</a:t>
            </a:r>
            <a:r>
              <a:rPr lang="en-US" dirty="0">
                <a:hlinkClick r:id="rId5"/>
              </a:rPr>
              <a:t>/lmcT2mP2bfE?t=481</a:t>
            </a:r>
            <a:endParaRPr lang="en-TW" dirty="0"/>
          </a:p>
        </p:txBody>
      </p:sp>
    </p:spTree>
    <p:extLst>
      <p:ext uri="{BB962C8B-B14F-4D97-AF65-F5344CB8AC3E}">
        <p14:creationId xmlns:p14="http://schemas.microsoft.com/office/powerpoint/2010/main" val="214037106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800" dirty="0"/>
              <a:t>The Idea of Multiplication</a:t>
            </a:r>
            <a:br>
              <a:rPr lang="en" sz="2800" dirty="0"/>
            </a:br>
            <a:r>
              <a:rPr lang="en" sz="2800" dirty="0"/>
              <a:t>expressed in Arrows</a:t>
            </a:r>
            <a:endParaRPr sz="2800" dirty="0"/>
          </a:p>
        </p:txBody>
      </p:sp>
      <p:sp>
        <p:nvSpPr>
          <p:cNvPr id="2" name="Slide Number Placeholder 1">
            <a:extLst>
              <a:ext uri="{FF2B5EF4-FFF2-40B4-BE49-F238E27FC236}">
                <a16:creationId xmlns:a16="http://schemas.microsoft.com/office/drawing/2014/main" id="{4C23C8AD-B4F8-5447-BB2D-554C9103C2C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44</a:t>
            </a:fld>
            <a:endParaRPr lang="en"/>
          </a:p>
        </p:txBody>
      </p:sp>
      <p:pic>
        <p:nvPicPr>
          <p:cNvPr id="4" name="Picture 3">
            <a:hlinkClick r:id="rId3"/>
            <a:extLst>
              <a:ext uri="{FF2B5EF4-FFF2-40B4-BE49-F238E27FC236}">
                <a16:creationId xmlns:a16="http://schemas.microsoft.com/office/drawing/2014/main" id="{D3133B62-81E3-E147-875A-BC203B6C69B0}"/>
              </a:ext>
            </a:extLst>
          </p:cNvPr>
          <p:cNvPicPr>
            <a:picLocks noChangeAspect="1"/>
          </p:cNvPicPr>
          <p:nvPr/>
        </p:nvPicPr>
        <p:blipFill>
          <a:blip r:embed="rId4"/>
          <a:stretch>
            <a:fillRect/>
          </a:stretch>
        </p:blipFill>
        <p:spPr>
          <a:xfrm>
            <a:off x="4839984" y="1818289"/>
            <a:ext cx="3742690" cy="2396753"/>
          </a:xfrm>
          <a:prstGeom prst="rect">
            <a:avLst/>
          </a:prstGeom>
        </p:spPr>
      </p:pic>
      <p:pic>
        <p:nvPicPr>
          <p:cNvPr id="5" name="Picture 4">
            <a:hlinkClick r:id="rId5"/>
            <a:extLst>
              <a:ext uri="{FF2B5EF4-FFF2-40B4-BE49-F238E27FC236}">
                <a16:creationId xmlns:a16="http://schemas.microsoft.com/office/drawing/2014/main" id="{625548EA-0FB0-DE4C-A86E-95DB7BD1838B}"/>
              </a:ext>
            </a:extLst>
          </p:cNvPr>
          <p:cNvPicPr>
            <a:picLocks noChangeAspect="1"/>
          </p:cNvPicPr>
          <p:nvPr/>
        </p:nvPicPr>
        <p:blipFill>
          <a:blip r:embed="rId6"/>
          <a:stretch>
            <a:fillRect/>
          </a:stretch>
        </p:blipFill>
        <p:spPr>
          <a:xfrm>
            <a:off x="561326" y="1818289"/>
            <a:ext cx="3742691" cy="2396753"/>
          </a:xfrm>
          <a:prstGeom prst="rect">
            <a:avLst/>
          </a:prstGeom>
        </p:spPr>
      </p:pic>
      <p:sp>
        <p:nvSpPr>
          <p:cNvPr id="6" name="TextBox 5">
            <a:extLst>
              <a:ext uri="{FF2B5EF4-FFF2-40B4-BE49-F238E27FC236}">
                <a16:creationId xmlns:a16="http://schemas.microsoft.com/office/drawing/2014/main" id="{D0BA8213-EB94-744F-B107-3F54B0B345C0}"/>
              </a:ext>
            </a:extLst>
          </p:cNvPr>
          <p:cNvSpPr txBox="1"/>
          <p:nvPr/>
        </p:nvSpPr>
        <p:spPr>
          <a:xfrm>
            <a:off x="865575" y="4355440"/>
            <a:ext cx="3134191" cy="307777"/>
          </a:xfrm>
          <a:prstGeom prst="rect">
            <a:avLst/>
          </a:prstGeom>
          <a:noFill/>
        </p:spPr>
        <p:txBody>
          <a:bodyPr wrap="none" rtlCol="0">
            <a:spAutoFit/>
          </a:bodyPr>
          <a:lstStyle/>
          <a:p>
            <a:r>
              <a:rPr lang="en-US" dirty="0">
                <a:hlinkClick r:id="rId5"/>
              </a:rPr>
              <a:t>https://</a:t>
            </a:r>
            <a:r>
              <a:rPr lang="en-US" dirty="0" err="1">
                <a:hlinkClick r:id="rId5"/>
              </a:rPr>
              <a:t>youtu.be</a:t>
            </a:r>
            <a:r>
              <a:rPr lang="en-US" dirty="0">
                <a:hlinkClick r:id="rId5"/>
              </a:rPr>
              <a:t>/lmcT2mP2bfE?t=967</a:t>
            </a:r>
            <a:endParaRPr lang="en-TW" dirty="0"/>
          </a:p>
        </p:txBody>
      </p:sp>
      <p:sp>
        <p:nvSpPr>
          <p:cNvPr id="7" name="TextBox 6">
            <a:extLst>
              <a:ext uri="{FF2B5EF4-FFF2-40B4-BE49-F238E27FC236}">
                <a16:creationId xmlns:a16="http://schemas.microsoft.com/office/drawing/2014/main" id="{4432C373-D5D4-4D41-8267-47F19E60D368}"/>
              </a:ext>
            </a:extLst>
          </p:cNvPr>
          <p:cNvSpPr txBox="1"/>
          <p:nvPr/>
        </p:nvSpPr>
        <p:spPr>
          <a:xfrm>
            <a:off x="5144236" y="4355440"/>
            <a:ext cx="3233578" cy="307777"/>
          </a:xfrm>
          <a:prstGeom prst="rect">
            <a:avLst/>
          </a:prstGeom>
          <a:noFill/>
        </p:spPr>
        <p:txBody>
          <a:bodyPr wrap="none" rtlCol="0">
            <a:spAutoFit/>
          </a:bodyPr>
          <a:lstStyle/>
          <a:p>
            <a:r>
              <a:rPr lang="en-US" dirty="0">
                <a:hlinkClick r:id="rId3"/>
              </a:rPr>
              <a:t>https://</a:t>
            </a:r>
            <a:r>
              <a:rPr lang="en-US" dirty="0" err="1">
                <a:hlinkClick r:id="rId3"/>
              </a:rPr>
              <a:t>youtu.be</a:t>
            </a:r>
            <a:r>
              <a:rPr lang="en-US" dirty="0">
                <a:hlinkClick r:id="rId3"/>
              </a:rPr>
              <a:t>/lmcT2mP2bfE?t=1021</a:t>
            </a:r>
            <a:endParaRPr lang="en-TW" dirty="0"/>
          </a:p>
        </p:txBody>
      </p:sp>
    </p:spTree>
    <p:extLst>
      <p:ext uri="{BB962C8B-B14F-4D97-AF65-F5344CB8AC3E}">
        <p14:creationId xmlns:p14="http://schemas.microsoft.com/office/powerpoint/2010/main" val="152186248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DA4776-6B82-E44C-909B-B9DF32C44997}"/>
              </a:ext>
            </a:extLst>
          </p:cNvPr>
          <p:cNvSpPr>
            <a:spLocks noGrp="1"/>
          </p:cNvSpPr>
          <p:nvPr>
            <p:ph type="title"/>
          </p:nvPr>
        </p:nvSpPr>
        <p:spPr>
          <a:xfrm>
            <a:off x="311700" y="537950"/>
            <a:ext cx="8520600" cy="841800"/>
          </a:xfrm>
        </p:spPr>
        <p:txBody>
          <a:bodyPr/>
          <a:lstStyle/>
          <a:p>
            <a:r>
              <a:rPr lang="en-TW" dirty="0"/>
              <a:t>The World According to Category Theory</a:t>
            </a:r>
          </a:p>
        </p:txBody>
      </p:sp>
      <p:sp>
        <p:nvSpPr>
          <p:cNvPr id="3" name="Slide Number Placeholder 2">
            <a:extLst>
              <a:ext uri="{FF2B5EF4-FFF2-40B4-BE49-F238E27FC236}">
                <a16:creationId xmlns:a16="http://schemas.microsoft.com/office/drawing/2014/main" id="{0764B40E-11B1-C640-BD54-E11890817DA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45</a:t>
            </a:fld>
            <a:endParaRPr lang="en" dirty="0"/>
          </a:p>
        </p:txBody>
      </p:sp>
      <p:pic>
        <p:nvPicPr>
          <p:cNvPr id="4" name="Picture 3">
            <a:hlinkClick r:id="rId2"/>
            <a:extLst>
              <a:ext uri="{FF2B5EF4-FFF2-40B4-BE49-F238E27FC236}">
                <a16:creationId xmlns:a16="http://schemas.microsoft.com/office/drawing/2014/main" id="{FD3DB2EE-205C-0547-A55C-342E9ACADDDB}"/>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3710947" y="1379750"/>
            <a:ext cx="1722105" cy="1727200"/>
          </a:xfrm>
          <a:prstGeom prst="rect">
            <a:avLst/>
          </a:prstGeom>
        </p:spPr>
      </p:pic>
      <p:sp>
        <p:nvSpPr>
          <p:cNvPr id="5" name="TextBox 4">
            <a:extLst>
              <a:ext uri="{FF2B5EF4-FFF2-40B4-BE49-F238E27FC236}">
                <a16:creationId xmlns:a16="http://schemas.microsoft.com/office/drawing/2014/main" id="{3DC2614C-EB12-8149-A8D8-FEA016DF08CC}"/>
              </a:ext>
            </a:extLst>
          </p:cNvPr>
          <p:cNvSpPr txBox="1"/>
          <p:nvPr/>
        </p:nvSpPr>
        <p:spPr>
          <a:xfrm>
            <a:off x="5433052" y="1959940"/>
            <a:ext cx="3118161" cy="523220"/>
          </a:xfrm>
          <a:prstGeom prst="rect">
            <a:avLst/>
          </a:prstGeom>
          <a:noFill/>
        </p:spPr>
        <p:txBody>
          <a:bodyPr wrap="none" rtlCol="0">
            <a:spAutoFit/>
          </a:bodyPr>
          <a:lstStyle/>
          <a:p>
            <a:pPr algn="ctr"/>
            <a:r>
              <a:rPr lang="en-TW" dirty="0"/>
              <a:t>Find an image that shows arrow that </a:t>
            </a:r>
          </a:p>
          <a:p>
            <a:pPr algn="ctr"/>
            <a:r>
              <a:rPr lang="en-TW" dirty="0"/>
              <a:t>points to another arrow</a:t>
            </a:r>
          </a:p>
        </p:txBody>
      </p:sp>
      <p:sp>
        <p:nvSpPr>
          <p:cNvPr id="6" name="TextBox 5">
            <a:extLst>
              <a:ext uri="{FF2B5EF4-FFF2-40B4-BE49-F238E27FC236}">
                <a16:creationId xmlns:a16="http://schemas.microsoft.com/office/drawing/2014/main" id="{E24AA0BE-3F3E-8846-A7EA-0D0A7BFBCA85}"/>
              </a:ext>
            </a:extLst>
          </p:cNvPr>
          <p:cNvSpPr txBox="1"/>
          <p:nvPr/>
        </p:nvSpPr>
        <p:spPr>
          <a:xfrm>
            <a:off x="576353" y="3504481"/>
            <a:ext cx="7991290" cy="830997"/>
          </a:xfrm>
          <a:prstGeom prst="rect">
            <a:avLst/>
          </a:prstGeom>
          <a:noFill/>
        </p:spPr>
        <p:txBody>
          <a:bodyPr wrap="none" rtlCol="0">
            <a:spAutoFit/>
          </a:bodyPr>
          <a:lstStyle/>
          <a:p>
            <a:pPr algn="ctr"/>
            <a:r>
              <a:rPr lang="en-TW" sz="2400" dirty="0"/>
              <a:t>A mathematical foundation based on one notation: arrow!</a:t>
            </a:r>
          </a:p>
          <a:p>
            <a:pPr algn="ctr"/>
            <a:r>
              <a:rPr lang="en-TW" sz="2400" dirty="0"/>
              <a:t>Also known as the arrow chasing computation.</a:t>
            </a:r>
          </a:p>
        </p:txBody>
      </p:sp>
    </p:spTree>
    <p:extLst>
      <p:ext uri="{BB962C8B-B14F-4D97-AF65-F5344CB8AC3E}">
        <p14:creationId xmlns:p14="http://schemas.microsoft.com/office/powerpoint/2010/main" val="183327228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What3Words"/>
          <p:cNvSpPr txBox="1">
            <a:spLocks noGrp="1"/>
          </p:cNvSpPr>
          <p:nvPr>
            <p:ph type="title"/>
          </p:nvPr>
        </p:nvSpPr>
        <p:spPr>
          <a:prstGeom prst="rect">
            <a:avLst/>
          </a:prstGeom>
        </p:spPr>
        <p:txBody>
          <a:bodyPr/>
          <a:lstStyle/>
          <a:p>
            <a:pPr algn="ctr"/>
            <a:r>
              <a:rPr lang="en-US" dirty="0"/>
              <a:t>Perspectives of Category Theorists</a:t>
            </a:r>
            <a:br>
              <a:rPr lang="en-US" dirty="0"/>
            </a:br>
            <a:r>
              <a:rPr lang="en-US" dirty="0"/>
              <a:t>(</a:t>
            </a:r>
            <a:r>
              <a:rPr lang="en-US" dirty="0" err="1"/>
              <a:t>Yoneda</a:t>
            </a:r>
            <a:r>
              <a:rPr lang="en-US" dirty="0"/>
              <a:t> Perspective)</a:t>
            </a:r>
            <a:endParaRPr dirty="0"/>
          </a:p>
        </p:txBody>
      </p:sp>
      <p:sp>
        <p:nvSpPr>
          <p:cNvPr id="5" name="Slide Number Placeholder 4">
            <a:extLst>
              <a:ext uri="{FF2B5EF4-FFF2-40B4-BE49-F238E27FC236}">
                <a16:creationId xmlns:a16="http://schemas.microsoft.com/office/drawing/2014/main" id="{049D741F-D9FE-E24F-BDA0-BD969A609CDC}"/>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46</a:t>
            </a:fld>
            <a:endParaRPr kumimoji="0" lang="en" sz="1000" b="0" i="0" u="none" strike="noStrike" kern="0" cap="none" spc="0" normalizeH="0" baseline="0" noProof="0" dirty="0">
              <a:ln>
                <a:noFill/>
              </a:ln>
              <a:solidFill>
                <a:srgbClr val="000000"/>
              </a:solidFill>
              <a:effectLst/>
              <a:uLnTx/>
              <a:uFillTx/>
              <a:latin typeface="Arial"/>
              <a:cs typeface="Arial"/>
              <a:sym typeface="Arial"/>
            </a:endParaRPr>
          </a:p>
        </p:txBody>
      </p:sp>
      <p:pic>
        <p:nvPicPr>
          <p:cNvPr id="3" name="Picture 2">
            <a:hlinkClick r:id="rId2"/>
            <a:extLst>
              <a:ext uri="{FF2B5EF4-FFF2-40B4-BE49-F238E27FC236}">
                <a16:creationId xmlns:a16="http://schemas.microsoft.com/office/drawing/2014/main" id="{125FFD65-CDF2-9D42-839B-229FACC408FA}"/>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06724" y="1562451"/>
            <a:ext cx="2824758" cy="2544438"/>
          </a:xfrm>
          <a:prstGeom prst="rect">
            <a:avLst/>
          </a:prstGeom>
        </p:spPr>
      </p:pic>
      <p:pic>
        <p:nvPicPr>
          <p:cNvPr id="4" name="Picture 3">
            <a:hlinkClick r:id="rId4"/>
            <a:extLst>
              <a:ext uri="{FF2B5EF4-FFF2-40B4-BE49-F238E27FC236}">
                <a16:creationId xmlns:a16="http://schemas.microsoft.com/office/drawing/2014/main" id="{9EBF85AC-C4D6-314D-BC81-87236D5D8E17}"/>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159621" y="1569677"/>
            <a:ext cx="2824758" cy="2544438"/>
          </a:xfrm>
          <a:prstGeom prst="rect">
            <a:avLst/>
          </a:prstGeom>
        </p:spPr>
      </p:pic>
      <p:pic>
        <p:nvPicPr>
          <p:cNvPr id="6" name="Picture 5">
            <a:hlinkClick r:id="rId6"/>
            <a:extLst>
              <a:ext uri="{FF2B5EF4-FFF2-40B4-BE49-F238E27FC236}">
                <a16:creationId xmlns:a16="http://schemas.microsoft.com/office/drawing/2014/main" id="{CCEC1646-C255-FC40-9897-CC0E7475A254}"/>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6212519" y="1562451"/>
            <a:ext cx="2824757" cy="2544438"/>
          </a:xfrm>
          <a:prstGeom prst="rect">
            <a:avLst/>
          </a:prstGeom>
        </p:spPr>
      </p:pic>
      <p:sp>
        <p:nvSpPr>
          <p:cNvPr id="7" name="Rectangle 6">
            <a:extLst>
              <a:ext uri="{FF2B5EF4-FFF2-40B4-BE49-F238E27FC236}">
                <a16:creationId xmlns:a16="http://schemas.microsoft.com/office/drawing/2014/main" id="{BD83F57B-7014-D043-838C-8DB0A4858985}"/>
              </a:ext>
            </a:extLst>
          </p:cNvPr>
          <p:cNvSpPr/>
          <p:nvPr/>
        </p:nvSpPr>
        <p:spPr>
          <a:xfrm>
            <a:off x="3436883" y="4296735"/>
            <a:ext cx="5218386" cy="738664"/>
          </a:xfrm>
          <a:prstGeom prst="rect">
            <a:avLst/>
          </a:prstGeom>
        </p:spPr>
        <p:txBody>
          <a:bodyPr wrap="square">
            <a:spAutoFit/>
          </a:bodyPr>
          <a:lstStyle/>
          <a:p>
            <a:r>
              <a:rPr lang="en-US" dirty="0" err="1">
                <a:latin typeface="Lora"/>
              </a:rPr>
              <a:t>Yoneda</a:t>
            </a:r>
            <a:r>
              <a:rPr lang="en-US" dirty="0">
                <a:latin typeface="Lora"/>
              </a:rPr>
              <a:t> lemma implies: </a:t>
            </a:r>
          </a:p>
          <a:p>
            <a:r>
              <a:rPr lang="en-US" b="1" dirty="0">
                <a:latin typeface="Lora"/>
              </a:rPr>
              <a:t>all</a:t>
            </a:r>
            <a:r>
              <a:rPr lang="en-US" dirty="0">
                <a:latin typeface="Lora"/>
              </a:rPr>
              <a:t> vantage points give </a:t>
            </a:r>
            <a:r>
              <a:rPr lang="en-US" b="1" dirty="0">
                <a:latin typeface="Lora"/>
              </a:rPr>
              <a:t>all</a:t>
            </a:r>
            <a:r>
              <a:rPr lang="en-US" dirty="0">
                <a:latin typeface="Lora"/>
              </a:rPr>
              <a:t>  information.</a:t>
            </a:r>
          </a:p>
          <a:p>
            <a:r>
              <a:rPr lang="en-US" dirty="0">
                <a:latin typeface="Lora"/>
              </a:rPr>
              <a:t>	- excerpt from </a:t>
            </a:r>
            <a:r>
              <a:rPr lang="en-US" dirty="0">
                <a:latin typeface="Lora"/>
                <a:hlinkClick r:id="rId8"/>
              </a:rPr>
              <a:t>Math3ma</a:t>
            </a:r>
            <a:endParaRPr lang="en-US" dirty="0">
              <a:latin typeface="Lora"/>
            </a:endParaRPr>
          </a:p>
        </p:txBody>
      </p:sp>
    </p:spTree>
    <p:extLst>
      <p:ext uri="{BB962C8B-B14F-4D97-AF65-F5344CB8AC3E}">
        <p14:creationId xmlns:p14="http://schemas.microsoft.com/office/powerpoint/2010/main" val="380155797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8AB0F40E-60D7-4485-A1C7-021DE55F5838}"/>
              </a:ext>
            </a:extLst>
          </p:cNvPr>
          <p:cNvSpPr/>
          <p:nvPr/>
        </p:nvSpPr>
        <p:spPr>
          <a:xfrm>
            <a:off x="306265" y="443715"/>
            <a:ext cx="8531503" cy="646331"/>
          </a:xfrm>
          <a:prstGeom prst="rect">
            <a:avLst/>
          </a:prstGeom>
        </p:spPr>
        <p:txBody>
          <a:bodyPr wrap="none">
            <a:spAutoFit/>
          </a:bodyPr>
          <a:lstStyle/>
          <a:p>
            <a:pPr marL="0" marR="0" lvl="0" indent="0" algn="ctr" defTabSz="685800" rtl="0" eaLnBrk="1" fontAlgn="auto" latinLnBrk="0" hangingPunct="1">
              <a:lnSpc>
                <a:spcPct val="100000"/>
              </a:lnSpc>
              <a:spcBef>
                <a:spcPts val="0"/>
              </a:spcBef>
              <a:spcAft>
                <a:spcPts val="0"/>
              </a:spcAft>
              <a:buClrTx/>
              <a:buSzTx/>
              <a:buFont typeface="Arial"/>
              <a:buNone/>
              <a:tabLst/>
              <a:defRPr/>
            </a:pPr>
            <a:r>
              <a:rPr kumimoji="0" lang="en-US" altLang="zh-CN" sz="3600" b="0" i="0" u="none" strike="noStrike" kern="1200" cap="none" spc="0" normalizeH="0" baseline="0" noProof="0" dirty="0">
                <a:ln>
                  <a:noFill/>
                </a:ln>
                <a:solidFill>
                  <a:prstClr val="black"/>
                </a:solidFill>
                <a:effectLst/>
                <a:uLnTx/>
                <a:uFillTx/>
                <a:latin typeface="STXinwei" panose="02010800040101010101" pitchFamily="2" charset="-122"/>
                <a:ea typeface="STXinwei" panose="02010800040101010101" pitchFamily="2" charset="-122"/>
                <a:cs typeface="Arial"/>
                <a:sym typeface="Arial"/>
              </a:rPr>
              <a:t>A General Theory of Natural Equivalences</a:t>
            </a:r>
            <a:endParaRPr kumimoji="0" lang="en-US" sz="3600" b="0" i="0" u="none" strike="noStrike" kern="1200" cap="none" spc="0" normalizeH="0" baseline="0" noProof="0" dirty="0">
              <a:ln>
                <a:noFill/>
              </a:ln>
              <a:solidFill>
                <a:prstClr val="black"/>
              </a:solidFill>
              <a:effectLst/>
              <a:uLnTx/>
              <a:uFillTx/>
              <a:latin typeface="Calibri"/>
              <a:ea typeface="+mn-ea"/>
              <a:cs typeface="Arial"/>
              <a:sym typeface="Arial"/>
            </a:endParaRPr>
          </a:p>
        </p:txBody>
      </p:sp>
      <p:pic>
        <p:nvPicPr>
          <p:cNvPr id="12" name="Picture 2" descr="amuel Eilenberg MFO.jpeg">
            <a:hlinkClick r:id="rId2"/>
            <a:extLst>
              <a:ext uri="{FF2B5EF4-FFF2-40B4-BE49-F238E27FC236}">
                <a16:creationId xmlns:a16="http://schemas.microsoft.com/office/drawing/2014/main" id="{F0140A81-771B-A54E-AF5D-77998C1766E9}"/>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7939975" y="989194"/>
            <a:ext cx="897760" cy="1313994"/>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hlinkClick r:id="rId4"/>
            <a:extLst>
              <a:ext uri="{FF2B5EF4-FFF2-40B4-BE49-F238E27FC236}">
                <a16:creationId xmlns:a16="http://schemas.microsoft.com/office/drawing/2014/main" id="{F40D0BCC-0FAA-4042-8124-69C38ACA16F3}"/>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06265" y="1883831"/>
            <a:ext cx="3678093" cy="2946494"/>
          </a:xfrm>
          <a:prstGeom prst="rect">
            <a:avLst/>
          </a:prstGeom>
        </p:spPr>
      </p:pic>
      <p:sp>
        <p:nvSpPr>
          <p:cNvPr id="3" name="TextBox 2">
            <a:extLst>
              <a:ext uri="{FF2B5EF4-FFF2-40B4-BE49-F238E27FC236}">
                <a16:creationId xmlns:a16="http://schemas.microsoft.com/office/drawing/2014/main" id="{6985647D-665C-C24A-B61E-EBE438250249}"/>
              </a:ext>
            </a:extLst>
          </p:cNvPr>
          <p:cNvSpPr txBox="1"/>
          <p:nvPr/>
        </p:nvSpPr>
        <p:spPr>
          <a:xfrm>
            <a:off x="2163328" y="4830325"/>
            <a:ext cx="5405647" cy="307777"/>
          </a:xfrm>
          <a:prstGeom prst="rect">
            <a:avLst/>
          </a:prstGeom>
          <a:noFill/>
        </p:spPr>
        <p:txBody>
          <a:bodyPr wrap="none" rtlCol="0">
            <a:spAutoFit/>
          </a:bodyPr>
          <a:lstStyle/>
          <a:p>
            <a:r>
              <a:rPr lang="en-TW" dirty="0"/>
              <a:t>Mac Lane and Eilenburg founded Category Theory with this paper.</a:t>
            </a:r>
          </a:p>
        </p:txBody>
      </p:sp>
      <p:pic>
        <p:nvPicPr>
          <p:cNvPr id="4" name="Picture 3">
            <a:hlinkClick r:id="rId6"/>
            <a:extLst>
              <a:ext uri="{FF2B5EF4-FFF2-40B4-BE49-F238E27FC236}">
                <a16:creationId xmlns:a16="http://schemas.microsoft.com/office/drawing/2014/main" id="{B88E279D-91FB-1748-A8CC-5527EB3313C6}"/>
              </a:ext>
            </a:extLst>
          </p:cNvPr>
          <p:cNvPicPr>
            <a:picLocks noChangeAspect="1"/>
          </p:cNvPicPr>
          <p:nvPr/>
        </p:nvPicPr>
        <p:blipFill>
          <a:blip r:embed="rId7"/>
          <a:stretch>
            <a:fillRect/>
          </a:stretch>
        </p:blipFill>
        <p:spPr>
          <a:xfrm>
            <a:off x="4918768" y="994132"/>
            <a:ext cx="2754274" cy="3876015"/>
          </a:xfrm>
          <a:prstGeom prst="rect">
            <a:avLst/>
          </a:prstGeom>
        </p:spPr>
      </p:pic>
      <p:pic>
        <p:nvPicPr>
          <p:cNvPr id="15" name="Picture 14">
            <a:extLst>
              <a:ext uri="{FF2B5EF4-FFF2-40B4-BE49-F238E27FC236}">
                <a16:creationId xmlns:a16="http://schemas.microsoft.com/office/drawing/2014/main" id="{0075137A-698D-2E4F-979B-A5392129833F}"/>
              </a:ext>
            </a:extLst>
          </p:cNvPr>
          <p:cNvPicPr>
            <a:picLocks noChangeAspect="1"/>
          </p:cNvPicPr>
          <p:nvPr/>
        </p:nvPicPr>
        <p:blipFill>
          <a:blip r:embed="rId8"/>
          <a:stretch>
            <a:fillRect/>
          </a:stretch>
        </p:blipFill>
        <p:spPr>
          <a:xfrm>
            <a:off x="2598016" y="1351742"/>
            <a:ext cx="2073039" cy="3129883"/>
          </a:xfrm>
          <a:prstGeom prst="rect">
            <a:avLst/>
          </a:prstGeom>
          <a:ln>
            <a:solidFill>
              <a:schemeClr val="tx1"/>
            </a:solidFill>
          </a:ln>
        </p:spPr>
      </p:pic>
      <p:pic>
        <p:nvPicPr>
          <p:cNvPr id="13" name="Picture 4" descr="aunders MacLane.jpg">
            <a:hlinkClick r:id="rId9"/>
            <a:extLst>
              <a:ext uri="{FF2B5EF4-FFF2-40B4-BE49-F238E27FC236}">
                <a16:creationId xmlns:a16="http://schemas.microsoft.com/office/drawing/2014/main" id="{2A915AC4-F123-1C49-A349-2B8E65AA645F}"/>
              </a:ext>
            </a:extLst>
          </p:cNvPr>
          <p:cNvPicPr>
            <a:picLocks noChangeAspect="1" noChangeArrowheads="1"/>
          </p:cNvPicPr>
          <p:nvPr/>
        </p:nvPicPr>
        <p:blipFill>
          <a:blip r:embed="rId10">
            <a:extLst>
              <a:ext uri="{28A0092B-C50C-407E-A947-70E740481C1C}">
                <a14:useLocalDpi xmlns:a14="http://schemas.microsoft.com/office/drawing/2010/main"/>
              </a:ext>
            </a:extLst>
          </a:blip>
          <a:srcRect/>
          <a:stretch>
            <a:fillRect/>
          </a:stretch>
        </p:blipFill>
        <p:spPr bwMode="auto">
          <a:xfrm>
            <a:off x="202198" y="989196"/>
            <a:ext cx="929513" cy="13139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970246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F192467B-7D86-AD4D-BEE6-8667C5E77FA0}"/>
              </a:ext>
            </a:extLst>
          </p:cNvPr>
          <p:cNvSpPr txBox="1">
            <a:spLocks/>
          </p:cNvSpPr>
          <p:nvPr/>
        </p:nvSpPr>
        <p:spPr>
          <a:xfrm>
            <a:off x="1470511" y="1896119"/>
            <a:ext cx="6202975" cy="1561577"/>
          </a:xfrm>
          <a:prstGeom prst="rect">
            <a:avLst/>
          </a:prstGeom>
        </p:spPr>
        <p:txBody>
          <a:bodyPr vert="horz" lIns="68580" tIns="34290" rIns="68580" bIns="34290" rtlCol="0" anchor="ctr">
            <a:normAutofit fontScale="97500"/>
          </a:bodyPr>
          <a:lstStyle>
            <a:lvl1pPr algn="ctr" defTabSz="457200" rtl="0" eaLnBrk="1" latinLnBrk="0" hangingPunct="1">
              <a:spcBef>
                <a:spcPct val="0"/>
              </a:spcBef>
              <a:buNone/>
              <a:defRPr sz="4400" kern="1200">
                <a:solidFill>
                  <a:schemeClr val="bg1"/>
                </a:solidFill>
                <a:latin typeface="Weibei SC" charset="-122"/>
                <a:ea typeface="Weibei SC" charset="-122"/>
                <a:cs typeface="Weibei SC" charset="-122"/>
              </a:defRPr>
            </a:lvl1pPr>
          </a:lstStyle>
          <a:p>
            <a:pPr defTabSz="342900">
              <a:buClrTx/>
            </a:pPr>
            <a:r>
              <a:rPr lang="en-US" altLang="zh-CN" sz="3200" dirty="0">
                <a:solidFill>
                  <a:schemeClr val="tx1"/>
                </a:solidFill>
                <a:latin typeface="+mj-lt"/>
                <a:ea typeface="STXinwei" panose="02010800040101010101" pitchFamily="2" charset="-122"/>
              </a:rPr>
              <a:t>The most general possible way to name things consistently!</a:t>
            </a:r>
          </a:p>
        </p:txBody>
      </p:sp>
      <p:sp>
        <p:nvSpPr>
          <p:cNvPr id="2" name="矩形 1">
            <a:extLst>
              <a:ext uri="{FF2B5EF4-FFF2-40B4-BE49-F238E27FC236}">
                <a16:creationId xmlns:a16="http://schemas.microsoft.com/office/drawing/2014/main" id="{8AB0F40E-60D7-4485-A1C7-021DE55F5838}"/>
              </a:ext>
            </a:extLst>
          </p:cNvPr>
          <p:cNvSpPr/>
          <p:nvPr/>
        </p:nvSpPr>
        <p:spPr>
          <a:xfrm>
            <a:off x="1093323" y="443715"/>
            <a:ext cx="6957354" cy="1015663"/>
          </a:xfrm>
          <a:prstGeom prst="rect">
            <a:avLst/>
          </a:prstGeom>
        </p:spPr>
        <p:txBody>
          <a:bodyPr wrap="none">
            <a:spAutoFit/>
          </a:bodyPr>
          <a:lstStyle/>
          <a:p>
            <a:pPr algn="ctr" defTabSz="685800">
              <a:buClrTx/>
            </a:pPr>
            <a:r>
              <a:rPr lang="en-US" altLang="zh-CN" sz="6000" kern="1200" dirty="0">
                <a:solidFill>
                  <a:schemeClr val="tx1"/>
                </a:solidFill>
                <a:latin typeface="STXinwei" panose="02010800040101010101" pitchFamily="2" charset="-122"/>
                <a:ea typeface="STXinwei" panose="02010800040101010101" pitchFamily="2" charset="-122"/>
                <a:cs typeface="+mn-cs"/>
              </a:rPr>
              <a:t>Universal Constructs</a:t>
            </a:r>
            <a:endParaRPr lang="en-US" sz="6000" kern="1200" dirty="0">
              <a:solidFill>
                <a:schemeClr val="tx1"/>
              </a:solidFill>
              <a:latin typeface="Calibri"/>
              <a:ea typeface="+mn-ea"/>
              <a:cs typeface="+mn-cs"/>
            </a:endParaRPr>
          </a:p>
        </p:txBody>
      </p:sp>
      <p:pic>
        <p:nvPicPr>
          <p:cNvPr id="5" name="Picture 4">
            <a:hlinkClick r:id="rId2"/>
            <a:extLst>
              <a:ext uri="{FF2B5EF4-FFF2-40B4-BE49-F238E27FC236}">
                <a16:creationId xmlns:a16="http://schemas.microsoft.com/office/drawing/2014/main" id="{1131AF74-BA80-3E41-A07E-D8981F5BDFF4}"/>
              </a:ext>
            </a:extLst>
          </p:cNvPr>
          <p:cNvPicPr>
            <a:picLocks noChangeAspect="1"/>
          </p:cNvPicPr>
          <p:nvPr/>
        </p:nvPicPr>
        <p:blipFill>
          <a:blip r:embed="rId3"/>
          <a:stretch>
            <a:fillRect/>
          </a:stretch>
        </p:blipFill>
        <p:spPr>
          <a:xfrm>
            <a:off x="7528187" y="1628247"/>
            <a:ext cx="1308099" cy="1889476"/>
          </a:xfrm>
          <a:prstGeom prst="rect">
            <a:avLst/>
          </a:prstGeom>
        </p:spPr>
      </p:pic>
      <p:pic>
        <p:nvPicPr>
          <p:cNvPr id="6" name="Picture 5">
            <a:hlinkClick r:id="rId4"/>
            <a:extLst>
              <a:ext uri="{FF2B5EF4-FFF2-40B4-BE49-F238E27FC236}">
                <a16:creationId xmlns:a16="http://schemas.microsoft.com/office/drawing/2014/main" id="{6E1DA21F-0F9C-EA46-A3BA-239552F24201}"/>
              </a:ext>
            </a:extLst>
          </p:cNvPr>
          <p:cNvPicPr>
            <a:picLocks noChangeAspect="1"/>
          </p:cNvPicPr>
          <p:nvPr/>
        </p:nvPicPr>
        <p:blipFill>
          <a:blip r:embed="rId5"/>
          <a:stretch>
            <a:fillRect/>
          </a:stretch>
        </p:blipFill>
        <p:spPr>
          <a:xfrm>
            <a:off x="7528188" y="3894438"/>
            <a:ext cx="1308100" cy="1079500"/>
          </a:xfrm>
          <a:prstGeom prst="rect">
            <a:avLst/>
          </a:prstGeom>
        </p:spPr>
      </p:pic>
      <p:sp>
        <p:nvSpPr>
          <p:cNvPr id="7" name="TextBox 6">
            <a:extLst>
              <a:ext uri="{FF2B5EF4-FFF2-40B4-BE49-F238E27FC236}">
                <a16:creationId xmlns:a16="http://schemas.microsoft.com/office/drawing/2014/main" id="{431AD50D-ADE9-4C43-A495-9DCB711EF356}"/>
              </a:ext>
            </a:extLst>
          </p:cNvPr>
          <p:cNvSpPr txBox="1"/>
          <p:nvPr/>
        </p:nvSpPr>
        <p:spPr>
          <a:xfrm>
            <a:off x="1862663" y="3807425"/>
            <a:ext cx="5418667" cy="954107"/>
          </a:xfrm>
          <a:prstGeom prst="rect">
            <a:avLst/>
          </a:prstGeom>
          <a:noFill/>
        </p:spPr>
        <p:txBody>
          <a:bodyPr wrap="square" rtlCol="0">
            <a:spAutoFit/>
          </a:bodyPr>
          <a:lstStyle/>
          <a:p>
            <a:pPr algn="ctr"/>
            <a:r>
              <a:rPr lang="en-TW" dirty="0"/>
              <a:t>Based on </a:t>
            </a:r>
            <a:r>
              <a:rPr lang="en-TW" dirty="0">
                <a:hlinkClick r:id="rId6"/>
              </a:rPr>
              <a:t>Univalence Foundations </a:t>
            </a:r>
            <a:r>
              <a:rPr lang="en-TW" dirty="0"/>
              <a:t>and the </a:t>
            </a:r>
            <a:r>
              <a:rPr lang="en-TW" dirty="0">
                <a:hlinkClick r:id="rId7"/>
              </a:rPr>
              <a:t>Coq</a:t>
            </a:r>
            <a:r>
              <a:rPr lang="en-TW" dirty="0"/>
              <a:t> Proof assistant, </a:t>
            </a:r>
            <a:r>
              <a:rPr lang="en-TW" dirty="0">
                <a:hlinkClick r:id="rId8"/>
              </a:rPr>
              <a:t>Voevodsky</a:t>
            </a:r>
            <a:r>
              <a:rPr lang="en-TW" dirty="0"/>
              <a:t> created a path to organize mathematical knowledge in a computable language based on ”Higher Category Theory”, also known as Homotopy Type T</a:t>
            </a:r>
            <a:r>
              <a:rPr lang="en-US" dirty="0"/>
              <a:t>h</a:t>
            </a:r>
            <a:r>
              <a:rPr lang="en-TW" dirty="0"/>
              <a:t>eory.</a:t>
            </a:r>
          </a:p>
        </p:txBody>
      </p:sp>
      <p:pic>
        <p:nvPicPr>
          <p:cNvPr id="8" name="Picture 7">
            <a:hlinkClick r:id="rId7"/>
            <a:extLst>
              <a:ext uri="{FF2B5EF4-FFF2-40B4-BE49-F238E27FC236}">
                <a16:creationId xmlns:a16="http://schemas.microsoft.com/office/drawing/2014/main" id="{C95366CC-4B23-3D43-88B6-08D3CD51CF7A}"/>
              </a:ext>
            </a:extLst>
          </p:cNvPr>
          <p:cNvPicPr>
            <a:picLocks noChangeAspect="1"/>
          </p:cNvPicPr>
          <p:nvPr/>
        </p:nvPicPr>
        <p:blipFill>
          <a:blip r:embed="rId9"/>
          <a:stretch>
            <a:fillRect/>
          </a:stretch>
        </p:blipFill>
        <p:spPr>
          <a:xfrm>
            <a:off x="910191" y="3894437"/>
            <a:ext cx="622300" cy="952500"/>
          </a:xfrm>
          <a:prstGeom prst="rect">
            <a:avLst/>
          </a:prstGeom>
        </p:spPr>
      </p:pic>
      <p:sp>
        <p:nvSpPr>
          <p:cNvPr id="9" name="TextBox 8">
            <a:extLst>
              <a:ext uri="{FF2B5EF4-FFF2-40B4-BE49-F238E27FC236}">
                <a16:creationId xmlns:a16="http://schemas.microsoft.com/office/drawing/2014/main" id="{0D774A61-B9B1-034A-A783-5893C45FC33D}"/>
              </a:ext>
            </a:extLst>
          </p:cNvPr>
          <p:cNvSpPr txBox="1"/>
          <p:nvPr/>
        </p:nvSpPr>
        <p:spPr>
          <a:xfrm>
            <a:off x="87871" y="3284205"/>
            <a:ext cx="2265364" cy="523220"/>
          </a:xfrm>
          <a:prstGeom prst="rect">
            <a:avLst/>
          </a:prstGeom>
          <a:noFill/>
        </p:spPr>
        <p:txBody>
          <a:bodyPr wrap="none" rtlCol="0">
            <a:spAutoFit/>
          </a:bodyPr>
          <a:lstStyle/>
          <a:p>
            <a:pPr algn="ctr"/>
            <a:r>
              <a:rPr lang="en-TW" dirty="0">
                <a:hlinkClick r:id="rId7"/>
              </a:rPr>
              <a:t>Coq</a:t>
            </a:r>
            <a:r>
              <a:rPr lang="en-TW" dirty="0"/>
              <a:t>: </a:t>
            </a:r>
          </a:p>
          <a:p>
            <a:pPr algn="ctr"/>
            <a:r>
              <a:rPr lang="en-TW" dirty="0"/>
              <a:t>Interactive Proof Assistant</a:t>
            </a:r>
          </a:p>
        </p:txBody>
      </p:sp>
      <p:pic>
        <p:nvPicPr>
          <p:cNvPr id="11" name="Picture 10">
            <a:hlinkClick r:id="rId10"/>
            <a:extLst>
              <a:ext uri="{FF2B5EF4-FFF2-40B4-BE49-F238E27FC236}">
                <a16:creationId xmlns:a16="http://schemas.microsoft.com/office/drawing/2014/main" id="{96A4A0AF-CDAF-8240-AFB8-AE897B7B204C}"/>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341481" y="2101849"/>
            <a:ext cx="1503683" cy="939802"/>
          </a:xfrm>
          <a:prstGeom prst="rect">
            <a:avLst/>
          </a:prstGeom>
        </p:spPr>
      </p:pic>
    </p:spTree>
    <p:extLst>
      <p:ext uri="{BB962C8B-B14F-4D97-AF65-F5344CB8AC3E}">
        <p14:creationId xmlns:p14="http://schemas.microsoft.com/office/powerpoint/2010/main" val="31482772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8AB0F40E-60D7-4485-A1C7-021DE55F5838}"/>
              </a:ext>
            </a:extLst>
          </p:cNvPr>
          <p:cNvSpPr/>
          <p:nvPr/>
        </p:nvSpPr>
        <p:spPr>
          <a:xfrm>
            <a:off x="211662" y="288326"/>
            <a:ext cx="8720667" cy="1200329"/>
          </a:xfrm>
          <a:prstGeom prst="rect">
            <a:avLst/>
          </a:prstGeom>
        </p:spPr>
        <p:txBody>
          <a:bodyPr wrap="square">
            <a:spAutoFit/>
          </a:bodyPr>
          <a:lstStyle/>
          <a:p>
            <a:pPr marL="0" marR="0" lvl="0" indent="0" algn="ctr" defTabSz="685800" rtl="0" eaLnBrk="1" fontAlgn="auto" latinLnBrk="0" hangingPunct="1">
              <a:lnSpc>
                <a:spcPct val="100000"/>
              </a:lnSpc>
              <a:spcBef>
                <a:spcPts val="0"/>
              </a:spcBef>
              <a:spcAft>
                <a:spcPts val="0"/>
              </a:spcAft>
              <a:buClrTx/>
              <a:buSzTx/>
              <a:buFont typeface="Arial"/>
              <a:buNone/>
              <a:tabLst/>
              <a:defRPr/>
            </a:pPr>
            <a:r>
              <a:rPr kumimoji="0" lang="en-US" altLang="zh-CN" sz="3600" b="0" i="0" u="none" strike="noStrike" kern="1200" cap="none" spc="0" normalizeH="0" baseline="0" noProof="0" dirty="0">
                <a:ln>
                  <a:noFill/>
                </a:ln>
                <a:solidFill>
                  <a:prstClr val="black"/>
                </a:solidFill>
                <a:effectLst/>
                <a:uLnTx/>
                <a:uFillTx/>
                <a:latin typeface="STXinwei" panose="02010800040101010101" pitchFamily="2" charset="-122"/>
                <a:ea typeface="STXinwei" panose="02010800040101010101" pitchFamily="2" charset="-122"/>
                <a:cs typeface="Arial"/>
                <a:sym typeface="Arial"/>
              </a:rPr>
              <a:t>The Story behind Univalent Foundation and its roots in Category Theory</a:t>
            </a:r>
            <a:endParaRPr kumimoji="0" lang="en-US" sz="3600" b="0" i="0" u="none" strike="noStrike" kern="1200" cap="none" spc="0" normalizeH="0" baseline="0" noProof="0" dirty="0">
              <a:ln>
                <a:noFill/>
              </a:ln>
              <a:solidFill>
                <a:prstClr val="black"/>
              </a:solidFill>
              <a:effectLst/>
              <a:uLnTx/>
              <a:uFillTx/>
              <a:latin typeface="Calibri"/>
              <a:ea typeface="+mn-ea"/>
              <a:cs typeface="Arial"/>
              <a:sym typeface="Arial"/>
            </a:endParaRPr>
          </a:p>
        </p:txBody>
      </p:sp>
      <p:pic>
        <p:nvPicPr>
          <p:cNvPr id="4" name="Picture 3">
            <a:hlinkClick r:id="rId2"/>
            <a:extLst>
              <a:ext uri="{FF2B5EF4-FFF2-40B4-BE49-F238E27FC236}">
                <a16:creationId xmlns:a16="http://schemas.microsoft.com/office/drawing/2014/main" id="{EBA3A804-084D-5D44-8561-E4C83C23F7DC}"/>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01157" y="1523475"/>
            <a:ext cx="5567820" cy="3331699"/>
          </a:xfrm>
          <a:prstGeom prst="rect">
            <a:avLst/>
          </a:prstGeom>
        </p:spPr>
      </p:pic>
      <p:pic>
        <p:nvPicPr>
          <p:cNvPr id="12" name="Picture 11">
            <a:hlinkClick r:id="rId4"/>
            <a:extLst>
              <a:ext uri="{FF2B5EF4-FFF2-40B4-BE49-F238E27FC236}">
                <a16:creationId xmlns:a16="http://schemas.microsoft.com/office/drawing/2014/main" id="{A842AA9E-A11F-9D4A-B2FC-3EF57E0C4A6C}"/>
              </a:ext>
            </a:extLst>
          </p:cNvPr>
          <p:cNvPicPr>
            <a:picLocks noChangeAspect="1"/>
          </p:cNvPicPr>
          <p:nvPr/>
        </p:nvPicPr>
        <p:blipFill>
          <a:blip r:embed="rId5"/>
          <a:stretch>
            <a:fillRect/>
          </a:stretch>
        </p:blipFill>
        <p:spPr>
          <a:xfrm>
            <a:off x="6377169" y="1523474"/>
            <a:ext cx="2047159" cy="2484507"/>
          </a:xfrm>
          <a:prstGeom prst="rect">
            <a:avLst/>
          </a:prstGeom>
        </p:spPr>
      </p:pic>
      <p:sp>
        <p:nvSpPr>
          <p:cNvPr id="13" name="TextBox 12">
            <a:extLst>
              <a:ext uri="{FF2B5EF4-FFF2-40B4-BE49-F238E27FC236}">
                <a16:creationId xmlns:a16="http://schemas.microsoft.com/office/drawing/2014/main" id="{A41BF035-BE63-134A-AADA-B6D1BBC345A7}"/>
              </a:ext>
            </a:extLst>
          </p:cNvPr>
          <p:cNvSpPr txBox="1"/>
          <p:nvPr/>
        </p:nvSpPr>
        <p:spPr>
          <a:xfrm>
            <a:off x="6551797" y="4199467"/>
            <a:ext cx="2175596"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err="1">
                <a:ln>
                  <a:noFill/>
                </a:ln>
                <a:solidFill>
                  <a:srgbClr val="000000"/>
                </a:solidFill>
                <a:effectLst/>
                <a:uLnTx/>
                <a:uFillTx/>
                <a:latin typeface="Arial"/>
                <a:cs typeface="Arial"/>
                <a:sym typeface="Arial"/>
              </a:rPr>
              <a:t>Voevodsky</a:t>
            </a:r>
            <a:r>
              <a:rPr kumimoji="0" lang="en-US" sz="1400" b="0" i="0" u="none" strike="noStrike" kern="0" cap="none" spc="0" normalizeH="0" baseline="0" noProof="0" dirty="0">
                <a:ln>
                  <a:noFill/>
                </a:ln>
                <a:solidFill>
                  <a:srgbClr val="000000"/>
                </a:solidFill>
                <a:effectLst/>
                <a:uLnTx/>
                <a:uFillTx/>
                <a:latin typeface="Arial"/>
                <a:cs typeface="Arial"/>
                <a:sym typeface="Arial"/>
              </a:rPr>
              <a:t> in 2011</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Image Source: </a:t>
            </a:r>
            <a:r>
              <a:rPr kumimoji="0" lang="en-US" sz="1400" b="0" i="0" u="none" strike="noStrike" kern="0" cap="none" spc="0" normalizeH="0" baseline="0" noProof="0" dirty="0">
                <a:ln>
                  <a:noFill/>
                </a:ln>
                <a:solidFill>
                  <a:srgbClr val="000000"/>
                </a:solidFill>
                <a:effectLst/>
                <a:uLnTx/>
                <a:uFillTx/>
                <a:latin typeface="Arial"/>
                <a:cs typeface="Arial"/>
                <a:sym typeface="Arial"/>
                <a:hlinkClick r:id="rId4"/>
              </a:rPr>
              <a:t>Wikipedia</a:t>
            </a:r>
            <a:endParaRPr kumimoji="0" lang="en-TW" sz="1400" b="0" i="0" u="none" strike="noStrike" kern="0" cap="none" spc="0" normalizeH="0" baseline="0" noProof="0" dirty="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1796908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lvl="0"/>
            <a:r>
              <a:rPr lang="en" dirty="0"/>
              <a:t>The Grand Daddy of Hypertext</a:t>
            </a:r>
            <a:endParaRPr dirty="0"/>
          </a:p>
        </p:txBody>
      </p:sp>
      <p:sp>
        <p:nvSpPr>
          <p:cNvPr id="2" name="Slide Number Placeholder 1">
            <a:extLst>
              <a:ext uri="{FF2B5EF4-FFF2-40B4-BE49-F238E27FC236}">
                <a16:creationId xmlns:a16="http://schemas.microsoft.com/office/drawing/2014/main" id="{4C23C8AD-B4F8-5447-BB2D-554C9103C2C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a:t>
            </a:fld>
            <a:endParaRPr lang="en"/>
          </a:p>
        </p:txBody>
      </p:sp>
      <p:sp>
        <p:nvSpPr>
          <p:cNvPr id="8" name="TextBox 7">
            <a:extLst>
              <a:ext uri="{FF2B5EF4-FFF2-40B4-BE49-F238E27FC236}">
                <a16:creationId xmlns:a16="http://schemas.microsoft.com/office/drawing/2014/main" id="{FE296CD2-05EE-5E4A-8453-E378EBA6C0EA}"/>
              </a:ext>
            </a:extLst>
          </p:cNvPr>
          <p:cNvSpPr txBox="1"/>
          <p:nvPr/>
        </p:nvSpPr>
        <p:spPr>
          <a:xfrm>
            <a:off x="1581098" y="4386218"/>
            <a:ext cx="2398093" cy="27699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algn="ctr"/>
            <a:r>
              <a:rPr lang="en-US" sz="1800" dirty="0">
                <a:hlinkClick r:id="rId3"/>
              </a:rPr>
              <a:t>Ted Nelson’s Hypertext</a:t>
            </a:r>
            <a:endParaRPr kumimoji="0" lang="en-TW" sz="1800" b="0" i="0" u="none" strike="noStrike" cap="none" spc="0" normalizeH="0" baseline="0" dirty="0">
              <a:ln>
                <a:noFill/>
              </a:ln>
              <a:solidFill>
                <a:srgbClr val="AAFFEE"/>
              </a:solidFill>
              <a:effectLst/>
              <a:uFillTx/>
              <a:latin typeface="+mj-lt"/>
              <a:ea typeface="+mj-ea"/>
              <a:cs typeface="+mj-cs"/>
              <a:sym typeface="Arial"/>
            </a:endParaRPr>
          </a:p>
        </p:txBody>
      </p:sp>
      <p:pic>
        <p:nvPicPr>
          <p:cNvPr id="1026" name="Picture 2" descr="Project Xanadu_1">
            <a:hlinkClick r:id="rId3"/>
            <a:extLst>
              <a:ext uri="{FF2B5EF4-FFF2-40B4-BE49-F238E27FC236}">
                <a16:creationId xmlns:a16="http://schemas.microsoft.com/office/drawing/2014/main" id="{990F8686-D987-DD45-8F01-53D683E00E4B}"/>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2161309" y="2916377"/>
            <a:ext cx="1447256" cy="1329489"/>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hlinkClick r:id="rId5"/>
            <a:extLst>
              <a:ext uri="{FF2B5EF4-FFF2-40B4-BE49-F238E27FC236}">
                <a16:creationId xmlns:a16="http://schemas.microsoft.com/office/drawing/2014/main" id="{43F9A8E2-3897-4342-8512-E6FB2D76B028}"/>
              </a:ext>
            </a:extLst>
          </p:cNvPr>
          <p:cNvPicPr>
            <a:picLocks noChangeAspect="1"/>
          </p:cNvPicPr>
          <p:nvPr/>
        </p:nvPicPr>
        <p:blipFill>
          <a:blip r:embed="rId6"/>
          <a:stretch>
            <a:fillRect/>
          </a:stretch>
        </p:blipFill>
        <p:spPr>
          <a:xfrm>
            <a:off x="4658901" y="1387149"/>
            <a:ext cx="3864900" cy="2501360"/>
          </a:xfrm>
          <a:prstGeom prst="rect">
            <a:avLst/>
          </a:prstGeom>
        </p:spPr>
      </p:pic>
      <p:sp>
        <p:nvSpPr>
          <p:cNvPr id="4" name="TextBox 3">
            <a:extLst>
              <a:ext uri="{FF2B5EF4-FFF2-40B4-BE49-F238E27FC236}">
                <a16:creationId xmlns:a16="http://schemas.microsoft.com/office/drawing/2014/main" id="{FD0F976D-DE1F-784A-858E-97BDED301480}"/>
              </a:ext>
            </a:extLst>
          </p:cNvPr>
          <p:cNvSpPr txBox="1"/>
          <p:nvPr/>
        </p:nvSpPr>
        <p:spPr>
          <a:xfrm>
            <a:off x="4960135" y="4251735"/>
            <a:ext cx="3262432" cy="523220"/>
          </a:xfrm>
          <a:prstGeom prst="rect">
            <a:avLst/>
          </a:prstGeom>
          <a:noFill/>
        </p:spPr>
        <p:txBody>
          <a:bodyPr wrap="none" rtlCol="0">
            <a:spAutoFit/>
          </a:bodyPr>
          <a:lstStyle/>
          <a:p>
            <a:pPr algn="ctr"/>
            <a:r>
              <a:rPr lang="en-US" dirty="0">
                <a:hlinkClick r:id="rId7"/>
              </a:rPr>
              <a:t>Ted Nelson in 2013:</a:t>
            </a:r>
          </a:p>
          <a:p>
            <a:pPr algn="ctr"/>
            <a:r>
              <a:rPr lang="en-US" dirty="0">
                <a:hlinkClick r:id="rId5"/>
              </a:rPr>
              <a:t>https://youtu.be/emDJTGTrEm0?t=474</a:t>
            </a:r>
            <a:endParaRPr lang="en-TW" dirty="0"/>
          </a:p>
        </p:txBody>
      </p:sp>
      <p:sp>
        <p:nvSpPr>
          <p:cNvPr id="5" name="TextBox 4">
            <a:extLst>
              <a:ext uri="{FF2B5EF4-FFF2-40B4-BE49-F238E27FC236}">
                <a16:creationId xmlns:a16="http://schemas.microsoft.com/office/drawing/2014/main" id="{213A56AE-7A91-2548-8654-16BC848CD5A5}"/>
              </a:ext>
            </a:extLst>
          </p:cNvPr>
          <p:cNvSpPr txBox="1"/>
          <p:nvPr/>
        </p:nvSpPr>
        <p:spPr>
          <a:xfrm>
            <a:off x="4601864" y="3938090"/>
            <a:ext cx="3978974" cy="307777"/>
          </a:xfrm>
          <a:prstGeom prst="rect">
            <a:avLst/>
          </a:prstGeom>
          <a:noFill/>
        </p:spPr>
        <p:txBody>
          <a:bodyPr wrap="none" rtlCol="0">
            <a:spAutoFit/>
          </a:bodyPr>
          <a:lstStyle/>
          <a:p>
            <a:r>
              <a:rPr lang="en-US" dirty="0" err="1"/>
              <a:t>Nelsdon</a:t>
            </a:r>
            <a:r>
              <a:rPr lang="en-US" dirty="0"/>
              <a:t> thinks Nakamoto is: </a:t>
            </a:r>
            <a:r>
              <a:rPr lang="en-US" dirty="0">
                <a:hlinkClick r:id="rId8"/>
              </a:rPr>
              <a:t>Shinichi Mochizuki</a:t>
            </a:r>
            <a:endParaRPr lang="en-TW" dirty="0"/>
          </a:p>
        </p:txBody>
      </p:sp>
      <p:pic>
        <p:nvPicPr>
          <p:cNvPr id="6" name="Picture 2">
            <a:hlinkClick r:id="rId9"/>
            <a:extLst>
              <a:ext uri="{FF2B5EF4-FFF2-40B4-BE49-F238E27FC236}">
                <a16:creationId xmlns:a16="http://schemas.microsoft.com/office/drawing/2014/main" id="{B632DFB8-F3BD-1343-9ED5-8C385EDA6827}"/>
              </a:ext>
            </a:extLst>
          </p:cNvPr>
          <p:cNvPicPr>
            <a:picLocks noChangeAspect="1" noChangeArrowheads="1"/>
          </p:cNvPicPr>
          <p:nvPr/>
        </p:nvPicPr>
        <p:blipFill>
          <a:blip r:embed="rId10" cstate="print">
            <a:extLst>
              <a:ext uri="{28A0092B-C50C-407E-A947-70E740481C1C}">
                <a14:useLocalDpi xmlns:a14="http://schemas.microsoft.com/office/drawing/2010/main"/>
              </a:ext>
            </a:extLst>
          </a:blip>
          <a:srcRect/>
          <a:stretch>
            <a:fillRect/>
          </a:stretch>
        </p:blipFill>
        <p:spPr bwMode="auto">
          <a:xfrm>
            <a:off x="1748275" y="1220741"/>
            <a:ext cx="2273324" cy="14837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968784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F192467B-7D86-AD4D-BEE6-8667C5E77FA0}"/>
              </a:ext>
            </a:extLst>
          </p:cNvPr>
          <p:cNvSpPr txBox="1">
            <a:spLocks/>
          </p:cNvSpPr>
          <p:nvPr/>
        </p:nvSpPr>
        <p:spPr>
          <a:xfrm>
            <a:off x="1095292" y="2240167"/>
            <a:ext cx="6953415" cy="1561577"/>
          </a:xfrm>
          <a:prstGeom prst="rect">
            <a:avLst/>
          </a:prstGeom>
        </p:spPr>
        <p:txBody>
          <a:bodyPr vert="horz" lIns="68580" tIns="34290" rIns="68580" bIns="34290" rtlCol="0" anchor="ctr">
            <a:normAutofit fontScale="82500" lnSpcReduction="10000"/>
          </a:bodyPr>
          <a:lstStyle>
            <a:lvl1pPr algn="ctr" defTabSz="457200" rtl="0" eaLnBrk="1" latinLnBrk="0" hangingPunct="1">
              <a:spcBef>
                <a:spcPct val="0"/>
              </a:spcBef>
              <a:buNone/>
              <a:defRPr sz="4400" kern="1200">
                <a:solidFill>
                  <a:schemeClr val="bg1"/>
                </a:solidFill>
                <a:latin typeface="Weibei SC" charset="-122"/>
                <a:ea typeface="Weibei SC" charset="-122"/>
                <a:cs typeface="Weibei SC" charset="-122"/>
              </a:defRPr>
            </a:lvl1pPr>
          </a:lstStyle>
          <a:p>
            <a:pPr defTabSz="342900">
              <a:buClrTx/>
            </a:pPr>
            <a:r>
              <a:rPr lang="en-US" altLang="zh-CN" sz="4950" dirty="0">
                <a:solidFill>
                  <a:prstClr val="white"/>
                </a:solidFill>
                <a:latin typeface="+mj-lt"/>
                <a:ea typeface="STXinwei" panose="02010800040101010101" pitchFamily="2" charset="-122"/>
              </a:rPr>
              <a:t>“Best Approximation” possible,</a:t>
            </a:r>
          </a:p>
          <a:p>
            <a:pPr defTabSz="342900">
              <a:buClrTx/>
            </a:pPr>
            <a:r>
              <a:rPr lang="en-US" altLang="zh-CN" sz="4950" dirty="0">
                <a:solidFill>
                  <a:prstClr val="white"/>
                </a:solidFill>
                <a:latin typeface="+mj-lt"/>
                <a:ea typeface="STXinwei" panose="02010800040101010101" pitchFamily="2" charset="-122"/>
              </a:rPr>
              <a:t>up to Isomorphism</a:t>
            </a:r>
          </a:p>
        </p:txBody>
      </p:sp>
      <p:sp>
        <p:nvSpPr>
          <p:cNvPr id="2" name="矩形 1">
            <a:extLst>
              <a:ext uri="{FF2B5EF4-FFF2-40B4-BE49-F238E27FC236}">
                <a16:creationId xmlns:a16="http://schemas.microsoft.com/office/drawing/2014/main" id="{8AB0F40E-60D7-4485-A1C7-021DE55F5838}"/>
              </a:ext>
            </a:extLst>
          </p:cNvPr>
          <p:cNvSpPr/>
          <p:nvPr/>
        </p:nvSpPr>
        <p:spPr>
          <a:xfrm>
            <a:off x="513838" y="885209"/>
            <a:ext cx="8116324" cy="1015663"/>
          </a:xfrm>
          <a:prstGeom prst="rect">
            <a:avLst/>
          </a:prstGeom>
        </p:spPr>
        <p:txBody>
          <a:bodyPr wrap="none">
            <a:spAutoFit/>
          </a:bodyPr>
          <a:lstStyle/>
          <a:p>
            <a:pPr defTabSz="685800">
              <a:buClrTx/>
            </a:pPr>
            <a:r>
              <a:rPr lang="en-US" altLang="zh-CN" sz="6000" kern="1200" dirty="0">
                <a:solidFill>
                  <a:prstClr val="white"/>
                </a:solidFill>
                <a:latin typeface="STXinwei" panose="02010800040101010101" pitchFamily="2" charset="-122"/>
                <a:ea typeface="STXinwei" panose="02010800040101010101" pitchFamily="2" charset="-122"/>
                <a:cs typeface="+mn-cs"/>
              </a:rPr>
              <a:t>The Idea of Universality</a:t>
            </a:r>
            <a:endParaRPr lang="en-US" sz="6000" kern="1200" dirty="0">
              <a:solidFill>
                <a:prstClr val="black"/>
              </a:solidFill>
              <a:latin typeface="Calibri"/>
              <a:ea typeface="+mn-ea"/>
              <a:cs typeface="+mn-cs"/>
            </a:endParaRPr>
          </a:p>
        </p:txBody>
      </p:sp>
      <p:sp>
        <p:nvSpPr>
          <p:cNvPr id="3" name="TextBox 2">
            <a:extLst>
              <a:ext uri="{FF2B5EF4-FFF2-40B4-BE49-F238E27FC236}">
                <a16:creationId xmlns:a16="http://schemas.microsoft.com/office/drawing/2014/main" id="{02EDE89F-2DC8-B541-862D-5739F7DFE844}"/>
              </a:ext>
            </a:extLst>
          </p:cNvPr>
          <p:cNvSpPr txBox="1"/>
          <p:nvPr/>
        </p:nvSpPr>
        <p:spPr>
          <a:xfrm>
            <a:off x="2514384" y="3801744"/>
            <a:ext cx="4115229" cy="307777"/>
          </a:xfrm>
          <a:prstGeom prst="rect">
            <a:avLst/>
          </a:prstGeom>
          <a:noFill/>
        </p:spPr>
        <p:txBody>
          <a:bodyPr wrap="none" rtlCol="0">
            <a:spAutoFit/>
          </a:bodyPr>
          <a:lstStyle/>
          <a:p>
            <a:r>
              <a:rPr lang="en-TW" dirty="0">
                <a:solidFill>
                  <a:schemeClr val="bg1"/>
                </a:solidFill>
              </a:rPr>
              <a:t>Sometimes called equivalence up to isomorphism</a:t>
            </a:r>
          </a:p>
        </p:txBody>
      </p:sp>
    </p:spTree>
    <p:extLst>
      <p:ext uri="{BB962C8B-B14F-4D97-AF65-F5344CB8AC3E}">
        <p14:creationId xmlns:p14="http://schemas.microsoft.com/office/powerpoint/2010/main" val="386986894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Arrows as Universal Building Blocks</a:t>
            </a:r>
            <a:endParaRPr dirty="0"/>
          </a:p>
        </p:txBody>
      </p:sp>
      <p:sp>
        <p:nvSpPr>
          <p:cNvPr id="2" name="Slide Number Placeholder 1">
            <a:extLst>
              <a:ext uri="{FF2B5EF4-FFF2-40B4-BE49-F238E27FC236}">
                <a16:creationId xmlns:a16="http://schemas.microsoft.com/office/drawing/2014/main" id="{4C23C8AD-B4F8-5447-BB2D-554C9103C2C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51</a:t>
            </a:fld>
            <a:endParaRPr lang="en"/>
          </a:p>
        </p:txBody>
      </p:sp>
      <p:sp>
        <p:nvSpPr>
          <p:cNvPr id="3" name="TextBox 2">
            <a:extLst>
              <a:ext uri="{FF2B5EF4-FFF2-40B4-BE49-F238E27FC236}">
                <a16:creationId xmlns:a16="http://schemas.microsoft.com/office/drawing/2014/main" id="{AE036F0B-583C-AE4A-B0A8-EF517D4DE9A9}"/>
              </a:ext>
            </a:extLst>
          </p:cNvPr>
          <p:cNvSpPr txBox="1"/>
          <p:nvPr/>
        </p:nvSpPr>
        <p:spPr>
          <a:xfrm>
            <a:off x="1896427" y="4355440"/>
            <a:ext cx="5351145" cy="307777"/>
          </a:xfrm>
          <a:prstGeom prst="rect">
            <a:avLst/>
          </a:prstGeom>
          <a:noFill/>
        </p:spPr>
        <p:txBody>
          <a:bodyPr wrap="none" rtlCol="0">
            <a:spAutoFit/>
          </a:bodyPr>
          <a:lstStyle/>
          <a:p>
            <a:r>
              <a:rPr lang="en-TW" dirty="0"/>
              <a:t>If</a:t>
            </a:r>
            <a:r>
              <a:rPr lang="zh-CN" altLang="en-US" dirty="0"/>
              <a:t> </a:t>
            </a:r>
            <a:r>
              <a:rPr lang="en-US" altLang="zh-CN" dirty="0"/>
              <a:t>it looks like a pig, walks like a pig, and taste like a pig, it is a pig.</a:t>
            </a:r>
            <a:endParaRPr lang="en-TW" dirty="0"/>
          </a:p>
        </p:txBody>
      </p:sp>
      <p:pic>
        <p:nvPicPr>
          <p:cNvPr id="4" name="Picture 3">
            <a:extLst>
              <a:ext uri="{FF2B5EF4-FFF2-40B4-BE49-F238E27FC236}">
                <a16:creationId xmlns:a16="http://schemas.microsoft.com/office/drawing/2014/main" id="{A88E702B-0287-4E47-B706-26F18D8484DD}"/>
              </a:ext>
            </a:extLst>
          </p:cNvPr>
          <p:cNvPicPr>
            <a:picLocks noChangeAspect="1"/>
          </p:cNvPicPr>
          <p:nvPr/>
        </p:nvPicPr>
        <p:blipFill>
          <a:blip r:embed="rId3"/>
          <a:stretch>
            <a:fillRect/>
          </a:stretch>
        </p:blipFill>
        <p:spPr>
          <a:xfrm>
            <a:off x="353863" y="1517665"/>
            <a:ext cx="1654800" cy="2108170"/>
          </a:xfrm>
          <a:prstGeom prst="rect">
            <a:avLst/>
          </a:prstGeom>
        </p:spPr>
      </p:pic>
      <p:pic>
        <p:nvPicPr>
          <p:cNvPr id="5" name="Picture 4">
            <a:extLst>
              <a:ext uri="{FF2B5EF4-FFF2-40B4-BE49-F238E27FC236}">
                <a16:creationId xmlns:a16="http://schemas.microsoft.com/office/drawing/2014/main" id="{811C1994-0184-6441-81CE-3A795455AF96}"/>
              </a:ext>
            </a:extLst>
          </p:cNvPr>
          <p:cNvPicPr>
            <a:picLocks noChangeAspect="1"/>
          </p:cNvPicPr>
          <p:nvPr/>
        </p:nvPicPr>
        <p:blipFill>
          <a:blip r:embed="rId4"/>
          <a:stretch>
            <a:fillRect/>
          </a:stretch>
        </p:blipFill>
        <p:spPr>
          <a:xfrm>
            <a:off x="2120899" y="1406755"/>
            <a:ext cx="4902200" cy="2717800"/>
          </a:xfrm>
          <a:prstGeom prst="rect">
            <a:avLst/>
          </a:prstGeom>
        </p:spPr>
      </p:pic>
      <p:pic>
        <p:nvPicPr>
          <p:cNvPr id="6" name="Picture 5">
            <a:extLst>
              <a:ext uri="{FF2B5EF4-FFF2-40B4-BE49-F238E27FC236}">
                <a16:creationId xmlns:a16="http://schemas.microsoft.com/office/drawing/2014/main" id="{852C1641-7D19-5049-B75E-BA278B19C91B}"/>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247572" y="1517665"/>
            <a:ext cx="1600625" cy="1580985"/>
          </a:xfrm>
          <a:prstGeom prst="rect">
            <a:avLst/>
          </a:prstGeom>
        </p:spPr>
      </p:pic>
    </p:spTree>
    <p:extLst>
      <p:ext uri="{BB962C8B-B14F-4D97-AF65-F5344CB8AC3E}">
        <p14:creationId xmlns:p14="http://schemas.microsoft.com/office/powerpoint/2010/main" val="141993949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Category Theory and Type Theory</a:t>
            </a:r>
            <a:endParaRPr dirty="0"/>
          </a:p>
        </p:txBody>
      </p:sp>
      <p:sp>
        <p:nvSpPr>
          <p:cNvPr id="2" name="Slide Number Placeholder 1">
            <a:extLst>
              <a:ext uri="{FF2B5EF4-FFF2-40B4-BE49-F238E27FC236}">
                <a16:creationId xmlns:a16="http://schemas.microsoft.com/office/drawing/2014/main" id="{4C23C8AD-B4F8-5447-BB2D-554C9103C2C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52</a:t>
            </a:fld>
            <a:endParaRPr lang="en"/>
          </a:p>
        </p:txBody>
      </p:sp>
      <p:pic>
        <p:nvPicPr>
          <p:cNvPr id="4" name="Picture 3">
            <a:hlinkClick r:id="rId3"/>
            <a:extLst>
              <a:ext uri="{FF2B5EF4-FFF2-40B4-BE49-F238E27FC236}">
                <a16:creationId xmlns:a16="http://schemas.microsoft.com/office/drawing/2014/main" id="{9ED44324-A0E0-0843-8B94-51D6914EB11D}"/>
              </a:ext>
            </a:extLst>
          </p:cNvPr>
          <p:cNvPicPr>
            <a:picLocks noChangeAspect="1"/>
          </p:cNvPicPr>
          <p:nvPr/>
        </p:nvPicPr>
        <p:blipFill>
          <a:blip r:embed="rId4"/>
          <a:stretch>
            <a:fillRect/>
          </a:stretch>
        </p:blipFill>
        <p:spPr>
          <a:xfrm>
            <a:off x="1930620" y="1302083"/>
            <a:ext cx="5282757" cy="3328229"/>
          </a:xfrm>
          <a:prstGeom prst="rect">
            <a:avLst/>
          </a:prstGeom>
        </p:spPr>
      </p:pic>
    </p:spTree>
    <p:extLst>
      <p:ext uri="{BB962C8B-B14F-4D97-AF65-F5344CB8AC3E}">
        <p14:creationId xmlns:p14="http://schemas.microsoft.com/office/powerpoint/2010/main" val="157957171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What3Words"/>
          <p:cNvSpPr txBox="1">
            <a:spLocks noGrp="1"/>
          </p:cNvSpPr>
          <p:nvPr>
            <p:ph type="title"/>
          </p:nvPr>
        </p:nvSpPr>
        <p:spPr>
          <a:prstGeom prst="rect">
            <a:avLst/>
          </a:prstGeom>
        </p:spPr>
        <p:txBody>
          <a:bodyPr/>
          <a:lstStyle/>
          <a:p>
            <a:pPr algn="ctr"/>
            <a:r>
              <a:rPr lang="en-US" dirty="0"/>
              <a:t>Universal Constructions as a “</a:t>
            </a:r>
            <a:r>
              <a:rPr lang="en-US" dirty="0" err="1"/>
              <a:t>uniquing</a:t>
            </a:r>
            <a:r>
              <a:rPr lang="en-US" dirty="0"/>
              <a:t>” strategy</a:t>
            </a:r>
            <a:endParaRPr dirty="0"/>
          </a:p>
        </p:txBody>
      </p:sp>
      <p:sp>
        <p:nvSpPr>
          <p:cNvPr id="5" name="Slide Number Placeholder 4">
            <a:extLst>
              <a:ext uri="{FF2B5EF4-FFF2-40B4-BE49-F238E27FC236}">
                <a16:creationId xmlns:a16="http://schemas.microsoft.com/office/drawing/2014/main" id="{049D741F-D9FE-E24F-BDA0-BD969A609CDC}"/>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53</a:t>
            </a:fld>
            <a:endParaRPr kumimoji="0" lang="en" sz="1000" b="0" i="0" u="none" strike="noStrike" kern="0" cap="none" spc="0" normalizeH="0" baseline="0" noProof="0" dirty="0">
              <a:ln>
                <a:noFill/>
              </a:ln>
              <a:solidFill>
                <a:srgbClr val="000000"/>
              </a:solidFill>
              <a:effectLst/>
              <a:uLnTx/>
              <a:uFillTx/>
              <a:latin typeface="Arial"/>
              <a:cs typeface="Arial"/>
              <a:sym typeface="Arial"/>
            </a:endParaRPr>
          </a:p>
        </p:txBody>
      </p:sp>
      <p:pic>
        <p:nvPicPr>
          <p:cNvPr id="6" name="Picture 5">
            <a:hlinkClick r:id="rId2"/>
            <a:extLst>
              <a:ext uri="{FF2B5EF4-FFF2-40B4-BE49-F238E27FC236}">
                <a16:creationId xmlns:a16="http://schemas.microsoft.com/office/drawing/2014/main" id="{DB472D8D-E890-1049-96ED-A345C8C43895}"/>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11700" y="1702577"/>
            <a:ext cx="3917698" cy="2548912"/>
          </a:xfrm>
          <a:prstGeom prst="rect">
            <a:avLst/>
          </a:prstGeom>
        </p:spPr>
      </p:pic>
      <p:pic>
        <p:nvPicPr>
          <p:cNvPr id="7" name="Picture 6">
            <a:hlinkClick r:id="rId4"/>
            <a:extLst>
              <a:ext uri="{FF2B5EF4-FFF2-40B4-BE49-F238E27FC236}">
                <a16:creationId xmlns:a16="http://schemas.microsoft.com/office/drawing/2014/main" id="{5F1A9759-2A09-4644-AE25-62FBA153ABE7}"/>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554760" y="1702578"/>
            <a:ext cx="3917698" cy="2548912"/>
          </a:xfrm>
          <a:prstGeom prst="rect">
            <a:avLst/>
          </a:prstGeom>
        </p:spPr>
      </p:pic>
    </p:spTree>
    <p:extLst>
      <p:ext uri="{BB962C8B-B14F-4D97-AF65-F5344CB8AC3E}">
        <p14:creationId xmlns:p14="http://schemas.microsoft.com/office/powerpoint/2010/main" val="290032860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What3Words"/>
          <p:cNvSpPr txBox="1">
            <a:spLocks noGrp="1"/>
          </p:cNvSpPr>
          <p:nvPr>
            <p:ph type="title"/>
          </p:nvPr>
        </p:nvSpPr>
        <p:spPr>
          <a:prstGeom prst="rect">
            <a:avLst/>
          </a:prstGeom>
        </p:spPr>
        <p:txBody>
          <a:bodyPr/>
          <a:lstStyle/>
          <a:p>
            <a:pPr algn="ctr"/>
            <a:r>
              <a:rPr lang="en-US" dirty="0"/>
              <a:t>Limits and Co-Limits</a:t>
            </a:r>
            <a:endParaRPr dirty="0"/>
          </a:p>
        </p:txBody>
      </p:sp>
      <p:sp>
        <p:nvSpPr>
          <p:cNvPr id="5" name="Slide Number Placeholder 4">
            <a:extLst>
              <a:ext uri="{FF2B5EF4-FFF2-40B4-BE49-F238E27FC236}">
                <a16:creationId xmlns:a16="http://schemas.microsoft.com/office/drawing/2014/main" id="{049D741F-D9FE-E24F-BDA0-BD969A609CDC}"/>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54</a:t>
            </a:fld>
            <a:endParaRPr kumimoji="0" lang="en" sz="1000" b="0" i="0" u="none" strike="noStrike" kern="0" cap="none" spc="0" normalizeH="0" baseline="0" noProof="0" dirty="0">
              <a:ln>
                <a:noFill/>
              </a:ln>
              <a:solidFill>
                <a:srgbClr val="000000"/>
              </a:solidFill>
              <a:effectLst/>
              <a:uLnTx/>
              <a:uFillTx/>
              <a:latin typeface="Arial"/>
              <a:cs typeface="Arial"/>
              <a:sym typeface="Arial"/>
            </a:endParaRPr>
          </a:p>
        </p:txBody>
      </p:sp>
      <p:pic>
        <p:nvPicPr>
          <p:cNvPr id="2" name="Picture 1">
            <a:hlinkClick r:id="rId2"/>
            <a:extLst>
              <a:ext uri="{FF2B5EF4-FFF2-40B4-BE49-F238E27FC236}">
                <a16:creationId xmlns:a16="http://schemas.microsoft.com/office/drawing/2014/main" id="{37FECE3F-9F58-DF4D-A1FD-41D8E07DB1EA}"/>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170264" y="1698732"/>
            <a:ext cx="6803472" cy="2149840"/>
          </a:xfrm>
          <a:prstGeom prst="rect">
            <a:avLst/>
          </a:prstGeom>
        </p:spPr>
      </p:pic>
      <p:pic>
        <p:nvPicPr>
          <p:cNvPr id="3" name="Picture 2">
            <a:hlinkClick r:id="rId4"/>
            <a:extLst>
              <a:ext uri="{FF2B5EF4-FFF2-40B4-BE49-F238E27FC236}">
                <a16:creationId xmlns:a16="http://schemas.microsoft.com/office/drawing/2014/main" id="{07CB36BA-47FF-0D44-B20B-4BC2F2360BB6}"/>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076359" y="3833050"/>
            <a:ext cx="991281" cy="1026967"/>
          </a:xfrm>
          <a:prstGeom prst="rect">
            <a:avLst/>
          </a:prstGeom>
          <a:solidFill>
            <a:schemeClr val="tx1"/>
          </a:solidFill>
        </p:spPr>
      </p:pic>
      <p:sp>
        <p:nvSpPr>
          <p:cNvPr id="4" name="TextBox 3">
            <a:extLst>
              <a:ext uri="{FF2B5EF4-FFF2-40B4-BE49-F238E27FC236}">
                <a16:creationId xmlns:a16="http://schemas.microsoft.com/office/drawing/2014/main" id="{5C293D67-5E03-A844-9D79-32EF0B8A50B2}"/>
              </a:ext>
            </a:extLst>
          </p:cNvPr>
          <p:cNvSpPr txBox="1"/>
          <p:nvPr/>
        </p:nvSpPr>
        <p:spPr>
          <a:xfrm>
            <a:off x="5067640" y="4192644"/>
            <a:ext cx="3914854" cy="307777"/>
          </a:xfrm>
          <a:prstGeom prst="rect">
            <a:avLst/>
          </a:prstGeom>
          <a:noFill/>
        </p:spPr>
        <p:txBody>
          <a:bodyPr wrap="none" rtlCol="0">
            <a:spAutoFit/>
          </a:bodyPr>
          <a:lstStyle/>
          <a:p>
            <a:r>
              <a:rPr lang="en-TW" dirty="0"/>
              <a:t>Image Source from: </a:t>
            </a:r>
            <a:r>
              <a:rPr lang="en-US" dirty="0">
                <a:hlinkClick r:id="rId4"/>
              </a:rPr>
              <a:t>https://www.math3ma.com</a:t>
            </a:r>
            <a:endParaRPr lang="en-TW" dirty="0"/>
          </a:p>
        </p:txBody>
      </p:sp>
    </p:spTree>
    <p:extLst>
      <p:ext uri="{BB962C8B-B14F-4D97-AF65-F5344CB8AC3E}">
        <p14:creationId xmlns:p14="http://schemas.microsoft.com/office/powerpoint/2010/main" val="410622509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What3Words"/>
          <p:cNvSpPr txBox="1">
            <a:spLocks noGrp="1"/>
          </p:cNvSpPr>
          <p:nvPr>
            <p:ph type="title"/>
          </p:nvPr>
        </p:nvSpPr>
        <p:spPr>
          <a:prstGeom prst="rect">
            <a:avLst/>
          </a:prstGeom>
        </p:spPr>
        <p:txBody>
          <a:bodyPr/>
          <a:lstStyle/>
          <a:p>
            <a:pPr algn="ctr"/>
            <a:r>
              <a:rPr lang="en-US" dirty="0"/>
              <a:t>What is Monad</a:t>
            </a:r>
            <a:endParaRPr dirty="0"/>
          </a:p>
        </p:txBody>
      </p:sp>
      <p:sp>
        <p:nvSpPr>
          <p:cNvPr id="5" name="Slide Number Placeholder 4">
            <a:extLst>
              <a:ext uri="{FF2B5EF4-FFF2-40B4-BE49-F238E27FC236}">
                <a16:creationId xmlns:a16="http://schemas.microsoft.com/office/drawing/2014/main" id="{049D741F-D9FE-E24F-BDA0-BD969A609CDC}"/>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55</a:t>
            </a:fld>
            <a:endParaRPr kumimoji="0" lang="en" sz="1000" b="0" i="0" u="none" strike="noStrike" kern="0" cap="none" spc="0" normalizeH="0" baseline="0" noProof="0" dirty="0">
              <a:ln>
                <a:noFill/>
              </a:ln>
              <a:solidFill>
                <a:srgbClr val="000000"/>
              </a:solidFill>
              <a:effectLst/>
              <a:uLnTx/>
              <a:uFillTx/>
              <a:latin typeface="Arial"/>
              <a:cs typeface="Arial"/>
              <a:sym typeface="Arial"/>
            </a:endParaRPr>
          </a:p>
        </p:txBody>
      </p:sp>
      <p:pic>
        <p:nvPicPr>
          <p:cNvPr id="2" name="Picture 1">
            <a:hlinkClick r:id="rId2"/>
            <a:extLst>
              <a:ext uri="{FF2B5EF4-FFF2-40B4-BE49-F238E27FC236}">
                <a16:creationId xmlns:a16="http://schemas.microsoft.com/office/drawing/2014/main" id="{2C3AEC18-D515-6E4E-AA9C-02110675BEB0}"/>
              </a:ext>
            </a:extLst>
          </p:cNvPr>
          <p:cNvPicPr>
            <a:picLocks noChangeAspect="1"/>
          </p:cNvPicPr>
          <p:nvPr/>
        </p:nvPicPr>
        <p:blipFill>
          <a:blip r:embed="rId3"/>
          <a:stretch>
            <a:fillRect/>
          </a:stretch>
        </p:blipFill>
        <p:spPr>
          <a:xfrm>
            <a:off x="155892" y="2690340"/>
            <a:ext cx="5370491" cy="2229371"/>
          </a:xfrm>
          <a:prstGeom prst="rect">
            <a:avLst/>
          </a:prstGeom>
        </p:spPr>
      </p:pic>
      <p:pic>
        <p:nvPicPr>
          <p:cNvPr id="6" name="Picture 5">
            <a:hlinkClick r:id="rId4"/>
            <a:extLst>
              <a:ext uri="{FF2B5EF4-FFF2-40B4-BE49-F238E27FC236}">
                <a16:creationId xmlns:a16="http://schemas.microsoft.com/office/drawing/2014/main" id="{DFE9AE86-7944-6246-A167-90E2C26FCAE6}"/>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11700" y="774069"/>
            <a:ext cx="2379589" cy="1797681"/>
          </a:xfrm>
          <a:prstGeom prst="rect">
            <a:avLst/>
          </a:prstGeom>
        </p:spPr>
      </p:pic>
      <p:pic>
        <p:nvPicPr>
          <p:cNvPr id="7" name="Picture 6">
            <a:hlinkClick r:id="rId6"/>
            <a:extLst>
              <a:ext uri="{FF2B5EF4-FFF2-40B4-BE49-F238E27FC236}">
                <a16:creationId xmlns:a16="http://schemas.microsoft.com/office/drawing/2014/main" id="{0574B1C8-2E04-C84C-8620-17F433DE686F}"/>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2839918" y="1061710"/>
            <a:ext cx="1169800" cy="1271665"/>
          </a:xfrm>
          <a:prstGeom prst="rect">
            <a:avLst/>
          </a:prstGeom>
        </p:spPr>
      </p:pic>
      <p:pic>
        <p:nvPicPr>
          <p:cNvPr id="8" name="Picture 7">
            <a:hlinkClick r:id="rId8"/>
            <a:extLst>
              <a:ext uri="{FF2B5EF4-FFF2-40B4-BE49-F238E27FC236}">
                <a16:creationId xmlns:a16="http://schemas.microsoft.com/office/drawing/2014/main" id="{70BDE44C-5220-D54B-BD46-A184B3623D79}"/>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4033730" y="1064424"/>
            <a:ext cx="1219767" cy="1268951"/>
          </a:xfrm>
          <a:prstGeom prst="rect">
            <a:avLst/>
          </a:prstGeom>
        </p:spPr>
      </p:pic>
      <p:sp>
        <p:nvSpPr>
          <p:cNvPr id="4" name="Rectangular Callout 3">
            <a:extLst>
              <a:ext uri="{FF2B5EF4-FFF2-40B4-BE49-F238E27FC236}">
                <a16:creationId xmlns:a16="http://schemas.microsoft.com/office/drawing/2014/main" id="{BEF34639-F86C-5340-AFDF-58346F9A3DA2}"/>
              </a:ext>
            </a:extLst>
          </p:cNvPr>
          <p:cNvSpPr/>
          <p:nvPr/>
        </p:nvSpPr>
        <p:spPr>
          <a:xfrm>
            <a:off x="6132436" y="353075"/>
            <a:ext cx="2535397" cy="3363132"/>
          </a:xfrm>
          <a:prstGeom prst="wedgeRectCallout">
            <a:avLst>
              <a:gd name="adj1" fmla="val -84923"/>
              <a:gd name="adj2" fmla="val -1396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TW" sz="1800" dirty="0">
                <a:solidFill>
                  <a:schemeClr val="bg2"/>
                </a:solidFill>
              </a:rPr>
              <a:t>A Monad is the minimal amount of structure needed to overload function composition in a way that “</a:t>
            </a:r>
            <a:r>
              <a:rPr lang="en-TW" sz="1800" b="1" i="1" dirty="0">
                <a:solidFill>
                  <a:srgbClr val="FF0000"/>
                </a:solidFill>
              </a:rPr>
              <a:t>performs an extra computation</a:t>
            </a:r>
            <a:r>
              <a:rPr lang="en-TW" sz="1800" dirty="0">
                <a:solidFill>
                  <a:schemeClr val="bg2"/>
                </a:solidFill>
              </a:rPr>
              <a:t>” on the intermediate value. </a:t>
            </a:r>
          </a:p>
          <a:p>
            <a:r>
              <a:rPr lang="en-TW" sz="1800" dirty="0">
                <a:solidFill>
                  <a:schemeClr val="bg2"/>
                </a:solidFill>
              </a:rPr>
              <a:t>    </a:t>
            </a:r>
            <a:r>
              <a:rPr lang="en-TW" b="1" i="1" dirty="0">
                <a:solidFill>
                  <a:schemeClr val="bg2"/>
                </a:solidFill>
              </a:rPr>
              <a:t>- Youtuber Shelljump</a:t>
            </a:r>
            <a:endParaRPr lang="en-TW" sz="1800" b="1" i="1" dirty="0">
              <a:solidFill>
                <a:schemeClr val="bg2"/>
              </a:solidFill>
            </a:endParaRPr>
          </a:p>
        </p:txBody>
      </p:sp>
      <p:sp>
        <p:nvSpPr>
          <p:cNvPr id="9" name="TextBox 8">
            <a:extLst>
              <a:ext uri="{FF2B5EF4-FFF2-40B4-BE49-F238E27FC236}">
                <a16:creationId xmlns:a16="http://schemas.microsoft.com/office/drawing/2014/main" id="{09F706F8-9960-154D-998D-280D6414B1CB}"/>
              </a:ext>
            </a:extLst>
          </p:cNvPr>
          <p:cNvSpPr txBox="1"/>
          <p:nvPr/>
        </p:nvSpPr>
        <p:spPr>
          <a:xfrm>
            <a:off x="5731722" y="3836318"/>
            <a:ext cx="3100578" cy="954107"/>
          </a:xfrm>
          <a:prstGeom prst="rect">
            <a:avLst/>
          </a:prstGeom>
          <a:noFill/>
        </p:spPr>
        <p:txBody>
          <a:bodyPr wrap="square" rtlCol="0">
            <a:spAutoFit/>
          </a:bodyPr>
          <a:lstStyle/>
          <a:p>
            <a:r>
              <a:rPr lang="en-TW" dirty="0"/>
              <a:t>An additional stage, known </a:t>
            </a:r>
            <a:r>
              <a:rPr lang="en-TW"/>
              <a:t>as Kleisli </a:t>
            </a:r>
            <a:r>
              <a:rPr lang="en-TW" dirty="0"/>
              <a:t>Category of computational indirection</a:t>
            </a:r>
            <a:r>
              <a:rPr lang="en-TW"/>
              <a:t>, infuses </a:t>
            </a:r>
            <a:r>
              <a:rPr lang="en-TW" dirty="0"/>
              <a:t>significant flexibility </a:t>
            </a:r>
            <a:r>
              <a:rPr lang="en-US" dirty="0"/>
              <a:t>in function composition.</a:t>
            </a:r>
            <a:endParaRPr lang="en-TW" dirty="0"/>
          </a:p>
        </p:txBody>
      </p:sp>
      <p:sp>
        <p:nvSpPr>
          <p:cNvPr id="10" name="Oval 9">
            <a:extLst>
              <a:ext uri="{FF2B5EF4-FFF2-40B4-BE49-F238E27FC236}">
                <a16:creationId xmlns:a16="http://schemas.microsoft.com/office/drawing/2014/main" id="{827BF24B-5F8E-EB49-9CB7-36E86C785763}"/>
              </a:ext>
            </a:extLst>
          </p:cNvPr>
          <p:cNvSpPr/>
          <p:nvPr/>
        </p:nvSpPr>
        <p:spPr>
          <a:xfrm>
            <a:off x="4009718" y="1109675"/>
            <a:ext cx="507103" cy="15765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2" name="Oval 11">
            <a:extLst>
              <a:ext uri="{FF2B5EF4-FFF2-40B4-BE49-F238E27FC236}">
                <a16:creationId xmlns:a16="http://schemas.microsoft.com/office/drawing/2014/main" id="{E1D03DDB-4A5A-BC4F-8544-7B547B441A47}"/>
              </a:ext>
            </a:extLst>
          </p:cNvPr>
          <p:cNvSpPr/>
          <p:nvPr/>
        </p:nvSpPr>
        <p:spPr>
          <a:xfrm>
            <a:off x="4006609" y="1515254"/>
            <a:ext cx="507103" cy="15765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3" name="Oval 12">
            <a:extLst>
              <a:ext uri="{FF2B5EF4-FFF2-40B4-BE49-F238E27FC236}">
                <a16:creationId xmlns:a16="http://schemas.microsoft.com/office/drawing/2014/main" id="{0489D5F4-9559-7747-9A63-CFA1BC6665A9}"/>
              </a:ext>
            </a:extLst>
          </p:cNvPr>
          <p:cNvSpPr/>
          <p:nvPr/>
        </p:nvSpPr>
        <p:spPr>
          <a:xfrm>
            <a:off x="4006610" y="1920833"/>
            <a:ext cx="507103" cy="15765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Tree>
    <p:extLst>
      <p:ext uri="{BB962C8B-B14F-4D97-AF65-F5344CB8AC3E}">
        <p14:creationId xmlns:p14="http://schemas.microsoft.com/office/powerpoint/2010/main" val="200308579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err="1"/>
              <a:t>Kleisli</a:t>
            </a:r>
            <a:r>
              <a:rPr lang="en" dirty="0"/>
              <a:t> Arrow of outrageous Fortune</a:t>
            </a:r>
            <a:endParaRPr dirty="0"/>
          </a:p>
        </p:txBody>
      </p:sp>
      <p:sp>
        <p:nvSpPr>
          <p:cNvPr id="2" name="Slide Number Placeholder 1">
            <a:extLst>
              <a:ext uri="{FF2B5EF4-FFF2-40B4-BE49-F238E27FC236}">
                <a16:creationId xmlns:a16="http://schemas.microsoft.com/office/drawing/2014/main" id="{4C23C8AD-B4F8-5447-BB2D-554C9103C2C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56</a:t>
            </a:fld>
            <a:endParaRPr lang="en"/>
          </a:p>
        </p:txBody>
      </p:sp>
      <p:pic>
        <p:nvPicPr>
          <p:cNvPr id="4" name="Picture 3">
            <a:extLst>
              <a:ext uri="{FF2B5EF4-FFF2-40B4-BE49-F238E27FC236}">
                <a16:creationId xmlns:a16="http://schemas.microsoft.com/office/drawing/2014/main" id="{3040AC55-5B03-EE4F-947E-B4CCE6F197DC}"/>
              </a:ext>
            </a:extLst>
          </p:cNvPr>
          <p:cNvPicPr>
            <a:picLocks noChangeAspect="1"/>
          </p:cNvPicPr>
          <p:nvPr/>
        </p:nvPicPr>
        <p:blipFill>
          <a:blip r:embed="rId3"/>
          <a:stretch>
            <a:fillRect/>
          </a:stretch>
        </p:blipFill>
        <p:spPr>
          <a:xfrm>
            <a:off x="5696978" y="1498397"/>
            <a:ext cx="2852882" cy="2852882"/>
          </a:xfrm>
          <a:prstGeom prst="rect">
            <a:avLst/>
          </a:prstGeom>
        </p:spPr>
      </p:pic>
      <p:pic>
        <p:nvPicPr>
          <p:cNvPr id="5" name="Picture 4">
            <a:hlinkClick r:id="rId4"/>
            <a:extLst>
              <a:ext uri="{FF2B5EF4-FFF2-40B4-BE49-F238E27FC236}">
                <a16:creationId xmlns:a16="http://schemas.microsoft.com/office/drawing/2014/main" id="{8CC06863-AA14-4740-8918-3F6097C56236}"/>
              </a:ext>
            </a:extLst>
          </p:cNvPr>
          <p:cNvPicPr>
            <a:picLocks noChangeAspect="1"/>
          </p:cNvPicPr>
          <p:nvPr/>
        </p:nvPicPr>
        <p:blipFill>
          <a:blip r:embed="rId5"/>
          <a:stretch>
            <a:fillRect/>
          </a:stretch>
        </p:blipFill>
        <p:spPr>
          <a:xfrm>
            <a:off x="501516" y="1498397"/>
            <a:ext cx="5085364" cy="3276558"/>
          </a:xfrm>
          <a:prstGeom prst="rect">
            <a:avLst/>
          </a:prstGeom>
        </p:spPr>
      </p:pic>
      <p:pic>
        <p:nvPicPr>
          <p:cNvPr id="6" name="Picture 5">
            <a:hlinkClick r:id="rId6"/>
            <a:extLst>
              <a:ext uri="{FF2B5EF4-FFF2-40B4-BE49-F238E27FC236}">
                <a16:creationId xmlns:a16="http://schemas.microsoft.com/office/drawing/2014/main" id="{42ADD71E-E491-CB46-B660-FE5786E8598B}"/>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3602352" y="3489718"/>
            <a:ext cx="2123952" cy="1285237"/>
          </a:xfrm>
          <a:prstGeom prst="rect">
            <a:avLst/>
          </a:prstGeom>
        </p:spPr>
      </p:pic>
    </p:spTree>
    <p:extLst>
      <p:ext uri="{BB962C8B-B14F-4D97-AF65-F5344CB8AC3E}">
        <p14:creationId xmlns:p14="http://schemas.microsoft.com/office/powerpoint/2010/main" val="325803265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What3Words"/>
          <p:cNvSpPr txBox="1">
            <a:spLocks noGrp="1"/>
          </p:cNvSpPr>
          <p:nvPr>
            <p:ph type="title"/>
          </p:nvPr>
        </p:nvSpPr>
        <p:spPr>
          <a:prstGeom prst="rect">
            <a:avLst/>
          </a:prstGeom>
        </p:spPr>
        <p:txBody>
          <a:bodyPr/>
          <a:lstStyle/>
          <a:p>
            <a:pPr algn="ctr"/>
            <a:r>
              <a:rPr lang="en-US" dirty="0" err="1"/>
              <a:t>Yoneda</a:t>
            </a:r>
            <a:r>
              <a:rPr lang="en-US" dirty="0"/>
              <a:t> Lemma</a:t>
            </a:r>
            <a:endParaRPr dirty="0"/>
          </a:p>
        </p:txBody>
      </p:sp>
      <p:sp>
        <p:nvSpPr>
          <p:cNvPr id="5" name="Slide Number Placeholder 4">
            <a:extLst>
              <a:ext uri="{FF2B5EF4-FFF2-40B4-BE49-F238E27FC236}">
                <a16:creationId xmlns:a16="http://schemas.microsoft.com/office/drawing/2014/main" id="{049D741F-D9FE-E24F-BDA0-BD969A609CDC}"/>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57</a:t>
            </a:fld>
            <a:endParaRPr kumimoji="0" lang="en" sz="1000" b="0" i="0" u="none" strike="noStrike" kern="0" cap="none" spc="0" normalizeH="0" baseline="0" noProof="0" dirty="0">
              <a:ln>
                <a:noFill/>
              </a:ln>
              <a:solidFill>
                <a:srgbClr val="000000"/>
              </a:solidFill>
              <a:effectLst/>
              <a:uLnTx/>
              <a:uFillTx/>
              <a:latin typeface="Arial"/>
              <a:cs typeface="Arial"/>
              <a:sym typeface="Arial"/>
            </a:endParaRPr>
          </a:p>
        </p:txBody>
      </p:sp>
      <p:sp>
        <p:nvSpPr>
          <p:cNvPr id="2" name="TextBox 1">
            <a:extLst>
              <a:ext uri="{FF2B5EF4-FFF2-40B4-BE49-F238E27FC236}">
                <a16:creationId xmlns:a16="http://schemas.microsoft.com/office/drawing/2014/main" id="{7A1D6632-16D8-044D-AC05-1E3A85647C82}"/>
              </a:ext>
            </a:extLst>
          </p:cNvPr>
          <p:cNvSpPr txBox="1"/>
          <p:nvPr/>
        </p:nvSpPr>
        <p:spPr>
          <a:xfrm>
            <a:off x="621622" y="1017725"/>
            <a:ext cx="7900755" cy="2462213"/>
          </a:xfrm>
          <a:prstGeom prst="rect">
            <a:avLst/>
          </a:prstGeom>
          <a:noFill/>
        </p:spPr>
        <p:txBody>
          <a:bodyPr wrap="square" rtlCol="0">
            <a:spAutoFit/>
          </a:bodyPr>
          <a:lstStyle/>
          <a:p>
            <a:br>
              <a:rPr lang="en-US" dirty="0"/>
            </a:br>
            <a:r>
              <a:rPr lang="en-US" dirty="0"/>
              <a:t>1. Idea</a:t>
            </a:r>
          </a:p>
          <a:p>
            <a:r>
              <a:rPr lang="en-US" dirty="0"/>
              <a:t>The </a:t>
            </a:r>
            <a:r>
              <a:rPr lang="en-US" b="1" i="1" dirty="0" err="1"/>
              <a:t>Yoneda</a:t>
            </a:r>
            <a:r>
              <a:rPr lang="en-US" b="1" i="1" dirty="0"/>
              <a:t> lemma</a:t>
            </a:r>
            <a:r>
              <a:rPr lang="en-US" dirty="0"/>
              <a:t> says that the </a:t>
            </a:r>
            <a:r>
              <a:rPr lang="en-US" u="sng" dirty="0">
                <a:hlinkClick r:id="rId2"/>
              </a:rPr>
              <a:t>set</a:t>
            </a:r>
            <a:r>
              <a:rPr lang="en-US" dirty="0"/>
              <a:t> of </a:t>
            </a:r>
            <a:r>
              <a:rPr lang="en-US" u="sng" dirty="0">
                <a:hlinkClick r:id="rId3"/>
              </a:rPr>
              <a:t>morphisms</a:t>
            </a:r>
            <a:r>
              <a:rPr lang="en-US" dirty="0"/>
              <a:t> from a </a:t>
            </a:r>
            <a:r>
              <a:rPr lang="en-US" u="sng" dirty="0">
                <a:hlinkClick r:id="rId4"/>
              </a:rPr>
              <a:t>representable presheaf</a:t>
            </a:r>
            <a:r>
              <a:rPr lang="en-US" dirty="0"/>
              <a:t> y(c) into an arbitrary </a:t>
            </a:r>
            <a:r>
              <a:rPr lang="en-US" u="sng" dirty="0">
                <a:hlinkClick r:id="rId5"/>
              </a:rPr>
              <a:t>presheaf</a:t>
            </a:r>
            <a:r>
              <a:rPr lang="en-US" dirty="0"/>
              <a:t> X is in </a:t>
            </a:r>
            <a:r>
              <a:rPr lang="en-US" u="sng" dirty="0">
                <a:hlinkClick r:id="rId6"/>
              </a:rPr>
              <a:t>natural bijection</a:t>
            </a:r>
            <a:r>
              <a:rPr lang="en-US" dirty="0"/>
              <a:t> with the set X(c) assigned by X to the representing </a:t>
            </a:r>
            <a:r>
              <a:rPr lang="en-US" u="sng" dirty="0">
                <a:hlinkClick r:id="rId7"/>
              </a:rPr>
              <a:t>object</a:t>
            </a:r>
            <a:r>
              <a:rPr lang="en-US" dirty="0"/>
              <a:t> c.</a:t>
            </a:r>
          </a:p>
          <a:p>
            <a:r>
              <a:rPr lang="en-US" dirty="0"/>
              <a:t>The </a:t>
            </a:r>
            <a:r>
              <a:rPr lang="en-US" dirty="0" err="1"/>
              <a:t>Yoneda</a:t>
            </a:r>
            <a:r>
              <a:rPr lang="en-US" dirty="0"/>
              <a:t> lemma is an elementary but deep and central result in </a:t>
            </a:r>
            <a:r>
              <a:rPr lang="en-US" u="sng" dirty="0">
                <a:hlinkClick r:id="rId8"/>
              </a:rPr>
              <a:t>category theory</a:t>
            </a:r>
            <a:r>
              <a:rPr lang="en-US" dirty="0"/>
              <a:t> and in particular in </a:t>
            </a:r>
            <a:r>
              <a:rPr lang="en-US" u="sng" dirty="0">
                <a:hlinkClick r:id="rId9"/>
              </a:rPr>
              <a:t>sheaf and topos theory</a:t>
            </a:r>
            <a:r>
              <a:rPr lang="en-US" dirty="0"/>
              <a:t>. It is essential background behind the central concepts of </a:t>
            </a:r>
            <a:r>
              <a:rPr lang="en-US" i="1" u="sng" dirty="0">
                <a:hlinkClick r:id="rId10"/>
              </a:rPr>
              <a:t>representable functors</a:t>
            </a:r>
            <a:r>
              <a:rPr lang="en-US" dirty="0"/>
              <a:t>, </a:t>
            </a:r>
            <a:r>
              <a:rPr lang="en-US" i="1" u="sng" dirty="0">
                <a:hlinkClick r:id="rId11"/>
              </a:rPr>
              <a:t>universal constructions</a:t>
            </a:r>
            <a:r>
              <a:rPr lang="en-US" dirty="0"/>
              <a:t>, and </a:t>
            </a:r>
            <a:r>
              <a:rPr lang="en-US" i="1" u="sng" dirty="0">
                <a:hlinkClick r:id="rId12"/>
              </a:rPr>
              <a:t>universal elements</a:t>
            </a:r>
            <a:r>
              <a:rPr lang="en-US" dirty="0"/>
              <a:t>.</a:t>
            </a:r>
          </a:p>
          <a:p>
            <a:endParaRPr lang="en-US" dirty="0"/>
          </a:p>
          <a:p>
            <a:r>
              <a:rPr lang="en-US" dirty="0"/>
              <a:t>				-excerpt from </a:t>
            </a:r>
            <a:r>
              <a:rPr lang="en-US" dirty="0" err="1">
                <a:hlinkClick r:id="rId13"/>
              </a:rPr>
              <a:t>nLab</a:t>
            </a:r>
            <a:endParaRPr lang="en-US" dirty="0"/>
          </a:p>
          <a:p>
            <a:endParaRPr lang="en-TW" dirty="0"/>
          </a:p>
        </p:txBody>
      </p:sp>
    </p:spTree>
    <p:extLst>
      <p:ext uri="{BB962C8B-B14F-4D97-AF65-F5344CB8AC3E}">
        <p14:creationId xmlns:p14="http://schemas.microsoft.com/office/powerpoint/2010/main" val="71069265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971422" y="616653"/>
            <a:ext cx="1260234" cy="307777"/>
          </a:xfrm>
          <a:prstGeom prst="rect">
            <a:avLst/>
          </a:prstGeom>
          <a:noFill/>
        </p:spPr>
        <p:txBody>
          <a:bodyPr wrap="square" rtlCol="0">
            <a:spAutoFit/>
          </a:bodyPr>
          <a:lstStyle/>
          <a:p>
            <a:pPr defTabSz="685766">
              <a:buClrTx/>
            </a:pPr>
            <a:r>
              <a:rPr lang="en-US" kern="1200" dirty="0">
                <a:solidFill>
                  <a:srgbClr val="FFFFFF"/>
                </a:solidFill>
                <a:latin typeface="STXinwei" panose="02010800040101010101" pitchFamily="2" charset="-122"/>
                <a:ea typeface="STXinwei" panose="02010800040101010101" pitchFamily="2" charset="-122"/>
                <a:cs typeface="Arial" charset="0"/>
              </a:rPr>
              <a:t>John Baez</a:t>
            </a:r>
          </a:p>
        </p:txBody>
      </p:sp>
      <p:sp>
        <p:nvSpPr>
          <p:cNvPr id="17" name="TextBox 16"/>
          <p:cNvSpPr txBox="1"/>
          <p:nvPr/>
        </p:nvSpPr>
        <p:spPr>
          <a:xfrm>
            <a:off x="2190312" y="4697117"/>
            <a:ext cx="4781110" cy="338554"/>
          </a:xfrm>
          <a:prstGeom prst="rect">
            <a:avLst/>
          </a:prstGeom>
          <a:noFill/>
        </p:spPr>
        <p:txBody>
          <a:bodyPr wrap="square" rtlCol="0">
            <a:spAutoFit/>
          </a:bodyPr>
          <a:lstStyle/>
          <a:p>
            <a:pPr algn="ctr" defTabSz="685766">
              <a:buClrTx/>
            </a:pPr>
            <a:r>
              <a:rPr lang="en-US" sz="800" kern="1200" dirty="0">
                <a:solidFill>
                  <a:srgbClr val="DBB76C"/>
                </a:solidFill>
                <a:latin typeface="STXinwei" panose="02010800040101010101" pitchFamily="2" charset="-122"/>
                <a:ea typeface="STXinwei" panose="02010800040101010101" pitchFamily="2" charset="-122"/>
                <a:cs typeface="Arial" charset="0"/>
              </a:rPr>
              <a:t>Source: *John Baez’s Stuff, </a:t>
            </a:r>
            <a:r>
              <a:rPr lang="en-US" sz="800" kern="1200" dirty="0">
                <a:solidFill>
                  <a:srgbClr val="DBB76C"/>
                </a:solidFill>
                <a:latin typeface="STXinwei" panose="02010800040101010101" pitchFamily="2" charset="-122"/>
                <a:ea typeface="STXinwei" panose="02010800040101010101" pitchFamily="2" charset="-122"/>
                <a:cs typeface="Arial" charset="0"/>
                <a:hlinkClick r:id="rId3"/>
              </a:rPr>
              <a:t>http://math.ucr.edu/home/baez/</a:t>
            </a:r>
            <a:endParaRPr lang="en-US" sz="800" kern="1200" dirty="0">
              <a:solidFill>
                <a:srgbClr val="DBB76C"/>
              </a:solidFill>
              <a:latin typeface="STXinwei" panose="02010800040101010101" pitchFamily="2" charset="-122"/>
              <a:ea typeface="STXinwei" panose="02010800040101010101" pitchFamily="2" charset="-122"/>
              <a:cs typeface="Arial" charset="0"/>
            </a:endParaRPr>
          </a:p>
          <a:p>
            <a:pPr algn="ctr" defTabSz="685766">
              <a:buClrTx/>
            </a:pPr>
            <a:r>
              <a:rPr lang="en-US" sz="800" kern="1200" dirty="0">
                <a:solidFill>
                  <a:srgbClr val="DBB76C"/>
                </a:solidFill>
                <a:latin typeface="STXinwei" panose="02010800040101010101" pitchFamily="2" charset="-122"/>
                <a:ea typeface="STXinwei" panose="02010800040101010101" pitchFamily="2" charset="-122"/>
                <a:cs typeface="Arial" charset="0"/>
              </a:rPr>
              <a:t>**Jean-Pierre Marquis, </a:t>
            </a:r>
            <a:r>
              <a:rPr lang="en-US" sz="800" kern="1200" dirty="0">
                <a:solidFill>
                  <a:srgbClr val="DBB76C"/>
                </a:solidFill>
                <a:latin typeface="STXinwei" panose="02010800040101010101" pitchFamily="2" charset="-122"/>
                <a:ea typeface="STXinwei" panose="02010800040101010101" pitchFamily="2" charset="-122"/>
                <a:cs typeface="+mn-cs"/>
                <a:hlinkClick r:id="rId4"/>
              </a:rPr>
              <a:t>https://plato.stanford.edu/archives/win2015/entries/categorytheory/</a:t>
            </a:r>
            <a:r>
              <a:rPr lang="en-US" sz="800" kern="1200" dirty="0">
                <a:solidFill>
                  <a:srgbClr val="DBB76C"/>
                </a:solidFill>
                <a:latin typeface="STXinwei" panose="02010800040101010101" pitchFamily="2" charset="-122"/>
                <a:ea typeface="STXinwei" panose="02010800040101010101" pitchFamily="2" charset="-122"/>
                <a:cs typeface="+mn-cs"/>
              </a:rPr>
              <a:t> </a:t>
            </a:r>
            <a:r>
              <a:rPr lang="en-US" sz="800" kern="1200" dirty="0">
                <a:solidFill>
                  <a:srgbClr val="DBB76C"/>
                </a:solidFill>
                <a:latin typeface="STXinwei" panose="02010800040101010101" pitchFamily="2" charset="-122"/>
                <a:ea typeface="STXinwei" panose="02010800040101010101" pitchFamily="2" charset="-122"/>
                <a:cs typeface="Arial" charset="0"/>
              </a:rPr>
              <a:t> </a:t>
            </a:r>
          </a:p>
        </p:txBody>
      </p:sp>
      <p:sp>
        <p:nvSpPr>
          <p:cNvPr id="11" name="矩形 1"/>
          <p:cNvSpPr>
            <a:spLocks noChangeArrowheads="1"/>
          </p:cNvSpPr>
          <p:nvPr/>
        </p:nvSpPr>
        <p:spPr bwMode="auto">
          <a:xfrm>
            <a:off x="674990" y="161806"/>
            <a:ext cx="781175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766">
              <a:buClrTx/>
            </a:pPr>
            <a:r>
              <a:rPr lang="en-US" sz="2800" kern="1200" dirty="0">
                <a:solidFill>
                  <a:srgbClr val="FFFFFF"/>
                </a:solidFill>
                <a:latin typeface="STXinwei" panose="02010800040101010101" pitchFamily="2" charset="-122"/>
                <a:ea typeface="STXinwei" panose="02010800040101010101" pitchFamily="2" charset="-122"/>
                <a:cs typeface="Arial" charset="0"/>
              </a:rPr>
              <a:t>Category Theory is the Mathematics of networks</a:t>
            </a:r>
          </a:p>
        </p:txBody>
      </p:sp>
      <p:sp>
        <p:nvSpPr>
          <p:cNvPr id="6" name="Rectangle 5"/>
          <p:cNvSpPr/>
          <p:nvPr/>
        </p:nvSpPr>
        <p:spPr>
          <a:xfrm>
            <a:off x="674990" y="3917270"/>
            <a:ext cx="8295308" cy="830997"/>
          </a:xfrm>
          <a:prstGeom prst="rect">
            <a:avLst/>
          </a:prstGeom>
        </p:spPr>
        <p:txBody>
          <a:bodyPr wrap="square">
            <a:spAutoFit/>
          </a:bodyPr>
          <a:lstStyle/>
          <a:p>
            <a:pPr defTabSz="685766">
              <a:buClrTx/>
            </a:pPr>
            <a:r>
              <a:rPr lang="en-US" sz="1200" kern="1200" dirty="0">
                <a:solidFill>
                  <a:srgbClr val="FFFFFF"/>
                </a:solidFill>
                <a:latin typeface="STXinwei" panose="02010800040101010101" pitchFamily="2" charset="-122"/>
                <a:ea typeface="STXinwei" panose="02010800040101010101" pitchFamily="2" charset="-122"/>
                <a:cs typeface="Arial" charset="0"/>
              </a:rPr>
              <a:t>Based on Marquis, Jean-Pierre on Stanford Encyclopedia of Philosophy**: “Category theory has become an important role in contemporary mathematics and theoretical computer science. It is a powerful language, or conceptual framework, allowing us to see the universal components of a family of structures of a given kind, and how structures of different kinds are interrelated”</a:t>
            </a:r>
          </a:p>
        </p:txBody>
      </p:sp>
      <p:pic>
        <p:nvPicPr>
          <p:cNvPr id="2" name="Picture 1">
            <a:hlinkClick r:id="rId5"/>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2190312" y="810731"/>
            <a:ext cx="4788872" cy="2993045"/>
          </a:xfrm>
          <a:prstGeom prst="rect">
            <a:avLst/>
          </a:prstGeom>
        </p:spPr>
      </p:pic>
    </p:spTree>
    <p:extLst>
      <p:ext uri="{BB962C8B-B14F-4D97-AF65-F5344CB8AC3E}">
        <p14:creationId xmlns:p14="http://schemas.microsoft.com/office/powerpoint/2010/main" val="155267173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矩形 1"/>
          <p:cNvSpPr>
            <a:spLocks noChangeArrowheads="1"/>
          </p:cNvSpPr>
          <p:nvPr/>
        </p:nvSpPr>
        <p:spPr bwMode="auto">
          <a:xfrm>
            <a:off x="622777" y="142019"/>
            <a:ext cx="7994497"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766">
              <a:buClrTx/>
            </a:pPr>
            <a:r>
              <a:rPr lang="zh-TW" altLang="en-US" sz="2700" kern="1200" dirty="0">
                <a:solidFill>
                  <a:prstClr val="white"/>
                </a:solidFill>
                <a:latin typeface="STXinwei" panose="02010800040101010101" pitchFamily="2" charset="-122"/>
                <a:ea typeface="STXinwei" panose="02010800040101010101" pitchFamily="2" charset="-122"/>
                <a:cs typeface="Arial" charset="0"/>
              </a:rPr>
              <a:t>范畴论</a:t>
            </a:r>
            <a:r>
              <a:rPr lang="en-US" altLang="x-none" sz="2700" kern="1200" dirty="0">
                <a:solidFill>
                  <a:prstClr val="white"/>
                </a:solidFill>
                <a:latin typeface="STXinwei" panose="02010800040101010101" pitchFamily="2" charset="-122"/>
                <a:ea typeface="STXinwei" panose="02010800040101010101" pitchFamily="2" charset="-122"/>
                <a:cs typeface="Arial" charset="0"/>
              </a:rPr>
              <a:t>: </a:t>
            </a:r>
            <a:r>
              <a:rPr lang="zh-TW" altLang="en-US" sz="2700" kern="1200" dirty="0">
                <a:solidFill>
                  <a:prstClr val="white"/>
                </a:solidFill>
                <a:latin typeface="STXinwei" panose="02010800040101010101" pitchFamily="2" charset="-122"/>
                <a:ea typeface="STXinwei" panose="02010800040101010101" pitchFamily="2" charset="-122"/>
                <a:cs typeface="Arial" charset="0"/>
              </a:rPr>
              <a:t>不需要数字的计算方法</a:t>
            </a:r>
            <a:r>
              <a:rPr lang="zh-CN" altLang="en-US" sz="2700" kern="1200" dirty="0">
                <a:solidFill>
                  <a:prstClr val="white"/>
                </a:solidFill>
                <a:latin typeface="STXinwei" panose="02010800040101010101" pitchFamily="2" charset="-122"/>
                <a:ea typeface="STXinwei" panose="02010800040101010101" pitchFamily="2" charset="-122"/>
                <a:cs typeface="Arial" charset="0"/>
              </a:rPr>
              <a:t>（</a:t>
            </a:r>
            <a:r>
              <a:rPr lang="zh-TW" altLang="en-US" sz="2700" kern="1200" dirty="0">
                <a:solidFill>
                  <a:prstClr val="white"/>
                </a:solidFill>
                <a:latin typeface="STXinwei" panose="02010800040101010101" pitchFamily="2" charset="-122"/>
                <a:ea typeface="STXinwei" panose="02010800040101010101" pitchFamily="2" charset="-122"/>
                <a:cs typeface="Arial" charset="0"/>
              </a:rPr>
              <a:t>基于箭头的算术</a:t>
            </a:r>
            <a:r>
              <a:rPr lang="zh-CN" altLang="en-US" sz="2700" kern="1200" dirty="0">
                <a:solidFill>
                  <a:prstClr val="white"/>
                </a:solidFill>
                <a:latin typeface="STXinwei" panose="02010800040101010101" pitchFamily="2" charset="-122"/>
                <a:ea typeface="STXinwei" panose="02010800040101010101" pitchFamily="2" charset="-122"/>
                <a:cs typeface="Arial" charset="0"/>
              </a:rPr>
              <a:t>）</a:t>
            </a:r>
          </a:p>
        </p:txBody>
      </p:sp>
      <p:sp>
        <p:nvSpPr>
          <p:cNvPr id="42" name="41 CuadroTexto"/>
          <p:cNvSpPr txBox="1"/>
          <p:nvPr/>
        </p:nvSpPr>
        <p:spPr>
          <a:xfrm>
            <a:off x="1557840" y="3688644"/>
            <a:ext cx="5832554" cy="323165"/>
          </a:xfrm>
          <a:prstGeom prst="rect">
            <a:avLst/>
          </a:prstGeom>
          <a:noFill/>
        </p:spPr>
        <p:txBody>
          <a:bodyPr wrap="square" rtlCol="0">
            <a:spAutoFit/>
          </a:bodyPr>
          <a:lstStyle/>
          <a:p>
            <a:pPr algn="ctr" defTabSz="685766">
              <a:buClrTx/>
            </a:pPr>
            <a:r>
              <a:rPr lang="zh-TW" altLang="en-GB" sz="1500" i="1" kern="1200">
                <a:solidFill>
                  <a:srgbClr val="FFFFFF"/>
                </a:solidFill>
                <a:latin typeface="STXinwei" panose="02010800040101010101" pitchFamily="2" charset="-122"/>
                <a:ea typeface="STXinwei" panose="02010800040101010101" pitchFamily="2" charset="-122"/>
                <a:cs typeface="+mn-cs"/>
              </a:rPr>
              <a:t>案例</a:t>
            </a:r>
            <a:r>
              <a:rPr lang="en-GB" sz="1500" i="1" kern="1200">
                <a:solidFill>
                  <a:srgbClr val="FFFFFF"/>
                </a:solidFill>
                <a:latin typeface="STXinwei" panose="02010800040101010101" pitchFamily="2" charset="-122"/>
                <a:ea typeface="STXinwei" panose="02010800040101010101" pitchFamily="2" charset="-122"/>
                <a:cs typeface="+mn-cs"/>
              </a:rPr>
              <a:t>: </a:t>
            </a:r>
            <a:r>
              <a:rPr lang="zh-TW" altLang="en-GB" sz="1500" i="1" kern="1200">
                <a:solidFill>
                  <a:srgbClr val="FFFFFF"/>
                </a:solidFill>
                <a:latin typeface="STXinwei" panose="02010800040101010101" pitchFamily="2" charset="-122"/>
                <a:ea typeface="STXinwei" panose="02010800040101010101" pitchFamily="2" charset="-122"/>
                <a:cs typeface="+mn-cs"/>
              </a:rPr>
              <a:t>由</a:t>
            </a:r>
            <a:r>
              <a:rPr lang="zh-TW" altLang="en-US" sz="1500" i="1" kern="1200">
                <a:solidFill>
                  <a:srgbClr val="FFFFFF"/>
                </a:solidFill>
                <a:latin typeface="STXinwei" panose="02010800040101010101" pitchFamily="2" charset="-122"/>
                <a:ea typeface="STXinwei" panose="02010800040101010101" pitchFamily="2" charset="-122"/>
                <a:cs typeface="+mn-cs"/>
              </a:rPr>
              <a:t>三个对象</a:t>
            </a:r>
            <a:r>
              <a:rPr lang="en-GB" sz="1500" i="1" kern="1200">
                <a:solidFill>
                  <a:srgbClr val="FFFFFF"/>
                </a:solidFill>
                <a:latin typeface="STXinwei" panose="02010800040101010101" pitchFamily="2" charset="-122"/>
                <a:ea typeface="STXinwei" panose="02010800040101010101" pitchFamily="2" charset="-122"/>
                <a:cs typeface="+mn-cs"/>
              </a:rPr>
              <a:t> (A,B,C) </a:t>
            </a:r>
            <a:r>
              <a:rPr lang="zh-TW" altLang="en-GB" sz="1500" i="1" kern="1200">
                <a:solidFill>
                  <a:srgbClr val="FFFFFF"/>
                </a:solidFill>
                <a:latin typeface="STXinwei" panose="02010800040101010101" pitchFamily="2" charset="-122"/>
                <a:ea typeface="STXinwei" panose="02010800040101010101" pitchFamily="2" charset="-122"/>
                <a:cs typeface="+mn-cs"/>
              </a:rPr>
              <a:t>和</a:t>
            </a:r>
            <a:r>
              <a:rPr lang="zh-TW" altLang="en-US" sz="1500" i="1" kern="1200">
                <a:solidFill>
                  <a:srgbClr val="FFFFFF"/>
                </a:solidFill>
                <a:latin typeface="STXinwei" panose="02010800040101010101" pitchFamily="2" charset="-122"/>
                <a:ea typeface="STXinwei" panose="02010800040101010101" pitchFamily="2" charset="-122"/>
                <a:cs typeface="+mn-cs"/>
              </a:rPr>
              <a:t>两个箭头</a:t>
            </a:r>
            <a:r>
              <a:rPr lang="en-GB" sz="1500" i="1" kern="1200">
                <a:solidFill>
                  <a:srgbClr val="FFFFFF"/>
                </a:solidFill>
                <a:latin typeface="STXinwei" panose="02010800040101010101" pitchFamily="2" charset="-122"/>
                <a:ea typeface="STXinwei" panose="02010800040101010101" pitchFamily="2" charset="-122"/>
                <a:cs typeface="+mn-cs"/>
              </a:rPr>
              <a:t>(f, g)</a:t>
            </a:r>
            <a:r>
              <a:rPr lang="zh-TW" altLang="en-US" sz="1500" i="1" kern="1200">
                <a:solidFill>
                  <a:srgbClr val="FFFFFF"/>
                </a:solidFill>
                <a:latin typeface="STXinwei" panose="02010800040101010101" pitchFamily="2" charset="-122"/>
                <a:ea typeface="STXinwei" panose="02010800040101010101" pitchFamily="2" charset="-122"/>
                <a:cs typeface="+mn-cs"/>
              </a:rPr>
              <a:t>所构成的</a:t>
            </a:r>
            <a:r>
              <a:rPr lang="zh-TW" altLang="en-GB" sz="1500" i="1" kern="1200">
                <a:solidFill>
                  <a:srgbClr val="FF0000"/>
                </a:solidFill>
                <a:latin typeface="STXinwei" panose="02010800040101010101" pitchFamily="2" charset="-122"/>
                <a:ea typeface="STXinwei" panose="02010800040101010101" pitchFamily="2" charset="-122"/>
                <a:cs typeface="+mn-cs"/>
              </a:rPr>
              <a:t>范畴</a:t>
            </a:r>
            <a:endParaRPr lang="en-GB" sz="1500" i="1" kern="1200">
              <a:solidFill>
                <a:srgbClr val="FF0000"/>
              </a:solidFill>
              <a:latin typeface="STXinwei" panose="02010800040101010101" pitchFamily="2" charset="-122"/>
              <a:ea typeface="STXinwei" panose="02010800040101010101" pitchFamily="2" charset="-122"/>
              <a:cs typeface="+mn-cs"/>
            </a:endParaRPr>
          </a:p>
        </p:txBody>
      </p:sp>
      <p:cxnSp>
        <p:nvCxnSpPr>
          <p:cNvPr id="29" name="28 Conector recto"/>
          <p:cNvCxnSpPr>
            <a:stCxn id="55" idx="2"/>
            <a:endCxn id="38" idx="0"/>
          </p:cNvCxnSpPr>
          <p:nvPr/>
        </p:nvCxnSpPr>
        <p:spPr bwMode="auto">
          <a:xfrm flipH="1">
            <a:off x="3609072" y="2395716"/>
            <a:ext cx="875103" cy="636615"/>
          </a:xfrm>
          <a:prstGeom prst="line">
            <a:avLst/>
          </a:prstGeom>
          <a:solidFill>
            <a:schemeClr val="accent1"/>
          </a:solidFill>
          <a:ln w="9525" cap="flat" cmpd="sng" algn="ctr">
            <a:solidFill>
              <a:schemeClr val="bg1"/>
            </a:solidFill>
            <a:prstDash val="solid"/>
            <a:round/>
            <a:headEnd type="triangl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2" name="31 Conector recto"/>
          <p:cNvCxnSpPr>
            <a:stCxn id="39" idx="0"/>
            <a:endCxn id="55" idx="2"/>
          </p:cNvCxnSpPr>
          <p:nvPr/>
        </p:nvCxnSpPr>
        <p:spPr bwMode="auto">
          <a:xfrm flipH="1" flipV="1">
            <a:off x="4484175" y="2395716"/>
            <a:ext cx="845675" cy="634945"/>
          </a:xfrm>
          <a:prstGeom prst="line">
            <a:avLst/>
          </a:prstGeom>
          <a:solidFill>
            <a:schemeClr val="accent1"/>
          </a:solidFill>
          <a:ln w="9525" cap="flat" cmpd="sng" algn="ctr">
            <a:solidFill>
              <a:schemeClr val="bg1"/>
            </a:solidFill>
            <a:prstDash val="solid"/>
            <a:round/>
            <a:headEnd type="triangl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5" name="54 CuadroTexto"/>
          <p:cNvSpPr txBox="1"/>
          <p:nvPr/>
        </p:nvSpPr>
        <p:spPr>
          <a:xfrm>
            <a:off x="4316501" y="1995606"/>
            <a:ext cx="335348" cy="400110"/>
          </a:xfrm>
          <a:prstGeom prst="rect">
            <a:avLst/>
          </a:prstGeom>
          <a:noFill/>
        </p:spPr>
        <p:txBody>
          <a:bodyPr wrap="none" rtlCol="0">
            <a:spAutoFit/>
          </a:bodyPr>
          <a:lstStyle/>
          <a:p>
            <a:pPr defTabSz="685766">
              <a:buClrTx/>
            </a:pPr>
            <a:r>
              <a:rPr lang="en-GB" sz="2000" kern="1200">
                <a:solidFill>
                  <a:srgbClr val="FFFFFF"/>
                </a:solidFill>
                <a:latin typeface="STXinwei" panose="02010800040101010101" pitchFamily="2" charset="-122"/>
                <a:ea typeface="STXinwei" panose="02010800040101010101" pitchFamily="2" charset="-122"/>
                <a:cs typeface="Capitals" charset="0"/>
              </a:rPr>
              <a:t>B</a:t>
            </a:r>
            <a:endParaRPr lang="en-GB" sz="1100" kern="1200">
              <a:solidFill>
                <a:srgbClr val="FFFFFF"/>
              </a:solidFill>
              <a:latin typeface="STXinwei" panose="02010800040101010101" pitchFamily="2" charset="-122"/>
              <a:ea typeface="STXinwei" panose="02010800040101010101" pitchFamily="2" charset="-122"/>
              <a:cs typeface="Capitals" charset="0"/>
            </a:endParaRPr>
          </a:p>
        </p:txBody>
      </p:sp>
      <p:sp>
        <p:nvSpPr>
          <p:cNvPr id="12" name="11 CuadroTexto"/>
          <p:cNvSpPr txBox="1"/>
          <p:nvPr/>
        </p:nvSpPr>
        <p:spPr>
          <a:xfrm>
            <a:off x="3824992" y="2466382"/>
            <a:ext cx="256802" cy="369332"/>
          </a:xfrm>
          <a:prstGeom prst="rect">
            <a:avLst/>
          </a:prstGeom>
          <a:noFill/>
        </p:spPr>
        <p:txBody>
          <a:bodyPr wrap="none" rtlCol="0">
            <a:spAutoFit/>
          </a:bodyPr>
          <a:lstStyle/>
          <a:p>
            <a:pPr defTabSz="685766">
              <a:buClrTx/>
            </a:pPr>
            <a:r>
              <a:rPr lang="en-GB" sz="1800" kern="1200" dirty="0">
                <a:solidFill>
                  <a:srgbClr val="FFFFFF"/>
                </a:solidFill>
                <a:latin typeface="STXinwei" panose="02010800040101010101" pitchFamily="2" charset="-122"/>
                <a:ea typeface="STXinwei" panose="02010800040101010101" pitchFamily="2" charset="-122"/>
                <a:cs typeface="+mn-cs"/>
              </a:rPr>
              <a:t>f</a:t>
            </a:r>
          </a:p>
        </p:txBody>
      </p:sp>
      <p:sp>
        <p:nvSpPr>
          <p:cNvPr id="58" name="57 CuadroTexto"/>
          <p:cNvSpPr txBox="1"/>
          <p:nvPr/>
        </p:nvSpPr>
        <p:spPr>
          <a:xfrm>
            <a:off x="5018546" y="2493911"/>
            <a:ext cx="300082" cy="369332"/>
          </a:xfrm>
          <a:prstGeom prst="rect">
            <a:avLst/>
          </a:prstGeom>
          <a:noFill/>
        </p:spPr>
        <p:txBody>
          <a:bodyPr wrap="none" rtlCol="0">
            <a:spAutoFit/>
          </a:bodyPr>
          <a:lstStyle/>
          <a:p>
            <a:pPr defTabSz="685766">
              <a:buClrTx/>
            </a:pPr>
            <a:r>
              <a:rPr lang="en-GB" sz="1800" kern="1200" dirty="0">
                <a:solidFill>
                  <a:srgbClr val="FFFFFF"/>
                </a:solidFill>
                <a:latin typeface="STXinwei" panose="02010800040101010101" pitchFamily="2" charset="-122"/>
                <a:ea typeface="STXinwei" panose="02010800040101010101" pitchFamily="2" charset="-122"/>
                <a:cs typeface="+mn-cs"/>
              </a:rPr>
              <a:t>g</a:t>
            </a:r>
          </a:p>
        </p:txBody>
      </p:sp>
      <p:sp>
        <p:nvSpPr>
          <p:cNvPr id="37" name="矩形 35"/>
          <p:cNvSpPr>
            <a:spLocks noChangeArrowheads="1"/>
          </p:cNvSpPr>
          <p:nvPr/>
        </p:nvSpPr>
        <p:spPr bwMode="auto">
          <a:xfrm>
            <a:off x="738375" y="933754"/>
            <a:ext cx="773906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766">
              <a:buClrTx/>
            </a:pPr>
            <a:r>
              <a:rPr lang="en-US" altLang="x-none" sz="1800" kern="1200">
                <a:solidFill>
                  <a:srgbClr val="FFFFFF"/>
                </a:solidFill>
                <a:latin typeface="STXinwei" panose="02010800040101010101" pitchFamily="2" charset="-122"/>
                <a:ea typeface="STXinwei" panose="02010800040101010101" pitchFamily="2" charset="-122"/>
                <a:cs typeface="+mn-cs"/>
              </a:rPr>
              <a:t>A Category is a diagram </a:t>
            </a:r>
            <a:r>
              <a:rPr lang="en-US" altLang="x-none" sz="1800" kern="1200">
                <a:solidFill>
                  <a:prstClr val="white"/>
                </a:solidFill>
                <a:latin typeface="STXinwei" panose="02010800040101010101" pitchFamily="2" charset="-122"/>
                <a:ea typeface="STXinwei" panose="02010800040101010101" pitchFamily="2" charset="-122"/>
                <a:cs typeface="+mn-cs"/>
              </a:rPr>
              <a:t>composed</a:t>
            </a:r>
            <a:r>
              <a:rPr lang="en-US" altLang="x-none" sz="1800" kern="1200">
                <a:solidFill>
                  <a:srgbClr val="FFFFFF"/>
                </a:solidFill>
                <a:latin typeface="STXinwei" panose="02010800040101010101" pitchFamily="2" charset="-122"/>
                <a:ea typeface="STXinwei" panose="02010800040101010101" pitchFamily="2" charset="-122"/>
                <a:cs typeface="+mn-cs"/>
              </a:rPr>
              <a:t> of Objects and Arrows</a:t>
            </a:r>
            <a:endParaRPr lang="en-US" altLang="x-none" sz="1800" kern="1200">
              <a:solidFill>
                <a:srgbClr val="DBB76C"/>
              </a:solidFill>
              <a:latin typeface="STXinwei" panose="02010800040101010101" pitchFamily="2" charset="-122"/>
              <a:ea typeface="STXinwei" panose="02010800040101010101" pitchFamily="2" charset="-122"/>
              <a:cs typeface="+mn-cs"/>
            </a:endParaRPr>
          </a:p>
        </p:txBody>
      </p:sp>
      <p:sp>
        <p:nvSpPr>
          <p:cNvPr id="38" name="54 CuadroTexto"/>
          <p:cNvSpPr txBox="1"/>
          <p:nvPr/>
        </p:nvSpPr>
        <p:spPr>
          <a:xfrm>
            <a:off x="3430978" y="3032331"/>
            <a:ext cx="356188" cy="400110"/>
          </a:xfrm>
          <a:prstGeom prst="rect">
            <a:avLst/>
          </a:prstGeom>
          <a:noFill/>
        </p:spPr>
        <p:txBody>
          <a:bodyPr wrap="none" rtlCol="0">
            <a:spAutoFit/>
          </a:bodyPr>
          <a:lstStyle/>
          <a:p>
            <a:pPr defTabSz="685766">
              <a:buClrTx/>
            </a:pPr>
            <a:r>
              <a:rPr lang="en-GB" sz="2000" kern="1200">
                <a:solidFill>
                  <a:srgbClr val="FFFFFF"/>
                </a:solidFill>
                <a:latin typeface="STXinwei" panose="02010800040101010101" pitchFamily="2" charset="-122"/>
                <a:ea typeface="STXinwei" panose="02010800040101010101" pitchFamily="2" charset="-122"/>
                <a:cs typeface="Capitals" charset="0"/>
              </a:rPr>
              <a:t>A</a:t>
            </a:r>
            <a:endParaRPr lang="en-GB" sz="1100" kern="1200">
              <a:solidFill>
                <a:srgbClr val="FFFFFF"/>
              </a:solidFill>
              <a:latin typeface="STXinwei" panose="02010800040101010101" pitchFamily="2" charset="-122"/>
              <a:ea typeface="STXinwei" panose="02010800040101010101" pitchFamily="2" charset="-122"/>
              <a:cs typeface="Capitals" charset="0"/>
            </a:endParaRPr>
          </a:p>
        </p:txBody>
      </p:sp>
      <p:sp>
        <p:nvSpPr>
          <p:cNvPr id="39" name="54 CuadroTexto"/>
          <p:cNvSpPr txBox="1"/>
          <p:nvPr/>
        </p:nvSpPr>
        <p:spPr>
          <a:xfrm>
            <a:off x="5153359" y="3030661"/>
            <a:ext cx="352982" cy="400110"/>
          </a:xfrm>
          <a:prstGeom prst="rect">
            <a:avLst/>
          </a:prstGeom>
          <a:noFill/>
        </p:spPr>
        <p:txBody>
          <a:bodyPr wrap="none" rtlCol="0">
            <a:spAutoFit/>
          </a:bodyPr>
          <a:lstStyle/>
          <a:p>
            <a:pPr defTabSz="685766">
              <a:buClrTx/>
            </a:pPr>
            <a:r>
              <a:rPr lang="en-GB" sz="2000" kern="1200">
                <a:solidFill>
                  <a:srgbClr val="FFFFFF"/>
                </a:solidFill>
                <a:latin typeface="STXinwei" panose="02010800040101010101" pitchFamily="2" charset="-122"/>
                <a:ea typeface="STXinwei" panose="02010800040101010101" pitchFamily="2" charset="-122"/>
                <a:cs typeface="Capitals" charset="0"/>
              </a:rPr>
              <a:t>C</a:t>
            </a:r>
            <a:endParaRPr lang="en-GB" sz="1100" kern="1200">
              <a:solidFill>
                <a:srgbClr val="FFFFFF"/>
              </a:solidFill>
              <a:latin typeface="STXinwei" panose="02010800040101010101" pitchFamily="2" charset="-122"/>
              <a:ea typeface="STXinwei" panose="02010800040101010101" pitchFamily="2" charset="-122"/>
              <a:cs typeface="Capitals" charset="0"/>
            </a:endParaRPr>
          </a:p>
        </p:txBody>
      </p:sp>
      <p:sp>
        <p:nvSpPr>
          <p:cNvPr id="2" name="TextBox 1"/>
          <p:cNvSpPr txBox="1"/>
          <p:nvPr/>
        </p:nvSpPr>
        <p:spPr>
          <a:xfrm>
            <a:off x="930573" y="4331198"/>
            <a:ext cx="7354666" cy="542456"/>
          </a:xfrm>
          <a:prstGeom prst="rect">
            <a:avLst/>
          </a:prstGeom>
          <a:noFill/>
        </p:spPr>
        <p:txBody>
          <a:bodyPr wrap="square" rtlCol="0">
            <a:spAutoFit/>
          </a:bodyPr>
          <a:lstStyle/>
          <a:p>
            <a:pPr defTabSz="685800">
              <a:buClrTx/>
            </a:pPr>
            <a:r>
              <a:rPr lang="en-US" altLang="zh-CN" sz="975" kern="1200" dirty="0">
                <a:solidFill>
                  <a:prstClr val="white"/>
                </a:solidFill>
                <a:latin typeface="STXinwei" panose="02010800040101010101" pitchFamily="2" charset="-122"/>
                <a:ea typeface="STXinwei" panose="02010800040101010101" pitchFamily="2" charset="-122"/>
                <a:cs typeface="+mn-cs"/>
              </a:rPr>
              <a:t>“Category Theory is a graph with a </a:t>
            </a:r>
            <a:r>
              <a:rPr lang="en-US" altLang="zh-CN" sz="975" kern="1200" dirty="0">
                <a:solidFill>
                  <a:srgbClr val="FF0000"/>
                </a:solidFill>
                <a:latin typeface="STXinwei" panose="02010800040101010101" pitchFamily="2" charset="-122"/>
                <a:ea typeface="STXinwei" panose="02010800040101010101" pitchFamily="2" charset="-122"/>
                <a:cs typeface="+mn-cs"/>
              </a:rPr>
              <a:t>rule for composing arrows</a:t>
            </a:r>
            <a:r>
              <a:rPr lang="en-US" altLang="zh-CN" sz="975" kern="1200" dirty="0">
                <a:solidFill>
                  <a:prstClr val="white"/>
                </a:solidFill>
                <a:latin typeface="STXinwei" panose="02010800040101010101" pitchFamily="2" charset="-122"/>
                <a:ea typeface="STXinwei" panose="02010800040101010101" pitchFamily="2" charset="-122"/>
                <a:cs typeface="+mn-cs"/>
              </a:rPr>
              <a:t>  (</a:t>
            </a:r>
            <a:r>
              <a:rPr lang="en-US" altLang="zh-CN" sz="975" kern="1200" dirty="0" err="1">
                <a:solidFill>
                  <a:prstClr val="white"/>
                </a:solidFill>
                <a:latin typeface="STXinwei" panose="02010800040101010101" pitchFamily="2" charset="-122"/>
                <a:ea typeface="STXinwei" panose="02010800040101010101" pitchFamily="2" charset="-122"/>
                <a:cs typeface="+mn-cs"/>
              </a:rPr>
              <a:t>f,g</a:t>
            </a:r>
            <a:r>
              <a:rPr lang="en-US" altLang="zh-CN" sz="975" kern="1200" dirty="0">
                <a:solidFill>
                  <a:prstClr val="white"/>
                </a:solidFill>
                <a:latin typeface="STXinwei" panose="02010800040101010101" pitchFamily="2" charset="-122"/>
                <a:ea typeface="STXinwei" panose="02010800040101010101" pitchFamily="2" charset="-122"/>
                <a:cs typeface="+mn-cs"/>
              </a:rPr>
              <a:t>) head to tail to give another arrow (h)</a:t>
            </a:r>
            <a:r>
              <a:rPr lang="zh-CN" altLang="en-US" sz="975" kern="1200" dirty="0">
                <a:solidFill>
                  <a:prstClr val="white"/>
                </a:solidFill>
                <a:latin typeface="STXinwei" panose="02010800040101010101" pitchFamily="2" charset="-122"/>
                <a:ea typeface="STXinwei" panose="02010800040101010101" pitchFamily="2" charset="-122"/>
                <a:cs typeface="+mn-cs"/>
              </a:rPr>
              <a:t>。</a:t>
            </a:r>
            <a:r>
              <a:rPr lang="en-US" altLang="zh-CN" sz="975" kern="1200" dirty="0">
                <a:solidFill>
                  <a:prstClr val="white"/>
                </a:solidFill>
                <a:latin typeface="STXinwei" panose="02010800040101010101" pitchFamily="2" charset="-122"/>
                <a:ea typeface="STXinwei" panose="02010800040101010101" pitchFamily="2" charset="-122"/>
                <a:cs typeface="+mn-cs"/>
              </a:rPr>
              <a:t>”</a:t>
            </a:r>
          </a:p>
          <a:p>
            <a:pPr defTabSz="685800">
              <a:buClrTx/>
            </a:pPr>
            <a:r>
              <a:rPr lang="en-US" altLang="zh-CN" sz="975" kern="1200" dirty="0">
                <a:solidFill>
                  <a:prstClr val="white"/>
                </a:solidFill>
                <a:latin typeface="STXinwei" panose="02010800040101010101" pitchFamily="2" charset="-122"/>
                <a:ea typeface="STXinwei" panose="02010800040101010101" pitchFamily="2" charset="-122"/>
                <a:cs typeface="+mn-cs"/>
              </a:rPr>
              <a:t>M. Barr, and C. Wells, Category theory for computing science. 1990. 21. </a:t>
            </a:r>
          </a:p>
          <a:p>
            <a:pPr defTabSz="685800">
              <a:buClrTx/>
            </a:pPr>
            <a:endParaRPr lang="en-US" sz="975" kern="1200" dirty="0">
              <a:solidFill>
                <a:prstClr val="white"/>
              </a:solidFill>
              <a:latin typeface="STXinwei" panose="02010800040101010101" pitchFamily="2" charset="-122"/>
              <a:ea typeface="STXinwei" panose="02010800040101010101" pitchFamily="2" charset="-122"/>
              <a:cs typeface="+mn-cs"/>
            </a:endParaRPr>
          </a:p>
        </p:txBody>
      </p:sp>
      <p:cxnSp>
        <p:nvCxnSpPr>
          <p:cNvPr id="14" name="28 Conector recto"/>
          <p:cNvCxnSpPr>
            <a:stCxn id="39" idx="1"/>
            <a:endCxn id="38" idx="3"/>
          </p:cNvCxnSpPr>
          <p:nvPr/>
        </p:nvCxnSpPr>
        <p:spPr bwMode="auto">
          <a:xfrm flipH="1">
            <a:off x="3787166" y="3230716"/>
            <a:ext cx="1366193" cy="1670"/>
          </a:xfrm>
          <a:prstGeom prst="line">
            <a:avLst/>
          </a:prstGeom>
          <a:solidFill>
            <a:schemeClr val="accent1"/>
          </a:solidFill>
          <a:ln w="9525" cap="flat" cmpd="sng" algn="ctr">
            <a:solidFill>
              <a:schemeClr val="bg1"/>
            </a:solidFill>
            <a:prstDash val="lgDash"/>
            <a:round/>
            <a:headEnd type="triangl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8" name="11 CuadroTexto"/>
          <p:cNvSpPr txBox="1"/>
          <p:nvPr/>
        </p:nvSpPr>
        <p:spPr>
          <a:xfrm>
            <a:off x="4379618" y="2876727"/>
            <a:ext cx="311304" cy="369332"/>
          </a:xfrm>
          <a:prstGeom prst="rect">
            <a:avLst/>
          </a:prstGeom>
          <a:noFill/>
        </p:spPr>
        <p:txBody>
          <a:bodyPr wrap="none" rtlCol="0">
            <a:spAutoFit/>
          </a:bodyPr>
          <a:lstStyle/>
          <a:p>
            <a:pPr defTabSz="685766">
              <a:buClrTx/>
            </a:pPr>
            <a:r>
              <a:rPr lang="en-GB" sz="1800" kern="1200" dirty="0">
                <a:solidFill>
                  <a:srgbClr val="FFFFFF"/>
                </a:solidFill>
                <a:latin typeface="STXinwei" panose="02010800040101010101" pitchFamily="2" charset="-122"/>
                <a:ea typeface="STXinwei" panose="02010800040101010101" pitchFamily="2" charset="-122"/>
                <a:cs typeface="+mn-cs"/>
              </a:rPr>
              <a:t>h</a:t>
            </a:r>
          </a:p>
        </p:txBody>
      </p:sp>
      <p:sp>
        <p:nvSpPr>
          <p:cNvPr id="3" name="TextBox 2">
            <a:extLst>
              <a:ext uri="{FF2B5EF4-FFF2-40B4-BE49-F238E27FC236}">
                <a16:creationId xmlns:a16="http://schemas.microsoft.com/office/drawing/2014/main" id="{AA1FADF8-F4CD-FD43-A262-2D1476719C4D}"/>
              </a:ext>
            </a:extLst>
          </p:cNvPr>
          <p:cNvSpPr txBox="1"/>
          <p:nvPr/>
        </p:nvSpPr>
        <p:spPr>
          <a:xfrm>
            <a:off x="4471055" y="1289293"/>
            <a:ext cx="646331" cy="369332"/>
          </a:xfrm>
          <a:prstGeom prst="rect">
            <a:avLst/>
          </a:prstGeom>
          <a:noFill/>
        </p:spPr>
        <p:txBody>
          <a:bodyPr wrap="none" rtlCol="0">
            <a:spAutoFit/>
          </a:bodyPr>
          <a:lstStyle/>
          <a:p>
            <a:pPr defTabSz="685800">
              <a:buClrTx/>
            </a:pPr>
            <a:r>
              <a:rPr lang="zh-TW" altLang="en-US" sz="1800" kern="1200">
                <a:solidFill>
                  <a:prstClr val="white"/>
                </a:solidFill>
                <a:latin typeface="STXinwei" panose="02010800040101010101" pitchFamily="2" charset="-122"/>
                <a:ea typeface="STXinwei" panose="02010800040101010101" pitchFamily="2" charset="-122"/>
                <a:cs typeface="+mn-cs"/>
              </a:rPr>
              <a:t>构成</a:t>
            </a:r>
            <a:endParaRPr lang="en-US" sz="1800" kern="1200">
              <a:solidFill>
                <a:prstClr val="white"/>
              </a:solidFill>
              <a:latin typeface="STXinwei" panose="02010800040101010101" pitchFamily="2" charset="-122"/>
              <a:ea typeface="STXinwei" panose="02010800040101010101" pitchFamily="2" charset="-122"/>
              <a:cs typeface="+mn-cs"/>
            </a:endParaRPr>
          </a:p>
        </p:txBody>
      </p:sp>
    </p:spTree>
    <p:extLst>
      <p:ext uri="{BB962C8B-B14F-4D97-AF65-F5344CB8AC3E}">
        <p14:creationId xmlns:p14="http://schemas.microsoft.com/office/powerpoint/2010/main" val="74381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The Types of Arrows</a:t>
            </a:r>
            <a:endParaRPr dirty="0"/>
          </a:p>
        </p:txBody>
      </p:sp>
      <p:sp>
        <p:nvSpPr>
          <p:cNvPr id="2" name="Slide Number Placeholder 1">
            <a:extLst>
              <a:ext uri="{FF2B5EF4-FFF2-40B4-BE49-F238E27FC236}">
                <a16:creationId xmlns:a16="http://schemas.microsoft.com/office/drawing/2014/main" id="{4C23C8AD-B4F8-5447-BB2D-554C9103C2C9}"/>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6</a:t>
            </a:fld>
            <a:endParaRPr kumimoji="0" lang="en" sz="1000" b="0" i="0" u="none" strike="noStrike" kern="0" cap="none" spc="0" normalizeH="0" baseline="0" noProof="0">
              <a:ln>
                <a:noFill/>
              </a:ln>
              <a:solidFill>
                <a:srgbClr val="595959"/>
              </a:solidFill>
              <a:effectLst/>
              <a:uLnTx/>
              <a:uFillTx/>
              <a:latin typeface="Arial"/>
              <a:cs typeface="Arial"/>
              <a:sym typeface="Arial"/>
            </a:endParaRPr>
          </a:p>
        </p:txBody>
      </p:sp>
      <p:sp>
        <p:nvSpPr>
          <p:cNvPr id="3" name="TextBox 2">
            <a:extLst>
              <a:ext uri="{FF2B5EF4-FFF2-40B4-BE49-F238E27FC236}">
                <a16:creationId xmlns:a16="http://schemas.microsoft.com/office/drawing/2014/main" id="{AE036F0B-583C-AE4A-B0A8-EF517D4DE9A9}"/>
              </a:ext>
            </a:extLst>
          </p:cNvPr>
          <p:cNvSpPr txBox="1"/>
          <p:nvPr/>
        </p:nvSpPr>
        <p:spPr>
          <a:xfrm>
            <a:off x="1896427" y="4355440"/>
            <a:ext cx="5351145"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400" b="0" i="0" u="none" strike="noStrike" kern="0" cap="none" spc="0" normalizeH="0" baseline="0" noProof="0" dirty="0">
                <a:ln>
                  <a:noFill/>
                </a:ln>
                <a:solidFill>
                  <a:srgbClr val="000000"/>
                </a:solidFill>
                <a:effectLst/>
                <a:uLnTx/>
                <a:uFillTx/>
                <a:latin typeface="Arial"/>
                <a:cs typeface="Arial"/>
                <a:sym typeface="Arial"/>
              </a:rPr>
              <a:t>If</a:t>
            </a:r>
            <a:r>
              <a:rPr kumimoji="0" lang="zh-CN" altLang="en-US" sz="1400" b="0" i="0" u="none" strike="noStrike" kern="0" cap="none" spc="0" normalizeH="0" baseline="0" noProof="0" dirty="0">
                <a:ln>
                  <a:noFill/>
                </a:ln>
                <a:solidFill>
                  <a:srgbClr val="000000"/>
                </a:solidFill>
                <a:effectLst/>
                <a:uLnTx/>
                <a:uFillTx/>
                <a:latin typeface="Arial"/>
                <a:cs typeface="Arial"/>
                <a:sym typeface="Arial"/>
              </a:rPr>
              <a:t> </a:t>
            </a:r>
            <a:r>
              <a:rPr kumimoji="0" lang="en-US" altLang="zh-CN" sz="1400" b="0" i="0" u="none" strike="noStrike" kern="0" cap="none" spc="0" normalizeH="0" baseline="0" noProof="0" dirty="0">
                <a:ln>
                  <a:noFill/>
                </a:ln>
                <a:solidFill>
                  <a:srgbClr val="000000"/>
                </a:solidFill>
                <a:effectLst/>
                <a:uLnTx/>
                <a:uFillTx/>
                <a:latin typeface="Arial"/>
                <a:cs typeface="Arial"/>
                <a:sym typeface="Arial"/>
              </a:rPr>
              <a:t>it looks like a pig, walks like a pig, and taste like a pig, it is a pig.</a:t>
            </a:r>
            <a:endParaRPr kumimoji="0" lang="en-TW" sz="1400" b="0" i="0" u="none" strike="noStrike" kern="0" cap="none" spc="0" normalizeH="0" baseline="0" noProof="0" dirty="0">
              <a:ln>
                <a:noFill/>
              </a:ln>
              <a:solidFill>
                <a:srgbClr val="000000"/>
              </a:solidFill>
              <a:effectLst/>
              <a:uLnTx/>
              <a:uFillTx/>
              <a:latin typeface="Arial"/>
              <a:cs typeface="Arial"/>
              <a:sym typeface="Arial"/>
            </a:endParaRPr>
          </a:p>
        </p:txBody>
      </p:sp>
      <p:pic>
        <p:nvPicPr>
          <p:cNvPr id="4" name="Picture 3">
            <a:extLst>
              <a:ext uri="{FF2B5EF4-FFF2-40B4-BE49-F238E27FC236}">
                <a16:creationId xmlns:a16="http://schemas.microsoft.com/office/drawing/2014/main" id="{A88E702B-0287-4E47-B706-26F18D8484DD}"/>
              </a:ext>
            </a:extLst>
          </p:cNvPr>
          <p:cNvPicPr>
            <a:picLocks noChangeAspect="1"/>
          </p:cNvPicPr>
          <p:nvPr/>
        </p:nvPicPr>
        <p:blipFill>
          <a:blip r:embed="rId3"/>
          <a:stretch>
            <a:fillRect/>
          </a:stretch>
        </p:blipFill>
        <p:spPr>
          <a:xfrm>
            <a:off x="353863" y="1517665"/>
            <a:ext cx="1654800" cy="2108170"/>
          </a:xfrm>
          <a:prstGeom prst="rect">
            <a:avLst/>
          </a:prstGeom>
        </p:spPr>
      </p:pic>
      <p:pic>
        <p:nvPicPr>
          <p:cNvPr id="5" name="Picture 4">
            <a:extLst>
              <a:ext uri="{FF2B5EF4-FFF2-40B4-BE49-F238E27FC236}">
                <a16:creationId xmlns:a16="http://schemas.microsoft.com/office/drawing/2014/main" id="{811C1994-0184-6441-81CE-3A795455AF96}"/>
              </a:ext>
            </a:extLst>
          </p:cNvPr>
          <p:cNvPicPr>
            <a:picLocks noChangeAspect="1"/>
          </p:cNvPicPr>
          <p:nvPr/>
        </p:nvPicPr>
        <p:blipFill>
          <a:blip r:embed="rId4"/>
          <a:stretch>
            <a:fillRect/>
          </a:stretch>
        </p:blipFill>
        <p:spPr>
          <a:xfrm>
            <a:off x="2120899" y="1406755"/>
            <a:ext cx="4902200" cy="2717800"/>
          </a:xfrm>
          <a:prstGeom prst="rect">
            <a:avLst/>
          </a:prstGeom>
        </p:spPr>
      </p:pic>
      <p:pic>
        <p:nvPicPr>
          <p:cNvPr id="6" name="Picture 5">
            <a:extLst>
              <a:ext uri="{FF2B5EF4-FFF2-40B4-BE49-F238E27FC236}">
                <a16:creationId xmlns:a16="http://schemas.microsoft.com/office/drawing/2014/main" id="{852C1641-7D19-5049-B75E-BA278B19C91B}"/>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247572" y="1517665"/>
            <a:ext cx="1600625" cy="1580985"/>
          </a:xfrm>
          <a:prstGeom prst="rect">
            <a:avLst/>
          </a:prstGeom>
        </p:spPr>
      </p:pic>
    </p:spTree>
    <p:extLst>
      <p:ext uri="{BB962C8B-B14F-4D97-AF65-F5344CB8AC3E}">
        <p14:creationId xmlns:p14="http://schemas.microsoft.com/office/powerpoint/2010/main" val="378361363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矩形 1"/>
          <p:cNvSpPr>
            <a:spLocks noChangeArrowheads="1"/>
          </p:cNvSpPr>
          <p:nvPr/>
        </p:nvSpPr>
        <p:spPr bwMode="auto">
          <a:xfrm>
            <a:off x="1441727" y="138084"/>
            <a:ext cx="5865709"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766">
              <a:buClrTx/>
            </a:pPr>
            <a:r>
              <a:rPr lang="en-US" altLang="zh-TW" sz="2700" kern="1200" dirty="0">
                <a:solidFill>
                  <a:prstClr val="white"/>
                </a:solidFill>
                <a:latin typeface="STXinwei" panose="02010800040101010101" pitchFamily="2" charset="-122"/>
                <a:ea typeface="STXinwei" panose="02010800040101010101" pitchFamily="2" charset="-122"/>
                <a:cs typeface="Arial" charset="0"/>
              </a:rPr>
              <a:t>Formal Definition of Category Theory</a:t>
            </a:r>
            <a:endParaRPr lang="zh-CN" altLang="en-US" sz="2700" kern="1200" dirty="0">
              <a:solidFill>
                <a:prstClr val="white"/>
              </a:solidFill>
              <a:latin typeface="STXinwei" panose="02010800040101010101" pitchFamily="2" charset="-122"/>
              <a:ea typeface="STXinwei" panose="02010800040101010101" pitchFamily="2" charset="-122"/>
              <a:cs typeface="Arial" charset="0"/>
            </a:endParaRPr>
          </a:p>
        </p:txBody>
      </p:sp>
      <p:sp>
        <p:nvSpPr>
          <p:cNvPr id="42" name="41 CuadroTexto"/>
          <p:cNvSpPr txBox="1"/>
          <p:nvPr/>
        </p:nvSpPr>
        <p:spPr>
          <a:xfrm>
            <a:off x="803808" y="3353131"/>
            <a:ext cx="7543348" cy="1061829"/>
          </a:xfrm>
          <a:prstGeom prst="rect">
            <a:avLst/>
          </a:prstGeom>
          <a:noFill/>
        </p:spPr>
        <p:txBody>
          <a:bodyPr wrap="square" rtlCol="0">
            <a:spAutoFit/>
          </a:bodyPr>
          <a:lstStyle/>
          <a:p>
            <a:pPr marL="457178" indent="-457178" defTabSz="685766">
              <a:buClrTx/>
              <a:buFont typeface="Arial" charset="0"/>
              <a:buAutoNum type="arabicPeriod"/>
            </a:pPr>
            <a:r>
              <a:rPr lang="zh-TW" altLang="en-GB" sz="2100" i="1" kern="1200" dirty="0">
                <a:solidFill>
                  <a:srgbClr val="FFFFFF"/>
                </a:solidFill>
                <a:latin typeface="STXinwei" panose="02010800040101010101" pitchFamily="2" charset="-122"/>
                <a:ea typeface="STXinwei" panose="02010800040101010101" pitchFamily="2" charset="-122"/>
                <a:cs typeface="+mn-cs"/>
              </a:rPr>
              <a:t>由</a:t>
            </a:r>
            <a:r>
              <a:rPr lang="zh-TW" altLang="en-US" sz="2100" i="1" kern="1200" dirty="0">
                <a:solidFill>
                  <a:srgbClr val="FFFFFF"/>
                </a:solidFill>
                <a:latin typeface="STXinwei" panose="02010800040101010101" pitchFamily="2" charset="-122"/>
                <a:ea typeface="STXinwei" panose="02010800040101010101" pitchFamily="2" charset="-122"/>
                <a:cs typeface="+mn-cs"/>
              </a:rPr>
              <a:t>箭头与箭头所指的对象所构成</a:t>
            </a:r>
            <a:endParaRPr lang="en-GB" sz="2100" i="1" kern="1200" baseline="-25000" dirty="0">
              <a:solidFill>
                <a:srgbClr val="FFFFFF"/>
              </a:solidFill>
              <a:latin typeface="STXinwei" panose="02010800040101010101" pitchFamily="2" charset="-122"/>
              <a:ea typeface="STXinwei" panose="02010800040101010101" pitchFamily="2" charset="-122"/>
              <a:cs typeface="+mn-cs"/>
            </a:endParaRPr>
          </a:p>
          <a:p>
            <a:pPr marL="457178" indent="-457178" defTabSz="685766">
              <a:buClrTx/>
              <a:buFont typeface="Arial" charset="0"/>
              <a:buAutoNum type="arabicPeriod"/>
            </a:pPr>
            <a:r>
              <a:rPr lang="zh-TW" altLang="en-GB" sz="2100" i="1" kern="1200" dirty="0">
                <a:solidFill>
                  <a:srgbClr val="FFFFFF"/>
                </a:solidFill>
                <a:latin typeface="STXinwei" panose="02010800040101010101" pitchFamily="2" charset="-122"/>
                <a:ea typeface="STXinwei" panose="02010800040101010101" pitchFamily="2" charset="-122"/>
                <a:cs typeface="+mn-cs"/>
              </a:rPr>
              <a:t>每一个</a:t>
            </a:r>
            <a:r>
              <a:rPr lang="zh-TW" altLang="en-US" sz="2100" i="1" kern="1200" dirty="0">
                <a:solidFill>
                  <a:srgbClr val="FFFFFF"/>
                </a:solidFill>
                <a:latin typeface="STXinwei" panose="02010800040101010101" pitchFamily="2" charset="-122"/>
                <a:ea typeface="STXinwei" panose="02010800040101010101" pitchFamily="2" charset="-122"/>
                <a:cs typeface="+mn-cs"/>
              </a:rPr>
              <a:t>对象</a:t>
            </a:r>
            <a:r>
              <a:rPr lang="en-GB" sz="2100" i="1" kern="1200" dirty="0">
                <a:solidFill>
                  <a:srgbClr val="FFFFFF"/>
                </a:solidFill>
                <a:latin typeface="STXinwei" panose="02010800040101010101" pitchFamily="2" charset="-122"/>
                <a:ea typeface="STXinwei" panose="02010800040101010101" pitchFamily="2" charset="-122"/>
                <a:cs typeface="+mn-cs"/>
              </a:rPr>
              <a:t>X </a:t>
            </a:r>
            <a:r>
              <a:rPr lang="zh-TW" altLang="en-GB" sz="2100" i="1" kern="1200" dirty="0">
                <a:solidFill>
                  <a:srgbClr val="FFFFFF"/>
                </a:solidFill>
                <a:latin typeface="STXinwei" panose="02010800040101010101" pitchFamily="2" charset="-122"/>
                <a:ea typeface="STXinwei" panose="02010800040101010101" pitchFamily="2" charset="-122"/>
                <a:cs typeface="+mn-cs"/>
              </a:rPr>
              <a:t>必然</a:t>
            </a:r>
            <a:r>
              <a:rPr lang="zh-TW" altLang="en-US" sz="2100" i="1" kern="1200" dirty="0">
                <a:solidFill>
                  <a:srgbClr val="FFFFFF"/>
                </a:solidFill>
                <a:latin typeface="STXinwei" panose="02010800040101010101" pitchFamily="2" charset="-122"/>
                <a:ea typeface="STXinwei" panose="02010800040101010101" pitchFamily="2" charset="-122"/>
                <a:cs typeface="+mn-cs"/>
              </a:rPr>
              <a:t>有一个自指的箭头</a:t>
            </a:r>
            <a:r>
              <a:rPr lang="en-GB" sz="2100" i="1" kern="1200" dirty="0">
                <a:solidFill>
                  <a:srgbClr val="FFFFFF"/>
                </a:solidFill>
                <a:latin typeface="STXinwei" panose="02010800040101010101" pitchFamily="2" charset="-122"/>
                <a:ea typeface="STXinwei" panose="02010800040101010101" pitchFamily="2" charset="-122"/>
                <a:cs typeface="+mn-cs"/>
              </a:rPr>
              <a:t> </a:t>
            </a:r>
            <a:r>
              <a:rPr lang="en-GB" sz="2100" i="1" kern="1200" dirty="0" err="1">
                <a:solidFill>
                  <a:srgbClr val="FFFFFF"/>
                </a:solidFill>
                <a:latin typeface="STXinwei" panose="02010800040101010101" pitchFamily="2" charset="-122"/>
                <a:ea typeface="STXinwei" panose="02010800040101010101" pitchFamily="2" charset="-122"/>
                <a:cs typeface="+mn-cs"/>
              </a:rPr>
              <a:t>id</a:t>
            </a:r>
            <a:r>
              <a:rPr lang="en-GB" sz="2100" i="1" kern="1200" baseline="-25000" dirty="0" err="1">
                <a:solidFill>
                  <a:srgbClr val="FFFFFF"/>
                </a:solidFill>
                <a:latin typeface="STXinwei" panose="02010800040101010101" pitchFamily="2" charset="-122"/>
                <a:ea typeface="STXinwei" panose="02010800040101010101" pitchFamily="2" charset="-122"/>
                <a:cs typeface="+mn-cs"/>
              </a:rPr>
              <a:t>X</a:t>
            </a:r>
            <a:endParaRPr lang="en-GB" sz="2100" i="1" kern="1200" baseline="-25000" dirty="0">
              <a:solidFill>
                <a:srgbClr val="FFFFFF"/>
              </a:solidFill>
              <a:latin typeface="STXinwei" panose="02010800040101010101" pitchFamily="2" charset="-122"/>
              <a:ea typeface="STXinwei" panose="02010800040101010101" pitchFamily="2" charset="-122"/>
              <a:cs typeface="+mn-cs"/>
            </a:endParaRPr>
          </a:p>
          <a:p>
            <a:pPr marL="457178" indent="-457178" defTabSz="685766">
              <a:buClrTx/>
              <a:buFont typeface="Arial" charset="0"/>
              <a:buAutoNum type="arabicPeriod"/>
            </a:pPr>
            <a:r>
              <a:rPr lang="zh-TW" altLang="en-GB" sz="2100" i="1" kern="1200" dirty="0">
                <a:solidFill>
                  <a:srgbClr val="FFFFFF"/>
                </a:solidFill>
                <a:latin typeface="STXinwei" panose="02010800040101010101" pitchFamily="2" charset="-122"/>
                <a:ea typeface="STXinwei" panose="02010800040101010101" pitchFamily="2" charset="-122"/>
                <a:cs typeface="+mn-cs"/>
              </a:rPr>
              <a:t>首尾</a:t>
            </a:r>
            <a:r>
              <a:rPr lang="zh-TW" altLang="en-US" sz="2100" i="1" kern="1200" dirty="0">
                <a:solidFill>
                  <a:srgbClr val="FFFFFF"/>
                </a:solidFill>
                <a:latin typeface="STXinwei" panose="02010800040101010101" pitchFamily="2" charset="-122"/>
                <a:ea typeface="STXinwei" panose="02010800040101010101" pitchFamily="2" charset="-122"/>
                <a:cs typeface="+mn-cs"/>
              </a:rPr>
              <a:t>相连接的箭头可以</a:t>
            </a:r>
            <a:r>
              <a:rPr lang="zh-CN" altLang="en-US" sz="2100" i="1" kern="1200" dirty="0">
                <a:solidFill>
                  <a:srgbClr val="FFFFFF"/>
                </a:solidFill>
                <a:latin typeface="STXinwei" panose="02010800040101010101" pitchFamily="2" charset="-122"/>
                <a:ea typeface="STXinwei" panose="02010800040101010101" pitchFamily="2" charset="-122"/>
                <a:cs typeface="+mn-cs"/>
              </a:rPr>
              <a:t>“</a:t>
            </a:r>
            <a:r>
              <a:rPr lang="zh-TW" altLang="en-US" sz="2100" i="1" kern="1200" dirty="0">
                <a:solidFill>
                  <a:srgbClr val="FFFFFF"/>
                </a:solidFill>
                <a:latin typeface="STXinwei" panose="02010800040101010101" pitchFamily="2" charset="-122"/>
                <a:ea typeface="STXinwei" panose="02010800040101010101" pitchFamily="2" charset="-122"/>
                <a:cs typeface="+mn-cs"/>
              </a:rPr>
              <a:t>构成</a:t>
            </a:r>
            <a:r>
              <a:rPr lang="zh-CN" altLang="en-US" sz="2100" i="1" kern="1200" dirty="0">
                <a:solidFill>
                  <a:srgbClr val="FFFFFF"/>
                </a:solidFill>
                <a:latin typeface="STXinwei" panose="02010800040101010101" pitchFamily="2" charset="-122"/>
                <a:ea typeface="STXinwei" panose="02010800040101010101" pitchFamily="2" charset="-122"/>
                <a:cs typeface="+mn-cs"/>
              </a:rPr>
              <a:t>”（</a:t>
            </a:r>
            <a:r>
              <a:rPr lang="en-US" altLang="zh-CN" sz="2100" i="1" kern="1200" dirty="0">
                <a:solidFill>
                  <a:srgbClr val="FFFFFF"/>
                </a:solidFill>
                <a:latin typeface="STXinwei" panose="02010800040101010101" pitchFamily="2" charset="-122"/>
                <a:ea typeface="STXinwei" panose="02010800040101010101" pitchFamily="2" charset="-122"/>
                <a:cs typeface="+mn-cs"/>
              </a:rPr>
              <a:t>compose</a:t>
            </a:r>
            <a:r>
              <a:rPr lang="zh-CN" altLang="en-US" sz="2100" i="1" kern="1200" dirty="0">
                <a:solidFill>
                  <a:srgbClr val="FFFFFF"/>
                </a:solidFill>
                <a:latin typeface="STXinwei" panose="02010800040101010101" pitchFamily="2" charset="-122"/>
                <a:ea typeface="STXinwei" panose="02010800040101010101" pitchFamily="2" charset="-122"/>
                <a:cs typeface="+mn-cs"/>
              </a:rPr>
              <a:t>）</a:t>
            </a:r>
            <a:r>
              <a:rPr lang="zh-TW" altLang="en-US" sz="2100" i="1" kern="1200" dirty="0">
                <a:solidFill>
                  <a:srgbClr val="FFFFFF"/>
                </a:solidFill>
                <a:latin typeface="STXinwei" panose="02010800040101010101" pitchFamily="2" charset="-122"/>
                <a:ea typeface="STXinwei" panose="02010800040101010101" pitchFamily="2" charset="-122"/>
                <a:cs typeface="+mn-cs"/>
              </a:rPr>
              <a:t>新的箭头</a:t>
            </a:r>
            <a:endParaRPr lang="en-GB" sz="2100" i="1" kern="1200" baseline="-25000" dirty="0">
              <a:solidFill>
                <a:srgbClr val="FFFFFF"/>
              </a:solidFill>
              <a:latin typeface="STXinwei" panose="02010800040101010101" pitchFamily="2" charset="-122"/>
              <a:ea typeface="STXinwei" panose="02010800040101010101" pitchFamily="2" charset="-122"/>
              <a:cs typeface="+mn-cs"/>
            </a:endParaRPr>
          </a:p>
        </p:txBody>
      </p:sp>
      <p:cxnSp>
        <p:nvCxnSpPr>
          <p:cNvPr id="29" name="28 Conector recto"/>
          <p:cNvCxnSpPr>
            <a:stCxn id="55" idx="2"/>
            <a:endCxn id="38" idx="0"/>
          </p:cNvCxnSpPr>
          <p:nvPr/>
        </p:nvCxnSpPr>
        <p:spPr bwMode="auto">
          <a:xfrm flipH="1">
            <a:off x="3576647" y="2030281"/>
            <a:ext cx="875102" cy="636615"/>
          </a:xfrm>
          <a:prstGeom prst="line">
            <a:avLst/>
          </a:prstGeom>
          <a:solidFill>
            <a:schemeClr val="accent1"/>
          </a:solidFill>
          <a:ln w="9525" cap="flat" cmpd="sng" algn="ctr">
            <a:solidFill>
              <a:schemeClr val="bg1"/>
            </a:solidFill>
            <a:prstDash val="solid"/>
            <a:round/>
            <a:headEnd type="triangl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2" name="31 Conector recto"/>
          <p:cNvCxnSpPr>
            <a:stCxn id="39" idx="0"/>
            <a:endCxn id="55" idx="2"/>
          </p:cNvCxnSpPr>
          <p:nvPr/>
        </p:nvCxnSpPr>
        <p:spPr bwMode="auto">
          <a:xfrm flipH="1" flipV="1">
            <a:off x="4451749" y="2030281"/>
            <a:ext cx="845676" cy="634945"/>
          </a:xfrm>
          <a:prstGeom prst="line">
            <a:avLst/>
          </a:prstGeom>
          <a:solidFill>
            <a:schemeClr val="accent1"/>
          </a:solidFill>
          <a:ln w="9525" cap="flat" cmpd="sng" algn="ctr">
            <a:solidFill>
              <a:schemeClr val="bg1"/>
            </a:solidFill>
            <a:prstDash val="solid"/>
            <a:round/>
            <a:headEnd type="triangl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5" name="54 CuadroTexto"/>
          <p:cNvSpPr txBox="1"/>
          <p:nvPr/>
        </p:nvSpPr>
        <p:spPr>
          <a:xfrm>
            <a:off x="4284075" y="1630171"/>
            <a:ext cx="335348" cy="400110"/>
          </a:xfrm>
          <a:prstGeom prst="rect">
            <a:avLst/>
          </a:prstGeom>
          <a:noFill/>
        </p:spPr>
        <p:txBody>
          <a:bodyPr wrap="none" rtlCol="0">
            <a:spAutoFit/>
          </a:bodyPr>
          <a:lstStyle/>
          <a:p>
            <a:pPr defTabSz="685766">
              <a:buClrTx/>
            </a:pPr>
            <a:r>
              <a:rPr lang="en-GB" sz="2000" kern="1200">
                <a:solidFill>
                  <a:srgbClr val="FFFFFF"/>
                </a:solidFill>
                <a:latin typeface="STXinwei" panose="02010800040101010101" pitchFamily="2" charset="-122"/>
                <a:ea typeface="STXinwei" panose="02010800040101010101" pitchFamily="2" charset="-122"/>
                <a:cs typeface="Capitals" charset="0"/>
              </a:rPr>
              <a:t>B</a:t>
            </a:r>
            <a:endParaRPr lang="en-GB" sz="1100" kern="1200">
              <a:solidFill>
                <a:srgbClr val="FFFFFF"/>
              </a:solidFill>
              <a:latin typeface="STXinwei" panose="02010800040101010101" pitchFamily="2" charset="-122"/>
              <a:ea typeface="STXinwei" panose="02010800040101010101" pitchFamily="2" charset="-122"/>
              <a:cs typeface="Capitals" charset="0"/>
            </a:endParaRPr>
          </a:p>
        </p:txBody>
      </p:sp>
      <p:sp>
        <p:nvSpPr>
          <p:cNvPr id="12" name="11 CuadroTexto"/>
          <p:cNvSpPr txBox="1"/>
          <p:nvPr/>
        </p:nvSpPr>
        <p:spPr>
          <a:xfrm>
            <a:off x="3792567" y="2100947"/>
            <a:ext cx="256802" cy="369332"/>
          </a:xfrm>
          <a:prstGeom prst="rect">
            <a:avLst/>
          </a:prstGeom>
          <a:noFill/>
        </p:spPr>
        <p:txBody>
          <a:bodyPr wrap="none" rtlCol="0">
            <a:spAutoFit/>
          </a:bodyPr>
          <a:lstStyle/>
          <a:p>
            <a:pPr defTabSz="685766">
              <a:buClrTx/>
            </a:pPr>
            <a:r>
              <a:rPr lang="en-GB" sz="1800" kern="1200" dirty="0">
                <a:solidFill>
                  <a:srgbClr val="FFFFFF"/>
                </a:solidFill>
                <a:latin typeface="STXinwei" panose="02010800040101010101" pitchFamily="2" charset="-122"/>
                <a:ea typeface="STXinwei" panose="02010800040101010101" pitchFamily="2" charset="-122"/>
                <a:cs typeface="+mn-cs"/>
              </a:rPr>
              <a:t>f</a:t>
            </a:r>
          </a:p>
        </p:txBody>
      </p:sp>
      <p:sp>
        <p:nvSpPr>
          <p:cNvPr id="58" name="57 CuadroTexto"/>
          <p:cNvSpPr txBox="1"/>
          <p:nvPr/>
        </p:nvSpPr>
        <p:spPr>
          <a:xfrm>
            <a:off x="4986121" y="2128476"/>
            <a:ext cx="300082" cy="369332"/>
          </a:xfrm>
          <a:prstGeom prst="rect">
            <a:avLst/>
          </a:prstGeom>
          <a:noFill/>
        </p:spPr>
        <p:txBody>
          <a:bodyPr wrap="none" rtlCol="0">
            <a:spAutoFit/>
          </a:bodyPr>
          <a:lstStyle/>
          <a:p>
            <a:pPr defTabSz="685766">
              <a:buClrTx/>
            </a:pPr>
            <a:r>
              <a:rPr lang="en-GB" sz="1800" kern="1200" dirty="0">
                <a:solidFill>
                  <a:srgbClr val="FFFFFF"/>
                </a:solidFill>
                <a:latin typeface="STXinwei" panose="02010800040101010101" pitchFamily="2" charset="-122"/>
                <a:ea typeface="STXinwei" panose="02010800040101010101" pitchFamily="2" charset="-122"/>
                <a:cs typeface="+mn-cs"/>
              </a:rPr>
              <a:t>g</a:t>
            </a:r>
          </a:p>
        </p:txBody>
      </p:sp>
      <p:sp>
        <p:nvSpPr>
          <p:cNvPr id="37" name="矩形 35"/>
          <p:cNvSpPr>
            <a:spLocks noChangeArrowheads="1"/>
          </p:cNvSpPr>
          <p:nvPr/>
        </p:nvSpPr>
        <p:spPr bwMode="auto">
          <a:xfrm>
            <a:off x="705951" y="888359"/>
            <a:ext cx="773906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766">
              <a:buClrTx/>
            </a:pPr>
            <a:r>
              <a:rPr lang="zh-TW" altLang="en-US" sz="1800" kern="1200">
                <a:solidFill>
                  <a:srgbClr val="FFFFFF"/>
                </a:solidFill>
                <a:latin typeface="STXinwei" panose="02010800040101010101" pitchFamily="2" charset="-122"/>
                <a:ea typeface="STXinwei" panose="02010800040101010101" pitchFamily="2" charset="-122"/>
                <a:cs typeface="+mn-cs"/>
              </a:rPr>
              <a:t>所有的范畴必须满足以下条件</a:t>
            </a:r>
            <a:r>
              <a:rPr lang="zh-CN" altLang="en-US" sz="1800" kern="1200">
                <a:solidFill>
                  <a:srgbClr val="FFFFFF"/>
                </a:solidFill>
                <a:latin typeface="STXinwei" panose="02010800040101010101" pitchFamily="2" charset="-122"/>
                <a:ea typeface="STXinwei" panose="02010800040101010101" pitchFamily="2" charset="-122"/>
                <a:cs typeface="+mn-cs"/>
              </a:rPr>
              <a:t>：</a:t>
            </a:r>
            <a:endParaRPr lang="en-US" altLang="x-none" sz="1800" kern="1200">
              <a:solidFill>
                <a:srgbClr val="DBB76C"/>
              </a:solidFill>
              <a:latin typeface="STXinwei" panose="02010800040101010101" pitchFamily="2" charset="-122"/>
              <a:ea typeface="STXinwei" panose="02010800040101010101" pitchFamily="2" charset="-122"/>
              <a:cs typeface="+mn-cs"/>
            </a:endParaRPr>
          </a:p>
        </p:txBody>
      </p:sp>
      <p:sp>
        <p:nvSpPr>
          <p:cNvPr id="38" name="54 CuadroTexto"/>
          <p:cNvSpPr txBox="1"/>
          <p:nvPr/>
        </p:nvSpPr>
        <p:spPr>
          <a:xfrm>
            <a:off x="3398553" y="2666896"/>
            <a:ext cx="356188" cy="400110"/>
          </a:xfrm>
          <a:prstGeom prst="rect">
            <a:avLst/>
          </a:prstGeom>
          <a:noFill/>
        </p:spPr>
        <p:txBody>
          <a:bodyPr wrap="none" rtlCol="0">
            <a:spAutoFit/>
          </a:bodyPr>
          <a:lstStyle/>
          <a:p>
            <a:pPr defTabSz="685766">
              <a:buClrTx/>
            </a:pPr>
            <a:r>
              <a:rPr lang="en-GB" sz="2000" kern="1200">
                <a:solidFill>
                  <a:srgbClr val="FFFFFF"/>
                </a:solidFill>
                <a:latin typeface="STXinwei" panose="02010800040101010101" pitchFamily="2" charset="-122"/>
                <a:ea typeface="STXinwei" panose="02010800040101010101" pitchFamily="2" charset="-122"/>
                <a:cs typeface="Capitals" charset="0"/>
              </a:rPr>
              <a:t>A</a:t>
            </a:r>
            <a:endParaRPr lang="en-GB" sz="1100" kern="1200">
              <a:solidFill>
                <a:srgbClr val="FFFFFF"/>
              </a:solidFill>
              <a:latin typeface="STXinwei" panose="02010800040101010101" pitchFamily="2" charset="-122"/>
              <a:ea typeface="STXinwei" panose="02010800040101010101" pitchFamily="2" charset="-122"/>
              <a:cs typeface="Capitals" charset="0"/>
            </a:endParaRPr>
          </a:p>
        </p:txBody>
      </p:sp>
      <p:sp>
        <p:nvSpPr>
          <p:cNvPr id="39" name="54 CuadroTexto"/>
          <p:cNvSpPr txBox="1"/>
          <p:nvPr/>
        </p:nvSpPr>
        <p:spPr>
          <a:xfrm>
            <a:off x="5120934" y="2665226"/>
            <a:ext cx="352982" cy="400110"/>
          </a:xfrm>
          <a:prstGeom prst="rect">
            <a:avLst/>
          </a:prstGeom>
          <a:noFill/>
        </p:spPr>
        <p:txBody>
          <a:bodyPr wrap="none" rtlCol="0">
            <a:spAutoFit/>
          </a:bodyPr>
          <a:lstStyle/>
          <a:p>
            <a:pPr defTabSz="685766">
              <a:buClrTx/>
            </a:pPr>
            <a:r>
              <a:rPr lang="en-GB" sz="2000" kern="1200">
                <a:solidFill>
                  <a:srgbClr val="FFFFFF"/>
                </a:solidFill>
                <a:latin typeface="STXinwei" panose="02010800040101010101" pitchFamily="2" charset="-122"/>
                <a:ea typeface="STXinwei" panose="02010800040101010101" pitchFamily="2" charset="-122"/>
                <a:cs typeface="Capitals" charset="0"/>
              </a:rPr>
              <a:t>C</a:t>
            </a:r>
            <a:endParaRPr lang="en-GB" sz="1100" kern="1200">
              <a:solidFill>
                <a:srgbClr val="FFFFFF"/>
              </a:solidFill>
              <a:latin typeface="STXinwei" panose="02010800040101010101" pitchFamily="2" charset="-122"/>
              <a:ea typeface="STXinwei" panose="02010800040101010101" pitchFamily="2" charset="-122"/>
              <a:cs typeface="Capitals" charset="0"/>
            </a:endParaRPr>
          </a:p>
        </p:txBody>
      </p:sp>
      <p:cxnSp>
        <p:nvCxnSpPr>
          <p:cNvPr id="9" name="Curved Connector 8"/>
          <p:cNvCxnSpPr>
            <a:stCxn id="39" idx="3"/>
            <a:endCxn id="39" idx="2"/>
          </p:cNvCxnSpPr>
          <p:nvPr/>
        </p:nvCxnSpPr>
        <p:spPr bwMode="auto">
          <a:xfrm flipH="1">
            <a:off x="5297425" y="2865281"/>
            <a:ext cx="176491" cy="200055"/>
          </a:xfrm>
          <a:prstGeom prst="curvedConnector4">
            <a:avLst>
              <a:gd name="adj1" fmla="val -129525"/>
              <a:gd name="adj2" fmla="val 214269"/>
            </a:avLst>
          </a:prstGeom>
          <a:solidFill>
            <a:schemeClr val="accent1"/>
          </a:solidFill>
          <a:ln w="9525" cap="flat" cmpd="sng" algn="ctr">
            <a:solidFill>
              <a:schemeClr val="bg1"/>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6" name="Curved Connector 25"/>
          <p:cNvCxnSpPr>
            <a:stCxn id="55" idx="0"/>
            <a:endCxn id="55" idx="3"/>
          </p:cNvCxnSpPr>
          <p:nvPr/>
        </p:nvCxnSpPr>
        <p:spPr bwMode="auto">
          <a:xfrm rot="16200000" flipH="1">
            <a:off x="4435558" y="1646361"/>
            <a:ext cx="200055" cy="167674"/>
          </a:xfrm>
          <a:prstGeom prst="curvedConnector4">
            <a:avLst>
              <a:gd name="adj1" fmla="val -114269"/>
              <a:gd name="adj2" fmla="val 236336"/>
            </a:avLst>
          </a:prstGeom>
          <a:solidFill>
            <a:schemeClr val="accent1"/>
          </a:solidFill>
          <a:ln w="9525" cap="flat" cmpd="sng" algn="ctr">
            <a:solidFill>
              <a:schemeClr val="bg1"/>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0" name="Curved Connector 29"/>
          <p:cNvCxnSpPr>
            <a:stCxn id="38" idx="1"/>
            <a:endCxn id="38" idx="2"/>
          </p:cNvCxnSpPr>
          <p:nvPr/>
        </p:nvCxnSpPr>
        <p:spPr bwMode="auto">
          <a:xfrm rot="10800000" flipH="1" flipV="1">
            <a:off x="3398553" y="2866950"/>
            <a:ext cx="178094" cy="200055"/>
          </a:xfrm>
          <a:prstGeom prst="curvedConnector4">
            <a:avLst>
              <a:gd name="adj1" fmla="val -128359"/>
              <a:gd name="adj2" fmla="val 214269"/>
            </a:avLst>
          </a:prstGeom>
          <a:solidFill>
            <a:schemeClr val="accent1"/>
          </a:solidFill>
          <a:ln w="9525" cap="flat" cmpd="sng" algn="ctr">
            <a:solidFill>
              <a:schemeClr val="bg1"/>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7" name="TextBox 16"/>
          <p:cNvSpPr txBox="1"/>
          <p:nvPr/>
        </p:nvSpPr>
        <p:spPr>
          <a:xfrm>
            <a:off x="4828689" y="1265085"/>
            <a:ext cx="468398" cy="369332"/>
          </a:xfrm>
          <a:prstGeom prst="rect">
            <a:avLst/>
          </a:prstGeom>
          <a:noFill/>
        </p:spPr>
        <p:txBody>
          <a:bodyPr wrap="none" rtlCol="0">
            <a:spAutoFit/>
          </a:bodyPr>
          <a:lstStyle/>
          <a:p>
            <a:pPr defTabSz="685766">
              <a:buClrTx/>
            </a:pPr>
            <a:r>
              <a:rPr lang="en-US" sz="1800" b="1" kern="1200" err="1">
                <a:solidFill>
                  <a:srgbClr val="FFFFFF"/>
                </a:solidFill>
                <a:latin typeface="STXinwei" panose="02010800040101010101" pitchFamily="2" charset="-122"/>
                <a:ea typeface="STXinwei" panose="02010800040101010101" pitchFamily="2" charset="-122"/>
                <a:cs typeface="Calisto MT" charset="0"/>
              </a:rPr>
              <a:t>id</a:t>
            </a:r>
            <a:r>
              <a:rPr lang="en-US" sz="1800" b="1" kern="1200" baseline="-25000" err="1">
                <a:solidFill>
                  <a:srgbClr val="FFFFFF"/>
                </a:solidFill>
                <a:latin typeface="STXinwei" panose="02010800040101010101" pitchFamily="2" charset="-122"/>
                <a:ea typeface="STXinwei" panose="02010800040101010101" pitchFamily="2" charset="-122"/>
                <a:cs typeface="Capitals" charset="0"/>
              </a:rPr>
              <a:t>B</a:t>
            </a:r>
            <a:endParaRPr lang="en-US" sz="1800" b="1" kern="1200" baseline="-25000">
              <a:solidFill>
                <a:srgbClr val="FFFFFF"/>
              </a:solidFill>
              <a:latin typeface="STXinwei" panose="02010800040101010101" pitchFamily="2" charset="-122"/>
              <a:ea typeface="STXinwei" panose="02010800040101010101" pitchFamily="2" charset="-122"/>
              <a:cs typeface="Capitals" charset="0"/>
            </a:endParaRPr>
          </a:p>
        </p:txBody>
      </p:sp>
      <p:sp>
        <p:nvSpPr>
          <p:cNvPr id="33" name="TextBox 32"/>
          <p:cNvSpPr txBox="1"/>
          <p:nvPr/>
        </p:nvSpPr>
        <p:spPr>
          <a:xfrm>
            <a:off x="5634875" y="3045831"/>
            <a:ext cx="478016" cy="369332"/>
          </a:xfrm>
          <a:prstGeom prst="rect">
            <a:avLst/>
          </a:prstGeom>
          <a:noFill/>
        </p:spPr>
        <p:txBody>
          <a:bodyPr wrap="none" rtlCol="0">
            <a:spAutoFit/>
          </a:bodyPr>
          <a:lstStyle/>
          <a:p>
            <a:pPr defTabSz="685766">
              <a:buClrTx/>
            </a:pPr>
            <a:r>
              <a:rPr lang="en-US" sz="1800" b="1" kern="1200" err="1">
                <a:solidFill>
                  <a:srgbClr val="FFFFFF"/>
                </a:solidFill>
                <a:latin typeface="STXinwei" panose="02010800040101010101" pitchFamily="2" charset="-122"/>
                <a:ea typeface="STXinwei" panose="02010800040101010101" pitchFamily="2" charset="-122"/>
                <a:cs typeface="Calisto MT" charset="0"/>
              </a:rPr>
              <a:t>id</a:t>
            </a:r>
            <a:r>
              <a:rPr lang="en-US" sz="1800" b="1" kern="1200" baseline="-25000" err="1">
                <a:solidFill>
                  <a:srgbClr val="FFFFFF"/>
                </a:solidFill>
                <a:latin typeface="STXinwei" panose="02010800040101010101" pitchFamily="2" charset="-122"/>
                <a:ea typeface="STXinwei" panose="02010800040101010101" pitchFamily="2" charset="-122"/>
                <a:cs typeface="Capitals" charset="0"/>
              </a:rPr>
              <a:t>C</a:t>
            </a:r>
            <a:endParaRPr lang="en-US" sz="1800" b="1" kern="1200" baseline="-25000">
              <a:solidFill>
                <a:srgbClr val="FFFFFF"/>
              </a:solidFill>
              <a:latin typeface="STXinwei" panose="02010800040101010101" pitchFamily="2" charset="-122"/>
              <a:ea typeface="STXinwei" panose="02010800040101010101" pitchFamily="2" charset="-122"/>
              <a:cs typeface="Capitals" charset="0"/>
            </a:endParaRPr>
          </a:p>
        </p:txBody>
      </p:sp>
      <p:sp>
        <p:nvSpPr>
          <p:cNvPr id="40" name="TextBox 39"/>
          <p:cNvSpPr txBox="1"/>
          <p:nvPr/>
        </p:nvSpPr>
        <p:spPr>
          <a:xfrm>
            <a:off x="2869836" y="3065337"/>
            <a:ext cx="479618" cy="369332"/>
          </a:xfrm>
          <a:prstGeom prst="rect">
            <a:avLst/>
          </a:prstGeom>
          <a:noFill/>
        </p:spPr>
        <p:txBody>
          <a:bodyPr wrap="none" rtlCol="0">
            <a:spAutoFit/>
          </a:bodyPr>
          <a:lstStyle/>
          <a:p>
            <a:pPr defTabSz="685766">
              <a:buClrTx/>
            </a:pPr>
            <a:r>
              <a:rPr lang="en-US" sz="1800" b="1" kern="1200" err="1">
                <a:solidFill>
                  <a:srgbClr val="FFFFFF"/>
                </a:solidFill>
                <a:latin typeface="STXinwei" panose="02010800040101010101" pitchFamily="2" charset="-122"/>
                <a:ea typeface="STXinwei" panose="02010800040101010101" pitchFamily="2" charset="-122"/>
                <a:cs typeface="Calisto MT" charset="0"/>
              </a:rPr>
              <a:t>id</a:t>
            </a:r>
            <a:r>
              <a:rPr lang="en-US" sz="1800" b="1" kern="1200" baseline="-25000" err="1">
                <a:solidFill>
                  <a:srgbClr val="FFFFFF"/>
                </a:solidFill>
                <a:latin typeface="STXinwei" panose="02010800040101010101" pitchFamily="2" charset="-122"/>
                <a:ea typeface="STXinwei" panose="02010800040101010101" pitchFamily="2" charset="-122"/>
                <a:cs typeface="Capitals" charset="0"/>
              </a:rPr>
              <a:t>A</a:t>
            </a:r>
            <a:endParaRPr lang="en-US" sz="1800" b="1" kern="1200" baseline="-25000">
              <a:solidFill>
                <a:srgbClr val="FFFFFF"/>
              </a:solidFill>
              <a:latin typeface="STXinwei" panose="02010800040101010101" pitchFamily="2" charset="-122"/>
              <a:ea typeface="STXinwei" panose="02010800040101010101" pitchFamily="2" charset="-122"/>
              <a:cs typeface="Capitals" charset="0"/>
            </a:endParaRPr>
          </a:p>
        </p:txBody>
      </p:sp>
    </p:spTree>
    <p:extLst>
      <p:ext uri="{BB962C8B-B14F-4D97-AF65-F5344CB8AC3E}">
        <p14:creationId xmlns:p14="http://schemas.microsoft.com/office/powerpoint/2010/main" val="67999787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矩形 1"/>
          <p:cNvSpPr>
            <a:spLocks noChangeArrowheads="1"/>
          </p:cNvSpPr>
          <p:nvPr/>
        </p:nvSpPr>
        <p:spPr bwMode="auto">
          <a:xfrm>
            <a:off x="1203902" y="176740"/>
            <a:ext cx="6872394"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766">
              <a:buClrTx/>
            </a:pPr>
            <a:r>
              <a:rPr lang="en-US" altLang="zh-TW" sz="2700" kern="1200" dirty="0">
                <a:solidFill>
                  <a:prstClr val="white"/>
                </a:solidFill>
                <a:latin typeface="STXinwei" panose="02010800040101010101" pitchFamily="2" charset="-122"/>
                <a:ea typeface="STXinwei" panose="02010800040101010101" pitchFamily="2" charset="-122"/>
                <a:cs typeface="Arial" charset="0"/>
              </a:rPr>
              <a:t>Category Theory is about composing Arrows</a:t>
            </a:r>
            <a:endParaRPr lang="zh-CN" altLang="en-US" sz="2700" kern="1200" dirty="0">
              <a:solidFill>
                <a:prstClr val="white"/>
              </a:solidFill>
              <a:latin typeface="STXinwei" panose="02010800040101010101" pitchFamily="2" charset="-122"/>
              <a:ea typeface="STXinwei" panose="02010800040101010101" pitchFamily="2" charset="-122"/>
              <a:cs typeface="Arial" charset="0"/>
            </a:endParaRPr>
          </a:p>
        </p:txBody>
      </p:sp>
      <p:sp>
        <p:nvSpPr>
          <p:cNvPr id="42" name="41 CuadroTexto"/>
          <p:cNvSpPr txBox="1"/>
          <p:nvPr/>
        </p:nvSpPr>
        <p:spPr>
          <a:xfrm>
            <a:off x="820512" y="1129774"/>
            <a:ext cx="7543348" cy="415498"/>
          </a:xfrm>
          <a:prstGeom prst="rect">
            <a:avLst/>
          </a:prstGeom>
          <a:noFill/>
        </p:spPr>
        <p:txBody>
          <a:bodyPr wrap="square" rtlCol="0">
            <a:spAutoFit/>
          </a:bodyPr>
          <a:lstStyle/>
          <a:p>
            <a:pPr defTabSz="685766">
              <a:buClrTx/>
            </a:pPr>
            <a:r>
              <a:rPr lang="zh-TW" altLang="en-GB" sz="2100" i="1" kern="1200" dirty="0">
                <a:solidFill>
                  <a:srgbClr val="FFFFFF"/>
                </a:solidFill>
                <a:latin typeface="STXinwei" panose="02010800040101010101" pitchFamily="2" charset="-122"/>
                <a:ea typeface="STXinwei" panose="02010800040101010101" pitchFamily="2" charset="-122"/>
                <a:cs typeface="+mn-cs"/>
              </a:rPr>
              <a:t>下列</a:t>
            </a:r>
            <a:r>
              <a:rPr lang="zh-TW" altLang="en-US" sz="2100" i="1" kern="1200" dirty="0">
                <a:solidFill>
                  <a:srgbClr val="FFFFFF"/>
                </a:solidFill>
                <a:latin typeface="STXinwei" panose="02010800040101010101" pitchFamily="2" charset="-122"/>
                <a:ea typeface="STXinwei" panose="02010800040101010101" pitchFamily="2" charset="-122"/>
                <a:cs typeface="+mn-cs"/>
              </a:rPr>
              <a:t>两个箭头</a:t>
            </a:r>
            <a:r>
              <a:rPr lang="en-GB" sz="2100" i="1" kern="1200" dirty="0">
                <a:solidFill>
                  <a:srgbClr val="FFFFFF"/>
                </a:solidFill>
                <a:latin typeface="STXinwei" panose="02010800040101010101" pitchFamily="2" charset="-122"/>
                <a:ea typeface="STXinwei" panose="02010800040101010101" pitchFamily="2" charset="-122"/>
                <a:cs typeface="+mn-cs"/>
              </a:rPr>
              <a:t>( f, g ) </a:t>
            </a:r>
            <a:r>
              <a:rPr lang="zh-TW" altLang="en-GB" sz="2100" i="1" kern="1200" dirty="0">
                <a:solidFill>
                  <a:srgbClr val="FFFFFF"/>
                </a:solidFill>
                <a:latin typeface="STXinwei" panose="02010800040101010101" pitchFamily="2" charset="-122"/>
                <a:ea typeface="STXinwei" panose="02010800040101010101" pitchFamily="2" charset="-122"/>
                <a:cs typeface="+mn-cs"/>
              </a:rPr>
              <a:t>可被</a:t>
            </a:r>
            <a:r>
              <a:rPr lang="zh-TW" altLang="en-US" sz="2100" i="1" kern="1200" dirty="0">
                <a:solidFill>
                  <a:srgbClr val="FFFFFF"/>
                </a:solidFill>
                <a:latin typeface="STXinwei" panose="02010800040101010101" pitchFamily="2" charset="-122"/>
                <a:ea typeface="STXinwei" panose="02010800040101010101" pitchFamily="2" charset="-122"/>
                <a:cs typeface="+mn-cs"/>
              </a:rPr>
              <a:t>构成</a:t>
            </a:r>
            <a:r>
              <a:rPr lang="en-US" altLang="zh-CN" sz="2100" i="1" kern="1200" dirty="0">
                <a:solidFill>
                  <a:srgbClr val="FFFFFF"/>
                </a:solidFill>
                <a:latin typeface="STXinwei" panose="02010800040101010101" pitchFamily="2" charset="-122"/>
                <a:ea typeface="STXinwei" panose="02010800040101010101" pitchFamily="2" charset="-122"/>
                <a:cs typeface="+mn-cs"/>
              </a:rPr>
              <a:t>/</a:t>
            </a:r>
            <a:r>
              <a:rPr lang="zh-TW" altLang="en-US" sz="2100" i="1" kern="1200" dirty="0">
                <a:solidFill>
                  <a:srgbClr val="FFFFFF"/>
                </a:solidFill>
                <a:latin typeface="STXinwei" panose="02010800040101010101" pitchFamily="2" charset="-122"/>
                <a:ea typeface="STXinwei" panose="02010800040101010101" pitchFamily="2" charset="-122"/>
                <a:cs typeface="+mn-cs"/>
              </a:rPr>
              <a:t>聚合</a:t>
            </a:r>
            <a:r>
              <a:rPr lang="en-GB" sz="2100" i="1" kern="1200" dirty="0">
                <a:solidFill>
                  <a:srgbClr val="FFFFFF"/>
                </a:solidFill>
                <a:latin typeface="STXinwei" panose="02010800040101010101" pitchFamily="2" charset="-122"/>
                <a:ea typeface="STXinwei" panose="02010800040101010101" pitchFamily="2" charset="-122"/>
                <a:cs typeface="+mn-cs"/>
              </a:rPr>
              <a:t> (</a:t>
            </a:r>
            <a:r>
              <a:rPr lang="en-GB" sz="2100" i="1" kern="1200" dirty="0">
                <a:solidFill>
                  <a:srgbClr val="FF0000"/>
                </a:solidFill>
                <a:latin typeface="STXinwei" panose="02010800040101010101" pitchFamily="2" charset="-122"/>
                <a:ea typeface="STXinwei" panose="02010800040101010101" pitchFamily="2" charset="-122"/>
                <a:cs typeface="+mn-cs"/>
              </a:rPr>
              <a:t>composed</a:t>
            </a:r>
            <a:r>
              <a:rPr lang="en-GB" sz="2100" i="1" kern="1200" dirty="0">
                <a:solidFill>
                  <a:srgbClr val="FFFFFF"/>
                </a:solidFill>
                <a:latin typeface="STXinwei" panose="02010800040101010101" pitchFamily="2" charset="-122"/>
                <a:ea typeface="STXinwei" panose="02010800040101010101" pitchFamily="2" charset="-122"/>
                <a:cs typeface="+mn-cs"/>
              </a:rPr>
              <a:t> ) </a:t>
            </a:r>
            <a:r>
              <a:rPr lang="zh-TW" altLang="en-GB" sz="2100" i="1" kern="1200" dirty="0">
                <a:solidFill>
                  <a:srgbClr val="FFFFFF"/>
                </a:solidFill>
                <a:latin typeface="STXinwei" panose="02010800040101010101" pitchFamily="2" charset="-122"/>
                <a:ea typeface="STXinwei" panose="02010800040101010101" pitchFamily="2" charset="-122"/>
                <a:cs typeface="+mn-cs"/>
              </a:rPr>
              <a:t>为</a:t>
            </a:r>
            <a:r>
              <a:rPr lang="zh-TW" altLang="en-US" sz="2100" i="1" kern="1200" dirty="0">
                <a:solidFill>
                  <a:srgbClr val="FFFFFF"/>
                </a:solidFill>
                <a:latin typeface="STXinwei" panose="02010800040101010101" pitchFamily="2" charset="-122"/>
                <a:ea typeface="STXinwei" panose="02010800040101010101" pitchFamily="2" charset="-122"/>
                <a:cs typeface="+mn-cs"/>
              </a:rPr>
              <a:t>一个箭头</a:t>
            </a:r>
            <a:r>
              <a:rPr lang="en-GB" sz="2100" i="1" kern="1200" dirty="0">
                <a:solidFill>
                  <a:srgbClr val="FFFFFF"/>
                </a:solidFill>
                <a:latin typeface="STXinwei" panose="02010800040101010101" pitchFamily="2" charset="-122"/>
                <a:ea typeface="STXinwei" panose="02010800040101010101" pitchFamily="2" charset="-122"/>
                <a:cs typeface="+mn-cs"/>
              </a:rPr>
              <a:t> h</a:t>
            </a:r>
          </a:p>
        </p:txBody>
      </p:sp>
      <p:cxnSp>
        <p:nvCxnSpPr>
          <p:cNvPr id="29" name="28 Conector recto"/>
          <p:cNvCxnSpPr>
            <a:stCxn id="55" idx="2"/>
            <a:endCxn id="38" idx="0"/>
          </p:cNvCxnSpPr>
          <p:nvPr/>
        </p:nvCxnSpPr>
        <p:spPr bwMode="auto">
          <a:xfrm flipH="1">
            <a:off x="3503495" y="2277189"/>
            <a:ext cx="875102" cy="636615"/>
          </a:xfrm>
          <a:prstGeom prst="line">
            <a:avLst/>
          </a:prstGeom>
          <a:solidFill>
            <a:schemeClr val="accent1"/>
          </a:solidFill>
          <a:ln w="9525" cap="flat" cmpd="sng" algn="ctr">
            <a:solidFill>
              <a:schemeClr val="bg1"/>
            </a:solidFill>
            <a:prstDash val="solid"/>
            <a:round/>
            <a:headEnd type="triangl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2" name="31 Conector recto"/>
          <p:cNvCxnSpPr>
            <a:stCxn id="39" idx="0"/>
            <a:endCxn id="55" idx="2"/>
          </p:cNvCxnSpPr>
          <p:nvPr/>
        </p:nvCxnSpPr>
        <p:spPr bwMode="auto">
          <a:xfrm flipH="1" flipV="1">
            <a:off x="4378597" y="2277189"/>
            <a:ext cx="845676" cy="634945"/>
          </a:xfrm>
          <a:prstGeom prst="line">
            <a:avLst/>
          </a:prstGeom>
          <a:solidFill>
            <a:schemeClr val="accent1"/>
          </a:solidFill>
          <a:ln w="9525" cap="flat" cmpd="sng" algn="ctr">
            <a:solidFill>
              <a:schemeClr val="bg1"/>
            </a:solidFill>
            <a:prstDash val="solid"/>
            <a:round/>
            <a:headEnd type="triangl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5" name="54 CuadroTexto"/>
          <p:cNvSpPr txBox="1"/>
          <p:nvPr/>
        </p:nvSpPr>
        <p:spPr>
          <a:xfrm>
            <a:off x="4210923" y="1877079"/>
            <a:ext cx="335348" cy="400110"/>
          </a:xfrm>
          <a:prstGeom prst="rect">
            <a:avLst/>
          </a:prstGeom>
          <a:noFill/>
        </p:spPr>
        <p:txBody>
          <a:bodyPr wrap="none" rtlCol="0">
            <a:spAutoFit/>
          </a:bodyPr>
          <a:lstStyle/>
          <a:p>
            <a:pPr defTabSz="685766">
              <a:buClrTx/>
            </a:pPr>
            <a:r>
              <a:rPr lang="en-GB" sz="2000" kern="1200">
                <a:solidFill>
                  <a:srgbClr val="FFFFFF"/>
                </a:solidFill>
                <a:latin typeface="STXinwei" panose="02010800040101010101" pitchFamily="2" charset="-122"/>
                <a:ea typeface="STXinwei" panose="02010800040101010101" pitchFamily="2" charset="-122"/>
                <a:cs typeface="Capitals" charset="0"/>
              </a:rPr>
              <a:t>B</a:t>
            </a:r>
            <a:endParaRPr lang="en-GB" sz="1100" kern="1200">
              <a:solidFill>
                <a:srgbClr val="FFFFFF"/>
              </a:solidFill>
              <a:latin typeface="STXinwei" panose="02010800040101010101" pitchFamily="2" charset="-122"/>
              <a:ea typeface="STXinwei" panose="02010800040101010101" pitchFamily="2" charset="-122"/>
              <a:cs typeface="Capitals" charset="0"/>
            </a:endParaRPr>
          </a:p>
        </p:txBody>
      </p:sp>
      <p:sp>
        <p:nvSpPr>
          <p:cNvPr id="12" name="11 CuadroTexto"/>
          <p:cNvSpPr txBox="1"/>
          <p:nvPr/>
        </p:nvSpPr>
        <p:spPr>
          <a:xfrm>
            <a:off x="3719415" y="2347854"/>
            <a:ext cx="256802" cy="369332"/>
          </a:xfrm>
          <a:prstGeom prst="rect">
            <a:avLst/>
          </a:prstGeom>
          <a:noFill/>
        </p:spPr>
        <p:txBody>
          <a:bodyPr wrap="none" rtlCol="0">
            <a:spAutoFit/>
          </a:bodyPr>
          <a:lstStyle/>
          <a:p>
            <a:pPr defTabSz="685766">
              <a:buClrTx/>
            </a:pPr>
            <a:r>
              <a:rPr lang="en-GB" sz="1800" kern="1200" dirty="0">
                <a:solidFill>
                  <a:srgbClr val="FFFFFF"/>
                </a:solidFill>
                <a:latin typeface="STXinwei" panose="02010800040101010101" pitchFamily="2" charset="-122"/>
                <a:ea typeface="STXinwei" panose="02010800040101010101" pitchFamily="2" charset="-122"/>
                <a:cs typeface="+mn-cs"/>
              </a:rPr>
              <a:t>f</a:t>
            </a:r>
          </a:p>
        </p:txBody>
      </p:sp>
      <p:sp>
        <p:nvSpPr>
          <p:cNvPr id="58" name="57 CuadroTexto"/>
          <p:cNvSpPr txBox="1"/>
          <p:nvPr/>
        </p:nvSpPr>
        <p:spPr>
          <a:xfrm>
            <a:off x="4912969" y="2375384"/>
            <a:ext cx="300082" cy="369332"/>
          </a:xfrm>
          <a:prstGeom prst="rect">
            <a:avLst/>
          </a:prstGeom>
          <a:noFill/>
        </p:spPr>
        <p:txBody>
          <a:bodyPr wrap="none" rtlCol="0">
            <a:spAutoFit/>
          </a:bodyPr>
          <a:lstStyle/>
          <a:p>
            <a:pPr defTabSz="685766">
              <a:buClrTx/>
            </a:pPr>
            <a:r>
              <a:rPr lang="en-GB" sz="1800" kern="1200" dirty="0">
                <a:solidFill>
                  <a:srgbClr val="FFFFFF"/>
                </a:solidFill>
                <a:latin typeface="STXinwei" panose="02010800040101010101" pitchFamily="2" charset="-122"/>
                <a:ea typeface="STXinwei" panose="02010800040101010101" pitchFamily="2" charset="-122"/>
                <a:cs typeface="+mn-cs"/>
              </a:rPr>
              <a:t>g</a:t>
            </a:r>
          </a:p>
        </p:txBody>
      </p:sp>
      <p:sp>
        <p:nvSpPr>
          <p:cNvPr id="38" name="54 CuadroTexto"/>
          <p:cNvSpPr txBox="1"/>
          <p:nvPr/>
        </p:nvSpPr>
        <p:spPr>
          <a:xfrm>
            <a:off x="3325401" y="2913804"/>
            <a:ext cx="356188" cy="400110"/>
          </a:xfrm>
          <a:prstGeom prst="rect">
            <a:avLst/>
          </a:prstGeom>
          <a:noFill/>
        </p:spPr>
        <p:txBody>
          <a:bodyPr wrap="none" rtlCol="0">
            <a:spAutoFit/>
          </a:bodyPr>
          <a:lstStyle/>
          <a:p>
            <a:pPr defTabSz="685766">
              <a:buClrTx/>
            </a:pPr>
            <a:r>
              <a:rPr lang="en-GB" sz="2000" kern="1200">
                <a:solidFill>
                  <a:srgbClr val="FFFFFF"/>
                </a:solidFill>
                <a:latin typeface="STXinwei" panose="02010800040101010101" pitchFamily="2" charset="-122"/>
                <a:ea typeface="STXinwei" panose="02010800040101010101" pitchFamily="2" charset="-122"/>
                <a:cs typeface="Capitals" charset="0"/>
              </a:rPr>
              <a:t>A</a:t>
            </a:r>
            <a:endParaRPr lang="en-GB" sz="1100" kern="1200">
              <a:solidFill>
                <a:srgbClr val="FFFFFF"/>
              </a:solidFill>
              <a:latin typeface="STXinwei" panose="02010800040101010101" pitchFamily="2" charset="-122"/>
              <a:ea typeface="STXinwei" panose="02010800040101010101" pitchFamily="2" charset="-122"/>
              <a:cs typeface="Capitals" charset="0"/>
            </a:endParaRPr>
          </a:p>
        </p:txBody>
      </p:sp>
      <p:sp>
        <p:nvSpPr>
          <p:cNvPr id="39" name="54 CuadroTexto"/>
          <p:cNvSpPr txBox="1"/>
          <p:nvPr/>
        </p:nvSpPr>
        <p:spPr>
          <a:xfrm>
            <a:off x="5047782" y="2912134"/>
            <a:ext cx="352982" cy="400110"/>
          </a:xfrm>
          <a:prstGeom prst="rect">
            <a:avLst/>
          </a:prstGeom>
          <a:noFill/>
        </p:spPr>
        <p:txBody>
          <a:bodyPr wrap="none" rtlCol="0">
            <a:spAutoFit/>
          </a:bodyPr>
          <a:lstStyle/>
          <a:p>
            <a:pPr defTabSz="685766">
              <a:buClrTx/>
            </a:pPr>
            <a:r>
              <a:rPr lang="en-GB" sz="2000" kern="1200">
                <a:solidFill>
                  <a:srgbClr val="FFFFFF"/>
                </a:solidFill>
                <a:latin typeface="STXinwei" panose="02010800040101010101" pitchFamily="2" charset="-122"/>
                <a:ea typeface="STXinwei" panose="02010800040101010101" pitchFamily="2" charset="-122"/>
                <a:cs typeface="Capitals" charset="0"/>
              </a:rPr>
              <a:t>C</a:t>
            </a:r>
            <a:endParaRPr lang="en-GB" sz="1100" kern="1200">
              <a:solidFill>
                <a:srgbClr val="FFFFFF"/>
              </a:solidFill>
              <a:latin typeface="STXinwei" panose="02010800040101010101" pitchFamily="2" charset="-122"/>
              <a:ea typeface="STXinwei" panose="02010800040101010101" pitchFamily="2" charset="-122"/>
              <a:cs typeface="Capitals" charset="0"/>
            </a:endParaRPr>
          </a:p>
        </p:txBody>
      </p:sp>
      <p:sp>
        <p:nvSpPr>
          <p:cNvPr id="51" name="41 CuadroTexto"/>
          <p:cNvSpPr txBox="1"/>
          <p:nvPr/>
        </p:nvSpPr>
        <p:spPr>
          <a:xfrm>
            <a:off x="1328996" y="3531691"/>
            <a:ext cx="6485849" cy="738664"/>
          </a:xfrm>
          <a:prstGeom prst="rect">
            <a:avLst/>
          </a:prstGeom>
          <a:noFill/>
        </p:spPr>
        <p:txBody>
          <a:bodyPr wrap="square" rtlCol="0">
            <a:spAutoFit/>
          </a:bodyPr>
          <a:lstStyle/>
          <a:p>
            <a:pPr defTabSz="685766">
              <a:buClrTx/>
            </a:pPr>
            <a:r>
              <a:rPr lang="zh-TW" altLang="en-GB" sz="2100" i="1" kern="1200">
                <a:solidFill>
                  <a:srgbClr val="FFFFFF"/>
                </a:solidFill>
                <a:latin typeface="STXinwei" panose="02010800040101010101" pitchFamily="2" charset="-122"/>
                <a:ea typeface="STXinwei" panose="02010800040101010101" pitchFamily="2" charset="-122"/>
                <a:cs typeface="+mn-cs"/>
              </a:rPr>
              <a:t>范畴</a:t>
            </a:r>
            <a:r>
              <a:rPr lang="zh-TW" altLang="en-US" sz="2100" i="1" kern="1200">
                <a:solidFill>
                  <a:srgbClr val="FFFFFF"/>
                </a:solidFill>
                <a:latin typeface="STXinwei" panose="02010800040101010101" pitchFamily="2" charset="-122"/>
                <a:ea typeface="STXinwei" panose="02010800040101010101" pitchFamily="2" charset="-122"/>
                <a:cs typeface="+mn-cs"/>
              </a:rPr>
              <a:t>论的符号系统是用来展现函数</a:t>
            </a:r>
            <a:r>
              <a:rPr lang="en-US" altLang="zh-CN" sz="2100" i="1" kern="1200">
                <a:solidFill>
                  <a:srgbClr val="FFFFFF"/>
                </a:solidFill>
                <a:latin typeface="STXinwei" panose="02010800040101010101" pitchFamily="2" charset="-122"/>
                <a:ea typeface="STXinwei" panose="02010800040101010101" pitchFamily="2" charset="-122"/>
                <a:cs typeface="+mn-cs"/>
              </a:rPr>
              <a:t>/</a:t>
            </a:r>
            <a:r>
              <a:rPr lang="zh-TW" altLang="en-US" sz="2100" i="1" kern="1200">
                <a:solidFill>
                  <a:srgbClr val="FFFFFF"/>
                </a:solidFill>
                <a:latin typeface="STXinwei" panose="02010800040101010101" pitchFamily="2" charset="-122"/>
                <a:ea typeface="STXinwei" panose="02010800040101010101" pitchFamily="2" charset="-122"/>
                <a:cs typeface="+mn-cs"/>
              </a:rPr>
              <a:t>函子</a:t>
            </a:r>
            <a:r>
              <a:rPr lang="en-US" altLang="zh-CN" sz="2100" i="1" kern="1200">
                <a:solidFill>
                  <a:srgbClr val="FFFFFF"/>
                </a:solidFill>
                <a:latin typeface="STXinwei" panose="02010800040101010101" pitchFamily="2" charset="-122"/>
                <a:ea typeface="STXinwei" panose="02010800040101010101" pitchFamily="2" charset="-122"/>
                <a:cs typeface="+mn-cs"/>
              </a:rPr>
              <a:t>/</a:t>
            </a:r>
            <a:r>
              <a:rPr lang="zh-TW" altLang="en-US" sz="2100" i="1" kern="1200">
                <a:solidFill>
                  <a:srgbClr val="FFFFFF"/>
                </a:solidFill>
                <a:latin typeface="STXinwei" panose="02010800040101010101" pitchFamily="2" charset="-122"/>
                <a:ea typeface="STXinwei" panose="02010800040101010101" pitchFamily="2" charset="-122"/>
                <a:cs typeface="+mn-cs"/>
              </a:rPr>
              <a:t>自然转换的可聚合性</a:t>
            </a:r>
            <a:r>
              <a:rPr lang="zh-CN" altLang="en-US" sz="2100" i="1" kern="1200">
                <a:solidFill>
                  <a:srgbClr val="FFFFFF"/>
                </a:solidFill>
                <a:latin typeface="STXinwei" panose="02010800040101010101" pitchFamily="2" charset="-122"/>
                <a:ea typeface="STXinwei" panose="02010800040101010101" pitchFamily="2" charset="-122"/>
                <a:cs typeface="+mn-cs"/>
              </a:rPr>
              <a:t>（</a:t>
            </a:r>
            <a:r>
              <a:rPr lang="en-GB" sz="2100" b="1" i="1" kern="1200">
                <a:solidFill>
                  <a:srgbClr val="FF0000"/>
                </a:solidFill>
                <a:latin typeface="STXinwei" panose="02010800040101010101" pitchFamily="2" charset="-122"/>
                <a:ea typeface="STXinwei" panose="02010800040101010101" pitchFamily="2" charset="-122"/>
                <a:cs typeface="+mn-cs"/>
              </a:rPr>
              <a:t>composability</a:t>
            </a:r>
            <a:r>
              <a:rPr lang="zh-CN" altLang="en-US" sz="2100" b="1" i="1" kern="1200">
                <a:solidFill>
                  <a:prstClr val="white"/>
                </a:solidFill>
                <a:latin typeface="STXinwei" panose="02010800040101010101" pitchFamily="2" charset="-122"/>
                <a:ea typeface="STXinwei" panose="02010800040101010101" pitchFamily="2" charset="-122"/>
                <a:cs typeface="+mn-cs"/>
              </a:rPr>
              <a:t>）</a:t>
            </a:r>
            <a:endParaRPr lang="en-GB" sz="2100" i="1" kern="1200">
              <a:solidFill>
                <a:prstClr val="white"/>
              </a:solidFill>
              <a:latin typeface="STXinwei" panose="02010800040101010101" pitchFamily="2" charset="-122"/>
              <a:ea typeface="STXinwei" panose="02010800040101010101" pitchFamily="2" charset="-122"/>
              <a:cs typeface="+mn-cs"/>
            </a:endParaRPr>
          </a:p>
        </p:txBody>
      </p:sp>
      <p:cxnSp>
        <p:nvCxnSpPr>
          <p:cNvPr id="76" name="61 Conector recto"/>
          <p:cNvCxnSpPr>
            <a:stCxn id="38" idx="3"/>
            <a:endCxn id="39" idx="1"/>
          </p:cNvCxnSpPr>
          <p:nvPr/>
        </p:nvCxnSpPr>
        <p:spPr bwMode="auto">
          <a:xfrm flipV="1">
            <a:off x="3681589" y="3112189"/>
            <a:ext cx="1366193" cy="1670"/>
          </a:xfrm>
          <a:prstGeom prst="line">
            <a:avLst/>
          </a:prstGeom>
          <a:solidFill>
            <a:schemeClr val="accent1"/>
          </a:solidFill>
          <a:ln w="9525" cap="flat" cmpd="sng" algn="ctr">
            <a:solidFill>
              <a:schemeClr val="bg1"/>
            </a:solidFill>
            <a:prstDash val="dash"/>
            <a:round/>
            <a:headEnd type="none" w="med" len="med"/>
            <a:tailEnd type="triangl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77" name="68 CuadroTexto"/>
          <p:cNvSpPr txBox="1"/>
          <p:nvPr/>
        </p:nvSpPr>
        <p:spPr>
          <a:xfrm>
            <a:off x="4225875" y="2826944"/>
            <a:ext cx="311304" cy="369332"/>
          </a:xfrm>
          <a:prstGeom prst="rect">
            <a:avLst/>
          </a:prstGeom>
          <a:noFill/>
        </p:spPr>
        <p:txBody>
          <a:bodyPr wrap="none" rtlCol="0">
            <a:spAutoFit/>
          </a:bodyPr>
          <a:lstStyle/>
          <a:p>
            <a:pPr defTabSz="685766">
              <a:buClrTx/>
            </a:pPr>
            <a:r>
              <a:rPr lang="en-GB" sz="1800" kern="1200" dirty="0">
                <a:solidFill>
                  <a:srgbClr val="FFFFFF"/>
                </a:solidFill>
                <a:latin typeface="STXinwei" panose="02010800040101010101" pitchFamily="2" charset="-122"/>
                <a:ea typeface="STXinwei" panose="02010800040101010101" pitchFamily="2" charset="-122"/>
                <a:cs typeface="+mn-cs"/>
              </a:rPr>
              <a:t>h</a:t>
            </a:r>
            <a:endParaRPr lang="en-GB" sz="1800" kern="1200" baseline="30000" dirty="0">
              <a:solidFill>
                <a:srgbClr val="FFFFFF"/>
              </a:solidFill>
              <a:latin typeface="STXinwei" panose="02010800040101010101" pitchFamily="2" charset="-122"/>
              <a:ea typeface="STXinwei" panose="02010800040101010101" pitchFamily="2" charset="-122"/>
              <a:cs typeface="+mn-cs"/>
            </a:endParaRPr>
          </a:p>
        </p:txBody>
      </p:sp>
    </p:spTree>
    <p:extLst>
      <p:ext uri="{BB962C8B-B14F-4D97-AF65-F5344CB8AC3E}">
        <p14:creationId xmlns:p14="http://schemas.microsoft.com/office/powerpoint/2010/main" val="258784739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5C6BE63-25F5-FB4D-9B8A-7DF0D94E6777}"/>
              </a:ext>
            </a:extLst>
          </p:cNvPr>
          <p:cNvSpPr txBox="1"/>
          <p:nvPr/>
        </p:nvSpPr>
        <p:spPr>
          <a:xfrm>
            <a:off x="688109" y="125629"/>
            <a:ext cx="7767781" cy="553998"/>
          </a:xfrm>
          <a:prstGeom prst="rect">
            <a:avLst/>
          </a:prstGeom>
          <a:noFill/>
        </p:spPr>
        <p:txBody>
          <a:bodyPr wrap="square" rtlCol="0">
            <a:spAutoFit/>
          </a:bodyPr>
          <a:lstStyle/>
          <a:p>
            <a:pPr algn="ctr" defTabSz="685800">
              <a:buClrTx/>
            </a:pPr>
            <a:r>
              <a:rPr lang="en-US" altLang="zh-TW" sz="3000" kern="1200" dirty="0">
                <a:solidFill>
                  <a:prstClr val="white"/>
                </a:solidFill>
                <a:latin typeface="STXinwei" panose="02010800040101010101" pitchFamily="2" charset="-122"/>
                <a:ea typeface="STXinwei" panose="02010800040101010101" pitchFamily="2" charset="-122"/>
                <a:cs typeface="+mn-cs"/>
              </a:rPr>
              <a:t>Universal</a:t>
            </a:r>
            <a:r>
              <a:rPr lang="zh-CN" altLang="en-US" sz="3000" kern="1200" dirty="0">
                <a:solidFill>
                  <a:prstClr val="white"/>
                </a:solidFill>
                <a:latin typeface="STXinwei" panose="02010800040101010101" pitchFamily="2" charset="-122"/>
                <a:ea typeface="STXinwei" panose="02010800040101010101" pitchFamily="2" charset="-122"/>
                <a:cs typeface="+mn-cs"/>
              </a:rPr>
              <a:t> </a:t>
            </a:r>
            <a:r>
              <a:rPr lang="en-US" altLang="zh-CN" sz="3000" kern="1200" dirty="0">
                <a:solidFill>
                  <a:prstClr val="white"/>
                </a:solidFill>
                <a:latin typeface="STXinwei" panose="02010800040101010101" pitchFamily="2" charset="-122"/>
                <a:ea typeface="STXinwei" panose="02010800040101010101" pitchFamily="2" charset="-122"/>
                <a:cs typeface="+mn-cs"/>
              </a:rPr>
              <a:t>Morphism</a:t>
            </a:r>
            <a:endParaRPr lang="en-US" sz="3000" kern="1200" dirty="0">
              <a:solidFill>
                <a:prstClr val="white"/>
              </a:solidFill>
              <a:latin typeface="STXinwei" panose="02010800040101010101" pitchFamily="2" charset="-122"/>
              <a:ea typeface="STXinwei" panose="02010800040101010101" pitchFamily="2" charset="-122"/>
              <a:cs typeface="+mn-cs"/>
            </a:endParaRPr>
          </a:p>
        </p:txBody>
      </p:sp>
      <p:pic>
        <p:nvPicPr>
          <p:cNvPr id="4" name="Picture 3">
            <a:hlinkClick r:id="rId2"/>
            <a:extLst>
              <a:ext uri="{FF2B5EF4-FFF2-40B4-BE49-F238E27FC236}">
                <a16:creationId xmlns:a16="http://schemas.microsoft.com/office/drawing/2014/main" id="{14A985CD-8FA8-BE40-B69A-986C4994E937}"/>
              </a:ext>
            </a:extLst>
          </p:cNvPr>
          <p:cNvPicPr>
            <a:picLocks noChangeAspect="1"/>
          </p:cNvPicPr>
          <p:nvPr/>
        </p:nvPicPr>
        <p:blipFill>
          <a:blip r:embed="rId3"/>
          <a:stretch>
            <a:fillRect/>
          </a:stretch>
        </p:blipFill>
        <p:spPr>
          <a:xfrm>
            <a:off x="1940786" y="782605"/>
            <a:ext cx="5262428" cy="3409549"/>
          </a:xfrm>
          <a:prstGeom prst="rect">
            <a:avLst/>
          </a:prstGeom>
        </p:spPr>
      </p:pic>
      <p:sp>
        <p:nvSpPr>
          <p:cNvPr id="5" name="TextBox 4">
            <a:extLst>
              <a:ext uri="{FF2B5EF4-FFF2-40B4-BE49-F238E27FC236}">
                <a16:creationId xmlns:a16="http://schemas.microsoft.com/office/drawing/2014/main" id="{CAD7A42A-2050-1247-9F6F-40E6BD03B486}"/>
              </a:ext>
            </a:extLst>
          </p:cNvPr>
          <p:cNvSpPr txBox="1"/>
          <p:nvPr/>
        </p:nvSpPr>
        <p:spPr>
          <a:xfrm>
            <a:off x="1804254" y="4442691"/>
            <a:ext cx="5535490" cy="307777"/>
          </a:xfrm>
          <a:prstGeom prst="rect">
            <a:avLst/>
          </a:prstGeom>
          <a:noFill/>
        </p:spPr>
        <p:txBody>
          <a:bodyPr wrap="none" rtlCol="0">
            <a:spAutoFit/>
          </a:bodyPr>
          <a:lstStyle/>
          <a:p>
            <a:r>
              <a:rPr lang="en-TW" dirty="0">
                <a:solidFill>
                  <a:schemeClr val="bg1"/>
                </a:solidFill>
              </a:rPr>
              <a:t>The most important definition in category theory: Universal Property</a:t>
            </a:r>
          </a:p>
        </p:txBody>
      </p:sp>
    </p:spTree>
    <p:extLst>
      <p:ext uri="{BB962C8B-B14F-4D97-AF65-F5344CB8AC3E}">
        <p14:creationId xmlns:p14="http://schemas.microsoft.com/office/powerpoint/2010/main" val="43046757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矩形 1"/>
          <p:cNvSpPr>
            <a:spLocks noChangeArrowheads="1"/>
          </p:cNvSpPr>
          <p:nvPr/>
        </p:nvSpPr>
        <p:spPr bwMode="auto">
          <a:xfrm>
            <a:off x="2383554" y="176857"/>
            <a:ext cx="4479110"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766">
              <a:buClrTx/>
            </a:pPr>
            <a:r>
              <a:rPr lang="en-US" altLang="zh-TW" sz="2700" kern="1200" dirty="0">
                <a:solidFill>
                  <a:prstClr val="white"/>
                </a:solidFill>
                <a:latin typeface="STXinwei" panose="02010800040101010101" pitchFamily="2" charset="-122"/>
                <a:ea typeface="STXinwei" panose="02010800040101010101" pitchFamily="2" charset="-122"/>
                <a:cs typeface="Arial" charset="0"/>
              </a:rPr>
              <a:t>Compute by </a:t>
            </a:r>
            <a:r>
              <a:rPr lang="en-US" altLang="x-none" sz="2700" kern="1200" dirty="0">
                <a:solidFill>
                  <a:prstClr val="white"/>
                </a:solidFill>
                <a:latin typeface="STXinwei" panose="02010800040101010101" pitchFamily="2" charset="-122"/>
                <a:ea typeface="STXinwei" panose="02010800040101010101" pitchFamily="2" charset="-122"/>
                <a:cs typeface="Arial" charset="0"/>
              </a:rPr>
              <a:t>Arrow Chasing</a:t>
            </a:r>
            <a:endParaRPr lang="zh-CN" altLang="en-US" sz="2700" kern="1200" dirty="0">
              <a:solidFill>
                <a:prstClr val="white"/>
              </a:solidFill>
              <a:latin typeface="STXinwei" panose="02010800040101010101" pitchFamily="2" charset="-122"/>
              <a:ea typeface="STXinwei" panose="02010800040101010101" pitchFamily="2" charset="-122"/>
              <a:cs typeface="Arial" charset="0"/>
            </a:endParaRPr>
          </a:p>
        </p:txBody>
      </p:sp>
      <p:sp>
        <p:nvSpPr>
          <p:cNvPr id="41" name="40 Rectángulo redondeado"/>
          <p:cNvSpPr/>
          <p:nvPr/>
        </p:nvSpPr>
        <p:spPr bwMode="auto">
          <a:xfrm>
            <a:off x="820510" y="1084797"/>
            <a:ext cx="3025776" cy="2391418"/>
          </a:xfrm>
          <a:prstGeom prst="roundRect">
            <a:avLst/>
          </a:prstGeom>
          <a:noFill/>
          <a:ln w="38100" cap="flat" cmpd="sng" algn="ctr">
            <a:solidFill>
              <a:srgbClr val="E2C044"/>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66">
              <a:buClrTx/>
            </a:pPr>
            <a:endParaRPr lang="en-GB" sz="1800" kern="1200" dirty="0">
              <a:latin typeface="STXinwei" panose="02010800040101010101" pitchFamily="2" charset="-122"/>
              <a:ea typeface="STXinwei" panose="02010800040101010101" pitchFamily="2" charset="-122"/>
              <a:cs typeface="+mn-cs"/>
            </a:endParaRPr>
          </a:p>
        </p:txBody>
      </p:sp>
      <p:cxnSp>
        <p:nvCxnSpPr>
          <p:cNvPr id="29" name="28 Conector recto"/>
          <p:cNvCxnSpPr>
            <a:stCxn id="55" idx="2"/>
            <a:endCxn id="38" idx="0"/>
          </p:cNvCxnSpPr>
          <p:nvPr/>
        </p:nvCxnSpPr>
        <p:spPr bwMode="auto">
          <a:xfrm flipH="1">
            <a:off x="1482671" y="1879256"/>
            <a:ext cx="875102" cy="636615"/>
          </a:xfrm>
          <a:prstGeom prst="line">
            <a:avLst/>
          </a:prstGeom>
          <a:solidFill>
            <a:schemeClr val="accent1"/>
          </a:solidFill>
          <a:ln w="9525" cap="flat" cmpd="sng" algn="ctr">
            <a:solidFill>
              <a:schemeClr val="bg1"/>
            </a:solidFill>
            <a:prstDash val="solid"/>
            <a:round/>
            <a:headEnd type="triangl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2" name="31 Conector recto"/>
          <p:cNvCxnSpPr>
            <a:stCxn id="39" idx="0"/>
            <a:endCxn id="55" idx="2"/>
          </p:cNvCxnSpPr>
          <p:nvPr/>
        </p:nvCxnSpPr>
        <p:spPr bwMode="auto">
          <a:xfrm flipH="1" flipV="1">
            <a:off x="2357773" y="1879256"/>
            <a:ext cx="845676" cy="634945"/>
          </a:xfrm>
          <a:prstGeom prst="line">
            <a:avLst/>
          </a:prstGeom>
          <a:solidFill>
            <a:schemeClr val="accent1"/>
          </a:solidFill>
          <a:ln w="9525" cap="flat" cmpd="sng" algn="ctr">
            <a:solidFill>
              <a:schemeClr val="bg1"/>
            </a:solidFill>
            <a:prstDash val="solid"/>
            <a:round/>
            <a:headEnd type="triangl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5" name="54 CuadroTexto"/>
          <p:cNvSpPr txBox="1"/>
          <p:nvPr/>
        </p:nvSpPr>
        <p:spPr>
          <a:xfrm>
            <a:off x="2190099" y="1479146"/>
            <a:ext cx="335348" cy="400110"/>
          </a:xfrm>
          <a:prstGeom prst="rect">
            <a:avLst/>
          </a:prstGeom>
          <a:noFill/>
        </p:spPr>
        <p:txBody>
          <a:bodyPr wrap="none" rtlCol="0">
            <a:spAutoFit/>
          </a:bodyPr>
          <a:lstStyle/>
          <a:p>
            <a:pPr defTabSz="685766">
              <a:buClrTx/>
            </a:pPr>
            <a:r>
              <a:rPr lang="en-GB" sz="2000" kern="1200">
                <a:solidFill>
                  <a:srgbClr val="FFFFFF"/>
                </a:solidFill>
                <a:latin typeface="STXinwei" panose="02010800040101010101" pitchFamily="2" charset="-122"/>
                <a:ea typeface="STXinwei" panose="02010800040101010101" pitchFamily="2" charset="-122"/>
                <a:cs typeface="Capitals" charset="0"/>
              </a:rPr>
              <a:t>B</a:t>
            </a:r>
            <a:endParaRPr lang="en-GB" sz="1100" kern="1200">
              <a:solidFill>
                <a:srgbClr val="FFFFFF"/>
              </a:solidFill>
              <a:latin typeface="STXinwei" panose="02010800040101010101" pitchFamily="2" charset="-122"/>
              <a:ea typeface="STXinwei" panose="02010800040101010101" pitchFamily="2" charset="-122"/>
              <a:cs typeface="Capitals" charset="0"/>
            </a:endParaRPr>
          </a:p>
        </p:txBody>
      </p:sp>
      <p:sp>
        <p:nvSpPr>
          <p:cNvPr id="12" name="11 CuadroTexto"/>
          <p:cNvSpPr txBox="1"/>
          <p:nvPr/>
        </p:nvSpPr>
        <p:spPr>
          <a:xfrm>
            <a:off x="1698591" y="1949922"/>
            <a:ext cx="256802" cy="369332"/>
          </a:xfrm>
          <a:prstGeom prst="rect">
            <a:avLst/>
          </a:prstGeom>
          <a:noFill/>
        </p:spPr>
        <p:txBody>
          <a:bodyPr wrap="none" rtlCol="0">
            <a:spAutoFit/>
          </a:bodyPr>
          <a:lstStyle/>
          <a:p>
            <a:pPr defTabSz="685766">
              <a:buClrTx/>
            </a:pPr>
            <a:r>
              <a:rPr lang="en-GB" sz="1800" kern="1200" dirty="0">
                <a:solidFill>
                  <a:srgbClr val="FFFFFF"/>
                </a:solidFill>
                <a:latin typeface="STXinwei" panose="02010800040101010101" pitchFamily="2" charset="-122"/>
                <a:ea typeface="STXinwei" panose="02010800040101010101" pitchFamily="2" charset="-122"/>
                <a:cs typeface="+mn-cs"/>
              </a:rPr>
              <a:t>f</a:t>
            </a:r>
          </a:p>
        </p:txBody>
      </p:sp>
      <p:sp>
        <p:nvSpPr>
          <p:cNvPr id="58" name="57 CuadroTexto"/>
          <p:cNvSpPr txBox="1"/>
          <p:nvPr/>
        </p:nvSpPr>
        <p:spPr>
          <a:xfrm>
            <a:off x="2892145" y="1977450"/>
            <a:ext cx="300082" cy="369332"/>
          </a:xfrm>
          <a:prstGeom prst="rect">
            <a:avLst/>
          </a:prstGeom>
          <a:noFill/>
        </p:spPr>
        <p:txBody>
          <a:bodyPr wrap="none" rtlCol="0">
            <a:spAutoFit/>
          </a:bodyPr>
          <a:lstStyle/>
          <a:p>
            <a:pPr defTabSz="685766">
              <a:buClrTx/>
            </a:pPr>
            <a:r>
              <a:rPr lang="en-GB" sz="1800" kern="1200" dirty="0">
                <a:solidFill>
                  <a:srgbClr val="FFFFFF"/>
                </a:solidFill>
                <a:latin typeface="STXinwei" panose="02010800040101010101" pitchFamily="2" charset="-122"/>
                <a:ea typeface="STXinwei" panose="02010800040101010101" pitchFamily="2" charset="-122"/>
                <a:cs typeface="+mn-cs"/>
              </a:rPr>
              <a:t>g</a:t>
            </a:r>
          </a:p>
        </p:txBody>
      </p:sp>
      <p:sp>
        <p:nvSpPr>
          <p:cNvPr id="59" name="58 Rectángulo redondeado"/>
          <p:cNvSpPr/>
          <p:nvPr/>
        </p:nvSpPr>
        <p:spPr bwMode="auto">
          <a:xfrm>
            <a:off x="5338082" y="1084797"/>
            <a:ext cx="3025776" cy="2391418"/>
          </a:xfrm>
          <a:prstGeom prst="roundRect">
            <a:avLst/>
          </a:prstGeom>
          <a:noFill/>
          <a:ln w="38100" cap="flat" cmpd="sng" algn="ctr">
            <a:solidFill>
              <a:srgbClr val="E2C044"/>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66">
              <a:buClrTx/>
            </a:pPr>
            <a:endParaRPr lang="en-GB" sz="1800" kern="1200" dirty="0">
              <a:latin typeface="STXinwei" panose="02010800040101010101" pitchFamily="2" charset="-122"/>
              <a:ea typeface="STXinwei" panose="02010800040101010101" pitchFamily="2" charset="-122"/>
              <a:cs typeface="+mn-cs"/>
            </a:endParaRPr>
          </a:p>
        </p:txBody>
      </p:sp>
      <p:cxnSp>
        <p:nvCxnSpPr>
          <p:cNvPr id="61" name="60 Conector recto"/>
          <p:cNvCxnSpPr>
            <a:stCxn id="67" idx="0"/>
            <a:endCxn id="74" idx="2"/>
          </p:cNvCxnSpPr>
          <p:nvPr/>
        </p:nvCxnSpPr>
        <p:spPr bwMode="auto">
          <a:xfrm flipV="1">
            <a:off x="5796128" y="1923399"/>
            <a:ext cx="1051112" cy="676047"/>
          </a:xfrm>
          <a:prstGeom prst="line">
            <a:avLst/>
          </a:prstGeom>
          <a:solidFill>
            <a:schemeClr val="accent1"/>
          </a:solidFill>
          <a:ln w="9525" cap="flat" cmpd="sng" algn="ctr">
            <a:solidFill>
              <a:schemeClr val="bg1"/>
            </a:solidFill>
            <a:prstDash val="solid"/>
            <a:round/>
            <a:headEnd type="none" w="med" len="med"/>
            <a:tailEnd type="triangl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62" name="61 Conector recto"/>
          <p:cNvCxnSpPr>
            <a:stCxn id="74" idx="2"/>
            <a:endCxn id="68" idx="0"/>
          </p:cNvCxnSpPr>
          <p:nvPr/>
        </p:nvCxnSpPr>
        <p:spPr bwMode="auto">
          <a:xfrm>
            <a:off x="6847240" y="1923399"/>
            <a:ext cx="1065977" cy="676045"/>
          </a:xfrm>
          <a:prstGeom prst="line">
            <a:avLst/>
          </a:prstGeom>
          <a:solidFill>
            <a:schemeClr val="accent1"/>
          </a:solidFill>
          <a:ln w="9525" cap="flat" cmpd="sng" algn="ctr">
            <a:solidFill>
              <a:schemeClr val="bg1"/>
            </a:solidFill>
            <a:prstDash val="solid"/>
            <a:round/>
            <a:headEnd type="none" w="med" len="med"/>
            <a:tailEnd type="triangl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67" name="66 CuadroTexto"/>
          <p:cNvSpPr txBox="1"/>
          <p:nvPr/>
        </p:nvSpPr>
        <p:spPr>
          <a:xfrm>
            <a:off x="5626851" y="2599446"/>
            <a:ext cx="338554" cy="369332"/>
          </a:xfrm>
          <a:prstGeom prst="rect">
            <a:avLst/>
          </a:prstGeom>
          <a:noFill/>
        </p:spPr>
        <p:txBody>
          <a:bodyPr wrap="none" rtlCol="0">
            <a:spAutoFit/>
          </a:bodyPr>
          <a:lstStyle/>
          <a:p>
            <a:pPr defTabSz="685766">
              <a:buClrTx/>
            </a:pPr>
            <a:r>
              <a:rPr lang="en-GB" sz="1800" kern="1200">
                <a:solidFill>
                  <a:srgbClr val="FFFFFF"/>
                </a:solidFill>
                <a:latin typeface="STXinwei" panose="02010800040101010101" pitchFamily="2" charset="-122"/>
                <a:ea typeface="STXinwei" panose="02010800040101010101" pitchFamily="2" charset="-122"/>
                <a:cs typeface="Capitals" charset="0"/>
              </a:rPr>
              <a:t>A</a:t>
            </a:r>
          </a:p>
        </p:txBody>
      </p:sp>
      <p:sp>
        <p:nvSpPr>
          <p:cNvPr id="68" name="67 CuadroTexto"/>
          <p:cNvSpPr txBox="1"/>
          <p:nvPr/>
        </p:nvSpPr>
        <p:spPr>
          <a:xfrm>
            <a:off x="7753558" y="2599444"/>
            <a:ext cx="319318" cy="338554"/>
          </a:xfrm>
          <a:prstGeom prst="rect">
            <a:avLst/>
          </a:prstGeom>
          <a:noFill/>
        </p:spPr>
        <p:txBody>
          <a:bodyPr wrap="none" rtlCol="0">
            <a:spAutoFit/>
          </a:bodyPr>
          <a:lstStyle/>
          <a:p>
            <a:pPr defTabSz="685766">
              <a:buClrTx/>
            </a:pPr>
            <a:r>
              <a:rPr lang="en-GB" sz="1600" kern="1200">
                <a:solidFill>
                  <a:srgbClr val="FFFFFF"/>
                </a:solidFill>
                <a:latin typeface="STXinwei" panose="02010800040101010101" pitchFamily="2" charset="-122"/>
                <a:ea typeface="STXinwei" panose="02010800040101010101" pitchFamily="2" charset="-122"/>
                <a:cs typeface="Capitals" charset="0"/>
              </a:rPr>
              <a:t>C</a:t>
            </a:r>
            <a:endParaRPr lang="en-GB" sz="900" kern="1200">
              <a:solidFill>
                <a:srgbClr val="FFFFFF"/>
              </a:solidFill>
              <a:latin typeface="STXinwei" panose="02010800040101010101" pitchFamily="2" charset="-122"/>
              <a:ea typeface="STXinwei" panose="02010800040101010101" pitchFamily="2" charset="-122"/>
              <a:cs typeface="Capitals" charset="0"/>
            </a:endParaRPr>
          </a:p>
        </p:txBody>
      </p:sp>
      <p:sp>
        <p:nvSpPr>
          <p:cNvPr id="69" name="68 CuadroTexto"/>
          <p:cNvSpPr txBox="1"/>
          <p:nvPr/>
        </p:nvSpPr>
        <p:spPr>
          <a:xfrm>
            <a:off x="6117951" y="2037168"/>
            <a:ext cx="312906" cy="369332"/>
          </a:xfrm>
          <a:prstGeom prst="rect">
            <a:avLst/>
          </a:prstGeom>
          <a:noFill/>
        </p:spPr>
        <p:txBody>
          <a:bodyPr wrap="none" rtlCol="0">
            <a:spAutoFit/>
          </a:bodyPr>
          <a:lstStyle/>
          <a:p>
            <a:pPr defTabSz="685766">
              <a:buClrTx/>
            </a:pPr>
            <a:r>
              <a:rPr lang="en-GB" sz="1800" kern="1200" dirty="0">
                <a:solidFill>
                  <a:srgbClr val="FFFFFF"/>
                </a:solidFill>
                <a:latin typeface="STXinwei" panose="02010800040101010101" pitchFamily="2" charset="-122"/>
                <a:ea typeface="STXinwei" panose="02010800040101010101" pitchFamily="2" charset="-122"/>
                <a:cs typeface="+mn-cs"/>
              </a:rPr>
              <a:t>f </a:t>
            </a:r>
            <a:endParaRPr lang="en-GB" sz="1800" kern="1200" baseline="30000" dirty="0">
              <a:solidFill>
                <a:srgbClr val="FFFFFF"/>
              </a:solidFill>
              <a:latin typeface="STXinwei" panose="02010800040101010101" pitchFamily="2" charset="-122"/>
              <a:ea typeface="STXinwei" panose="02010800040101010101" pitchFamily="2" charset="-122"/>
              <a:cs typeface="+mn-cs"/>
            </a:endParaRPr>
          </a:p>
        </p:txBody>
      </p:sp>
      <p:sp>
        <p:nvSpPr>
          <p:cNvPr id="19" name="18 Rectángulo"/>
          <p:cNvSpPr/>
          <p:nvPr/>
        </p:nvSpPr>
        <p:spPr>
          <a:xfrm>
            <a:off x="4101971" y="1819117"/>
            <a:ext cx="1042273" cy="1169551"/>
          </a:xfrm>
          <a:prstGeom prst="rect">
            <a:avLst/>
          </a:prstGeom>
        </p:spPr>
        <p:txBody>
          <a:bodyPr wrap="none">
            <a:spAutoFit/>
          </a:bodyPr>
          <a:lstStyle/>
          <a:p>
            <a:pPr algn="ctr" defTabSz="685766">
              <a:buClrTx/>
            </a:pPr>
            <a:r>
              <a:rPr lang="en-GB" sz="1000" kern="1200">
                <a:solidFill>
                  <a:srgbClr val="DBB76C"/>
                </a:solidFill>
                <a:latin typeface="STXinwei" panose="02010800040101010101" pitchFamily="2" charset="-122"/>
                <a:ea typeface="STXinwei" panose="02010800040101010101" pitchFamily="2" charset="-122"/>
                <a:cs typeface="Arial" charset="0"/>
              </a:rPr>
              <a:t>Always implies:</a:t>
            </a:r>
          </a:p>
          <a:p>
            <a:pPr algn="ctr" defTabSz="685766">
              <a:buClrTx/>
            </a:pPr>
            <a:endParaRPr lang="en-GB" sz="1000" kern="1200">
              <a:solidFill>
                <a:srgbClr val="DBB76C"/>
              </a:solidFill>
              <a:latin typeface="STXinwei" panose="02010800040101010101" pitchFamily="2" charset="-122"/>
              <a:ea typeface="STXinwei" panose="02010800040101010101" pitchFamily="2" charset="-122"/>
              <a:cs typeface="Arial" charset="0"/>
            </a:endParaRPr>
          </a:p>
          <a:p>
            <a:pPr algn="ctr" defTabSz="685766">
              <a:buClrTx/>
            </a:pPr>
            <a:r>
              <a:rPr lang="en-GB" sz="1000" kern="1200">
                <a:solidFill>
                  <a:srgbClr val="DBB76C"/>
                </a:solidFill>
                <a:latin typeface="STXinwei" panose="02010800040101010101" pitchFamily="2" charset="-122"/>
                <a:ea typeface="STXinwei" panose="02010800040101010101" pitchFamily="2" charset="-122"/>
                <a:cs typeface="Arial" charset="0"/>
              </a:rPr>
              <a:t>f and g can be </a:t>
            </a:r>
          </a:p>
          <a:p>
            <a:pPr algn="ctr" defTabSz="685766">
              <a:buClrTx/>
            </a:pPr>
            <a:r>
              <a:rPr lang="en-GB" sz="1000" kern="1200">
                <a:solidFill>
                  <a:srgbClr val="FF0000"/>
                </a:solidFill>
                <a:latin typeface="STXinwei" panose="02010800040101010101" pitchFamily="2" charset="-122"/>
                <a:ea typeface="STXinwei" panose="02010800040101010101" pitchFamily="2" charset="-122"/>
                <a:cs typeface="Arial" charset="0"/>
              </a:rPr>
              <a:t>composed</a:t>
            </a:r>
            <a:r>
              <a:rPr lang="en-GB" sz="1000" kern="1200">
                <a:solidFill>
                  <a:srgbClr val="DBB76C"/>
                </a:solidFill>
                <a:latin typeface="STXinwei" panose="02010800040101010101" pitchFamily="2" charset="-122"/>
                <a:ea typeface="STXinwei" panose="02010800040101010101" pitchFamily="2" charset="-122"/>
                <a:cs typeface="Arial" charset="0"/>
              </a:rPr>
              <a:t> into </a:t>
            </a:r>
          </a:p>
          <a:p>
            <a:pPr algn="ctr" defTabSz="685766">
              <a:buClrTx/>
            </a:pPr>
            <a:r>
              <a:rPr lang="en-GB" sz="1000" kern="1200">
                <a:solidFill>
                  <a:srgbClr val="DBB76C"/>
                </a:solidFill>
                <a:latin typeface="STXinwei" panose="02010800040101010101" pitchFamily="2" charset="-122"/>
                <a:ea typeface="STXinwei" panose="02010800040101010101" pitchFamily="2" charset="-122"/>
                <a:cs typeface="Arial" charset="0"/>
              </a:rPr>
              <a:t>h</a:t>
            </a:r>
          </a:p>
          <a:p>
            <a:pPr algn="ctr" defTabSz="685766">
              <a:buClrTx/>
            </a:pPr>
            <a:r>
              <a:rPr lang="en-GB" sz="1000" kern="1200">
                <a:solidFill>
                  <a:srgbClr val="DBB76C"/>
                </a:solidFill>
                <a:latin typeface="STXinwei" panose="02010800040101010101" pitchFamily="2" charset="-122"/>
                <a:ea typeface="STXinwei" panose="02010800040101010101" pitchFamily="2" charset="-122"/>
                <a:cs typeface="Arial" charset="0"/>
              </a:rPr>
              <a:t>where</a:t>
            </a:r>
          </a:p>
          <a:p>
            <a:pPr algn="ctr" defTabSz="685766">
              <a:buClrTx/>
            </a:pPr>
            <a:r>
              <a:rPr lang="en-GB" sz="1000" kern="1200">
                <a:solidFill>
                  <a:srgbClr val="DBB76C"/>
                </a:solidFill>
                <a:latin typeface="STXinwei" panose="02010800040101010101" pitchFamily="2" charset="-122"/>
                <a:ea typeface="STXinwei" panose="02010800040101010101" pitchFamily="2" charset="-122"/>
                <a:cs typeface="Arial" charset="0"/>
              </a:rPr>
              <a:t>h = g ◦ f </a:t>
            </a:r>
            <a:endParaRPr lang="en-GB" sz="1050" kern="1200">
              <a:solidFill>
                <a:srgbClr val="DBB76C"/>
              </a:solidFill>
              <a:latin typeface="STXinwei" panose="02010800040101010101" pitchFamily="2" charset="-122"/>
              <a:ea typeface="STXinwei" panose="02010800040101010101" pitchFamily="2" charset="-122"/>
              <a:cs typeface="Arial" charset="0"/>
            </a:endParaRPr>
          </a:p>
        </p:txBody>
      </p:sp>
      <p:sp>
        <p:nvSpPr>
          <p:cNvPr id="73" name="72 CuadroTexto"/>
          <p:cNvSpPr txBox="1"/>
          <p:nvPr/>
        </p:nvSpPr>
        <p:spPr>
          <a:xfrm>
            <a:off x="7367943" y="2021414"/>
            <a:ext cx="300082" cy="369332"/>
          </a:xfrm>
          <a:prstGeom prst="rect">
            <a:avLst/>
          </a:prstGeom>
          <a:noFill/>
        </p:spPr>
        <p:txBody>
          <a:bodyPr wrap="none" rtlCol="0">
            <a:spAutoFit/>
          </a:bodyPr>
          <a:lstStyle/>
          <a:p>
            <a:pPr defTabSz="685766">
              <a:buClrTx/>
            </a:pPr>
            <a:r>
              <a:rPr lang="en-GB" sz="1800" kern="1200" dirty="0">
                <a:solidFill>
                  <a:srgbClr val="FFFFFF"/>
                </a:solidFill>
                <a:latin typeface="STXinwei" panose="02010800040101010101" pitchFamily="2" charset="-122"/>
                <a:ea typeface="STXinwei" panose="02010800040101010101" pitchFamily="2" charset="-122"/>
                <a:cs typeface="+mn-cs"/>
              </a:rPr>
              <a:t>g</a:t>
            </a:r>
            <a:endParaRPr lang="en-GB" sz="1800" kern="1200" baseline="30000" dirty="0">
              <a:solidFill>
                <a:srgbClr val="FFFFFF"/>
              </a:solidFill>
              <a:latin typeface="STXinwei" panose="02010800040101010101" pitchFamily="2" charset="-122"/>
              <a:ea typeface="STXinwei" panose="02010800040101010101" pitchFamily="2" charset="-122"/>
              <a:cs typeface="+mn-cs"/>
            </a:endParaRPr>
          </a:p>
        </p:txBody>
      </p:sp>
      <p:sp>
        <p:nvSpPr>
          <p:cNvPr id="38" name="54 CuadroTexto"/>
          <p:cNvSpPr txBox="1"/>
          <p:nvPr/>
        </p:nvSpPr>
        <p:spPr>
          <a:xfrm>
            <a:off x="1304577" y="2515871"/>
            <a:ext cx="356188" cy="400110"/>
          </a:xfrm>
          <a:prstGeom prst="rect">
            <a:avLst/>
          </a:prstGeom>
          <a:noFill/>
        </p:spPr>
        <p:txBody>
          <a:bodyPr wrap="none" rtlCol="0">
            <a:spAutoFit/>
          </a:bodyPr>
          <a:lstStyle/>
          <a:p>
            <a:pPr defTabSz="685766">
              <a:buClrTx/>
            </a:pPr>
            <a:r>
              <a:rPr lang="en-GB" sz="2000" kern="1200">
                <a:solidFill>
                  <a:srgbClr val="FFFFFF"/>
                </a:solidFill>
                <a:latin typeface="STXinwei" panose="02010800040101010101" pitchFamily="2" charset="-122"/>
                <a:ea typeface="STXinwei" panose="02010800040101010101" pitchFamily="2" charset="-122"/>
                <a:cs typeface="Capitals" charset="0"/>
              </a:rPr>
              <a:t>A</a:t>
            </a:r>
            <a:endParaRPr lang="en-GB" sz="1100" kern="1200">
              <a:solidFill>
                <a:srgbClr val="FFFFFF"/>
              </a:solidFill>
              <a:latin typeface="STXinwei" panose="02010800040101010101" pitchFamily="2" charset="-122"/>
              <a:ea typeface="STXinwei" panose="02010800040101010101" pitchFamily="2" charset="-122"/>
              <a:cs typeface="Capitals" charset="0"/>
            </a:endParaRPr>
          </a:p>
        </p:txBody>
      </p:sp>
      <p:sp>
        <p:nvSpPr>
          <p:cNvPr id="39" name="54 CuadroTexto"/>
          <p:cNvSpPr txBox="1"/>
          <p:nvPr/>
        </p:nvSpPr>
        <p:spPr>
          <a:xfrm>
            <a:off x="3026958" y="2514201"/>
            <a:ext cx="352982" cy="400110"/>
          </a:xfrm>
          <a:prstGeom prst="rect">
            <a:avLst/>
          </a:prstGeom>
          <a:noFill/>
        </p:spPr>
        <p:txBody>
          <a:bodyPr wrap="none" rtlCol="0">
            <a:spAutoFit/>
          </a:bodyPr>
          <a:lstStyle/>
          <a:p>
            <a:pPr defTabSz="685766">
              <a:buClrTx/>
            </a:pPr>
            <a:r>
              <a:rPr lang="en-GB" sz="2000" kern="1200">
                <a:solidFill>
                  <a:srgbClr val="FFFFFF"/>
                </a:solidFill>
                <a:latin typeface="STXinwei" panose="02010800040101010101" pitchFamily="2" charset="-122"/>
                <a:ea typeface="STXinwei" panose="02010800040101010101" pitchFamily="2" charset="-122"/>
                <a:cs typeface="Capitals" charset="0"/>
              </a:rPr>
              <a:t>C</a:t>
            </a:r>
            <a:endParaRPr lang="en-GB" sz="1100" kern="1200">
              <a:solidFill>
                <a:srgbClr val="FFFFFF"/>
              </a:solidFill>
              <a:latin typeface="STXinwei" panose="02010800040101010101" pitchFamily="2" charset="-122"/>
              <a:ea typeface="STXinwei" panose="02010800040101010101" pitchFamily="2" charset="-122"/>
              <a:cs typeface="Capitals" charset="0"/>
            </a:endParaRPr>
          </a:p>
        </p:txBody>
      </p:sp>
      <p:cxnSp>
        <p:nvCxnSpPr>
          <p:cNvPr id="70" name="61 Conector recto"/>
          <p:cNvCxnSpPr>
            <a:stCxn id="67" idx="3"/>
            <a:endCxn id="68" idx="1"/>
          </p:cNvCxnSpPr>
          <p:nvPr/>
        </p:nvCxnSpPr>
        <p:spPr bwMode="auto">
          <a:xfrm flipV="1">
            <a:off x="5965405" y="2768721"/>
            <a:ext cx="1788153" cy="15391"/>
          </a:xfrm>
          <a:prstGeom prst="line">
            <a:avLst/>
          </a:prstGeom>
          <a:solidFill>
            <a:schemeClr val="accent1"/>
          </a:solidFill>
          <a:ln w="9525" cap="flat" cmpd="sng" algn="ctr">
            <a:solidFill>
              <a:schemeClr val="bg1"/>
            </a:solidFill>
            <a:prstDash val="solid"/>
            <a:round/>
            <a:headEnd type="none" w="med" len="med"/>
            <a:tailEnd type="triangl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74" name="54 CuadroTexto"/>
          <p:cNvSpPr txBox="1"/>
          <p:nvPr/>
        </p:nvSpPr>
        <p:spPr>
          <a:xfrm>
            <a:off x="6679566" y="1523289"/>
            <a:ext cx="335348" cy="400110"/>
          </a:xfrm>
          <a:prstGeom prst="rect">
            <a:avLst/>
          </a:prstGeom>
          <a:noFill/>
        </p:spPr>
        <p:txBody>
          <a:bodyPr wrap="none" rtlCol="0">
            <a:spAutoFit/>
          </a:bodyPr>
          <a:lstStyle/>
          <a:p>
            <a:pPr defTabSz="685766">
              <a:buClrTx/>
            </a:pPr>
            <a:r>
              <a:rPr lang="en-GB" sz="2000" kern="1200">
                <a:solidFill>
                  <a:srgbClr val="FFFFFF"/>
                </a:solidFill>
                <a:latin typeface="STXinwei" panose="02010800040101010101" pitchFamily="2" charset="-122"/>
                <a:ea typeface="STXinwei" panose="02010800040101010101" pitchFamily="2" charset="-122"/>
                <a:cs typeface="Capitals" charset="0"/>
              </a:rPr>
              <a:t>B</a:t>
            </a:r>
            <a:endParaRPr lang="en-GB" sz="1100" kern="1200">
              <a:solidFill>
                <a:srgbClr val="FFFFFF"/>
              </a:solidFill>
              <a:latin typeface="STXinwei" panose="02010800040101010101" pitchFamily="2" charset="-122"/>
              <a:ea typeface="STXinwei" panose="02010800040101010101" pitchFamily="2" charset="-122"/>
              <a:cs typeface="Capitals" charset="0"/>
            </a:endParaRPr>
          </a:p>
        </p:txBody>
      </p:sp>
      <p:sp>
        <p:nvSpPr>
          <p:cNvPr id="75" name="68 CuadroTexto"/>
          <p:cNvSpPr txBox="1"/>
          <p:nvPr/>
        </p:nvSpPr>
        <p:spPr>
          <a:xfrm>
            <a:off x="6460370" y="2453252"/>
            <a:ext cx="1053494" cy="369332"/>
          </a:xfrm>
          <a:prstGeom prst="rect">
            <a:avLst/>
          </a:prstGeom>
          <a:noFill/>
        </p:spPr>
        <p:txBody>
          <a:bodyPr wrap="none" rtlCol="0">
            <a:spAutoFit/>
          </a:bodyPr>
          <a:lstStyle/>
          <a:p>
            <a:pPr defTabSz="685766">
              <a:buClrTx/>
            </a:pPr>
            <a:r>
              <a:rPr lang="en-GB" sz="1800" kern="1200" dirty="0">
                <a:solidFill>
                  <a:srgbClr val="FFFFFF"/>
                </a:solidFill>
                <a:latin typeface="STXinwei" panose="02010800040101010101" pitchFamily="2" charset="-122"/>
                <a:ea typeface="STXinwei" panose="02010800040101010101" pitchFamily="2" charset="-122"/>
                <a:cs typeface="+mn-cs"/>
              </a:rPr>
              <a:t>h = g ◦ f </a:t>
            </a:r>
            <a:endParaRPr lang="en-GB" sz="1800" kern="1200" baseline="30000" dirty="0">
              <a:solidFill>
                <a:srgbClr val="FFFFFF"/>
              </a:solidFill>
              <a:latin typeface="STXinwei" panose="02010800040101010101" pitchFamily="2" charset="-122"/>
              <a:ea typeface="STXinwei" panose="02010800040101010101" pitchFamily="2" charset="-122"/>
              <a:cs typeface="+mn-cs"/>
            </a:endParaRPr>
          </a:p>
        </p:txBody>
      </p:sp>
      <p:cxnSp>
        <p:nvCxnSpPr>
          <p:cNvPr id="76" name="61 Conector recto"/>
          <p:cNvCxnSpPr>
            <a:stCxn id="38" idx="3"/>
            <a:endCxn id="39" idx="1"/>
          </p:cNvCxnSpPr>
          <p:nvPr/>
        </p:nvCxnSpPr>
        <p:spPr bwMode="auto">
          <a:xfrm flipV="1">
            <a:off x="1660765" y="2714256"/>
            <a:ext cx="1366193" cy="1670"/>
          </a:xfrm>
          <a:prstGeom prst="line">
            <a:avLst/>
          </a:prstGeom>
          <a:solidFill>
            <a:schemeClr val="accent1"/>
          </a:solidFill>
          <a:ln w="9525" cap="flat" cmpd="sng" algn="ctr">
            <a:solidFill>
              <a:schemeClr val="bg1"/>
            </a:solidFill>
            <a:prstDash val="dash"/>
            <a:round/>
            <a:headEnd type="none" w="med" len="med"/>
            <a:tailEnd type="triangl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77" name="68 CuadroTexto"/>
          <p:cNvSpPr txBox="1"/>
          <p:nvPr/>
        </p:nvSpPr>
        <p:spPr>
          <a:xfrm>
            <a:off x="2205051" y="2429010"/>
            <a:ext cx="311304" cy="369332"/>
          </a:xfrm>
          <a:prstGeom prst="rect">
            <a:avLst/>
          </a:prstGeom>
          <a:noFill/>
        </p:spPr>
        <p:txBody>
          <a:bodyPr wrap="none" rtlCol="0">
            <a:spAutoFit/>
          </a:bodyPr>
          <a:lstStyle/>
          <a:p>
            <a:pPr defTabSz="685766">
              <a:buClrTx/>
            </a:pPr>
            <a:r>
              <a:rPr lang="en-GB" sz="1800" kern="1200" dirty="0">
                <a:solidFill>
                  <a:srgbClr val="FFFFFF"/>
                </a:solidFill>
                <a:latin typeface="STXinwei" panose="02010800040101010101" pitchFamily="2" charset="-122"/>
                <a:ea typeface="STXinwei" panose="02010800040101010101" pitchFamily="2" charset="-122"/>
                <a:cs typeface="+mn-cs"/>
              </a:rPr>
              <a:t>h</a:t>
            </a:r>
            <a:endParaRPr lang="en-GB" sz="1800" kern="1200" baseline="30000" dirty="0">
              <a:solidFill>
                <a:srgbClr val="FFFFFF"/>
              </a:solidFill>
              <a:latin typeface="STXinwei" panose="02010800040101010101" pitchFamily="2" charset="-122"/>
              <a:ea typeface="STXinwei" panose="02010800040101010101" pitchFamily="2" charset="-122"/>
              <a:cs typeface="+mn-cs"/>
            </a:endParaRPr>
          </a:p>
        </p:txBody>
      </p:sp>
      <p:sp>
        <p:nvSpPr>
          <p:cNvPr id="25" name="68 CuadroTexto"/>
          <p:cNvSpPr txBox="1"/>
          <p:nvPr/>
        </p:nvSpPr>
        <p:spPr>
          <a:xfrm>
            <a:off x="2478128" y="3674600"/>
            <a:ext cx="4289957" cy="1015663"/>
          </a:xfrm>
          <a:prstGeom prst="rect">
            <a:avLst/>
          </a:prstGeom>
          <a:noFill/>
        </p:spPr>
        <p:txBody>
          <a:bodyPr wrap="none" rtlCol="0">
            <a:spAutoFit/>
          </a:bodyPr>
          <a:lstStyle/>
          <a:p>
            <a:pPr algn="ctr" defTabSz="685766">
              <a:buClrTx/>
            </a:pPr>
            <a:r>
              <a:rPr lang="en-US" altLang="zh-TW" sz="3000" kern="1200" dirty="0">
                <a:solidFill>
                  <a:srgbClr val="FFFFFF"/>
                </a:solidFill>
                <a:latin typeface="STXinwei" panose="02010800040101010101" pitchFamily="2" charset="-122"/>
                <a:ea typeface="STXinwei" panose="02010800040101010101" pitchFamily="2" charset="-122"/>
                <a:cs typeface="+mn-cs"/>
              </a:rPr>
              <a:t>Functional Composition </a:t>
            </a:r>
          </a:p>
          <a:p>
            <a:pPr algn="ctr" defTabSz="685766">
              <a:buClrTx/>
            </a:pPr>
            <a:r>
              <a:rPr lang="en-GB" sz="3000" kern="1200" dirty="0">
                <a:solidFill>
                  <a:srgbClr val="FFFFFF"/>
                </a:solidFill>
                <a:latin typeface="STXinwei" panose="02010800040101010101" pitchFamily="2" charset="-122"/>
                <a:ea typeface="STXinwei" panose="02010800040101010101" pitchFamily="2" charset="-122"/>
                <a:cs typeface="+mn-cs"/>
              </a:rPr>
              <a:t>h = g ◦ f </a:t>
            </a:r>
            <a:endParaRPr lang="en-GB" sz="3000" kern="1200" baseline="30000" dirty="0">
              <a:solidFill>
                <a:srgbClr val="FFFFFF"/>
              </a:solidFill>
              <a:latin typeface="STXinwei" panose="02010800040101010101" pitchFamily="2" charset="-122"/>
              <a:ea typeface="STXinwei" panose="02010800040101010101" pitchFamily="2" charset="-122"/>
              <a:cs typeface="+mn-cs"/>
            </a:endParaRPr>
          </a:p>
        </p:txBody>
      </p:sp>
    </p:spTree>
    <p:extLst>
      <p:ext uri="{BB962C8B-B14F-4D97-AF65-F5344CB8AC3E}">
        <p14:creationId xmlns:p14="http://schemas.microsoft.com/office/powerpoint/2010/main" val="20169890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F192467B-7D86-AD4D-BEE6-8667C5E77FA0}"/>
              </a:ext>
            </a:extLst>
          </p:cNvPr>
          <p:cNvSpPr txBox="1">
            <a:spLocks/>
          </p:cNvSpPr>
          <p:nvPr/>
        </p:nvSpPr>
        <p:spPr>
          <a:xfrm>
            <a:off x="1048448" y="1985087"/>
            <a:ext cx="6953415" cy="1561577"/>
          </a:xfrm>
          <a:prstGeom prst="rect">
            <a:avLst/>
          </a:prstGeom>
        </p:spPr>
        <p:txBody>
          <a:bodyPr vert="horz" lIns="68580" tIns="34290" rIns="68580" bIns="34290" rtlCol="0" anchor="ctr">
            <a:normAutofit fontScale="75000" lnSpcReduction="20000"/>
          </a:bodyPr>
          <a:lstStyle>
            <a:lvl1pPr algn="ctr" defTabSz="457200" rtl="0" eaLnBrk="1" latinLnBrk="0" hangingPunct="1">
              <a:spcBef>
                <a:spcPct val="0"/>
              </a:spcBef>
              <a:buNone/>
              <a:defRPr sz="4400" kern="1200">
                <a:solidFill>
                  <a:schemeClr val="bg1"/>
                </a:solidFill>
                <a:latin typeface="Weibei SC" charset="-122"/>
                <a:ea typeface="Weibei SC" charset="-122"/>
                <a:cs typeface="Weibei SC" charset="-122"/>
              </a:defRPr>
            </a:lvl1pPr>
          </a:lstStyle>
          <a:p>
            <a:pPr defTabSz="342900">
              <a:buClrTx/>
            </a:pPr>
            <a:r>
              <a:rPr lang="en-US" altLang="zh-TW" sz="4950" dirty="0">
                <a:solidFill>
                  <a:prstClr val="white"/>
                </a:solidFill>
                <a:latin typeface="STXinwei" panose="02010800040101010101" pitchFamily="2" charset="-122"/>
                <a:ea typeface="STXinwei" panose="02010800040101010101" pitchFamily="2" charset="-122"/>
              </a:rPr>
              <a:t>Measurement results come from:</a:t>
            </a:r>
          </a:p>
          <a:p>
            <a:pPr defTabSz="342900">
              <a:buClrTx/>
            </a:pPr>
            <a:endParaRPr lang="en-US" altLang="zh-TW" sz="4950" dirty="0">
              <a:solidFill>
                <a:prstClr val="white"/>
              </a:solidFill>
              <a:latin typeface="STXinwei" panose="02010800040101010101" pitchFamily="2" charset="-122"/>
              <a:ea typeface="STXinwei" panose="02010800040101010101" pitchFamily="2" charset="-122"/>
            </a:endParaRPr>
          </a:p>
          <a:p>
            <a:pPr defTabSz="342900">
              <a:buClrTx/>
            </a:pPr>
            <a:r>
              <a:rPr lang="en-US" altLang="zh-TW" sz="4950" dirty="0">
                <a:solidFill>
                  <a:prstClr val="white"/>
                </a:solidFill>
                <a:latin typeface="STXinwei" panose="02010800040101010101" pitchFamily="2" charset="-122"/>
                <a:ea typeface="STXinwei" panose="02010800040101010101" pitchFamily="2" charset="-122"/>
              </a:rPr>
              <a:t>comparison/symmetry-breaking</a:t>
            </a:r>
            <a:endParaRPr lang="en-US" altLang="zh-CN" sz="4950" dirty="0">
              <a:solidFill>
                <a:prstClr val="white"/>
              </a:solidFill>
              <a:latin typeface="STXinwei" panose="02010800040101010101" pitchFamily="2" charset="-122"/>
              <a:ea typeface="STXinwei" panose="02010800040101010101" pitchFamily="2" charset="-122"/>
            </a:endParaRPr>
          </a:p>
        </p:txBody>
      </p:sp>
    </p:spTree>
    <p:extLst>
      <p:ext uri="{BB962C8B-B14F-4D97-AF65-F5344CB8AC3E}">
        <p14:creationId xmlns:p14="http://schemas.microsoft.com/office/powerpoint/2010/main" val="407165679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603DA41-CFAE-EB44-83FF-BC3374FD16D4}"/>
              </a:ext>
            </a:extLst>
          </p:cNvPr>
          <p:cNvSpPr txBox="1"/>
          <p:nvPr/>
        </p:nvSpPr>
        <p:spPr>
          <a:xfrm>
            <a:off x="1750665" y="117873"/>
            <a:ext cx="5684238" cy="646331"/>
          </a:xfrm>
          <a:prstGeom prst="rect">
            <a:avLst/>
          </a:prstGeom>
          <a:noFill/>
        </p:spPr>
        <p:txBody>
          <a:bodyPr wrap="square" rtlCol="0">
            <a:spAutoFit/>
          </a:bodyPr>
          <a:lstStyle/>
          <a:p>
            <a:pPr algn="ctr" defTabSz="685800">
              <a:buClrTx/>
            </a:pPr>
            <a:r>
              <a:rPr lang="en-US" altLang="zh-TW" sz="3600" kern="1200" dirty="0">
                <a:solidFill>
                  <a:prstClr val="white"/>
                </a:solidFill>
                <a:latin typeface="STXinwei" panose="02010800040101010101" pitchFamily="2" charset="-122"/>
                <a:ea typeface="STXinwei" panose="02010800040101010101" pitchFamily="2" charset="-122"/>
                <a:cs typeface="+mn-cs"/>
              </a:rPr>
              <a:t>Functor in Action</a:t>
            </a:r>
            <a:endParaRPr lang="en-US" sz="3600" kern="1200" dirty="0">
              <a:solidFill>
                <a:prstClr val="white"/>
              </a:solidFill>
              <a:latin typeface="STXinwei" panose="02010800040101010101" pitchFamily="2" charset="-122"/>
              <a:ea typeface="STXinwei" panose="02010800040101010101" pitchFamily="2" charset="-122"/>
              <a:cs typeface="+mn-cs"/>
            </a:endParaRPr>
          </a:p>
        </p:txBody>
      </p:sp>
      <p:pic>
        <p:nvPicPr>
          <p:cNvPr id="4" name="Picture 3">
            <a:hlinkClick r:id="rId2"/>
            <a:extLst>
              <a:ext uri="{FF2B5EF4-FFF2-40B4-BE49-F238E27FC236}">
                <a16:creationId xmlns:a16="http://schemas.microsoft.com/office/drawing/2014/main" id="{1835EB7A-B081-E545-AD0E-3112C7825ABB}"/>
              </a:ext>
            </a:extLst>
          </p:cNvPr>
          <p:cNvPicPr>
            <a:picLocks noChangeAspect="1"/>
          </p:cNvPicPr>
          <p:nvPr/>
        </p:nvPicPr>
        <p:blipFill>
          <a:blip r:embed="rId3"/>
          <a:stretch>
            <a:fillRect/>
          </a:stretch>
        </p:blipFill>
        <p:spPr>
          <a:xfrm>
            <a:off x="240146" y="1472623"/>
            <a:ext cx="4038796" cy="2571750"/>
          </a:xfrm>
          <a:prstGeom prst="rect">
            <a:avLst/>
          </a:prstGeom>
        </p:spPr>
      </p:pic>
      <p:sp>
        <p:nvSpPr>
          <p:cNvPr id="5" name="TextBox 4">
            <a:extLst>
              <a:ext uri="{FF2B5EF4-FFF2-40B4-BE49-F238E27FC236}">
                <a16:creationId xmlns:a16="http://schemas.microsoft.com/office/drawing/2014/main" id="{F373776C-1A54-3D4F-9E28-B10077331EF4}"/>
              </a:ext>
            </a:extLst>
          </p:cNvPr>
          <p:cNvSpPr txBox="1"/>
          <p:nvPr/>
        </p:nvSpPr>
        <p:spPr>
          <a:xfrm>
            <a:off x="667601" y="4044373"/>
            <a:ext cx="3183885" cy="307777"/>
          </a:xfrm>
          <a:prstGeom prst="rect">
            <a:avLst/>
          </a:prstGeom>
          <a:solidFill>
            <a:schemeClr val="lt1"/>
          </a:solidFill>
        </p:spPr>
        <p:txBody>
          <a:bodyPr wrap="none" rtlCol="0">
            <a:spAutoFit/>
          </a:bodyPr>
          <a:lstStyle/>
          <a:p>
            <a:r>
              <a:rPr lang="en-US" dirty="0">
                <a:hlinkClick r:id="rId2"/>
              </a:rPr>
              <a:t>https://</a:t>
            </a:r>
            <a:r>
              <a:rPr lang="en-US" dirty="0" err="1">
                <a:hlinkClick r:id="rId2"/>
              </a:rPr>
              <a:t>youtu.be</a:t>
            </a:r>
            <a:r>
              <a:rPr lang="en-US" dirty="0">
                <a:hlinkClick r:id="rId2"/>
              </a:rPr>
              <a:t>/XcM39gnqgNc?t=155</a:t>
            </a:r>
            <a:endParaRPr lang="en-TW" dirty="0"/>
          </a:p>
        </p:txBody>
      </p:sp>
      <p:pic>
        <p:nvPicPr>
          <p:cNvPr id="7" name="Picture 6">
            <a:hlinkClick r:id="rId4"/>
            <a:extLst>
              <a:ext uri="{FF2B5EF4-FFF2-40B4-BE49-F238E27FC236}">
                <a16:creationId xmlns:a16="http://schemas.microsoft.com/office/drawing/2014/main" id="{0A7ABB10-70B7-8B49-B9E8-99D009D3B0FB}"/>
              </a:ext>
            </a:extLst>
          </p:cNvPr>
          <p:cNvPicPr>
            <a:picLocks noChangeAspect="1"/>
          </p:cNvPicPr>
          <p:nvPr/>
        </p:nvPicPr>
        <p:blipFill>
          <a:blip r:embed="rId5"/>
          <a:stretch>
            <a:fillRect/>
          </a:stretch>
        </p:blipFill>
        <p:spPr>
          <a:xfrm>
            <a:off x="4551342" y="1472623"/>
            <a:ext cx="4038796" cy="2571750"/>
          </a:xfrm>
          <a:prstGeom prst="rect">
            <a:avLst/>
          </a:prstGeom>
        </p:spPr>
      </p:pic>
      <p:sp>
        <p:nvSpPr>
          <p:cNvPr id="8" name="TextBox 7">
            <a:extLst>
              <a:ext uri="{FF2B5EF4-FFF2-40B4-BE49-F238E27FC236}">
                <a16:creationId xmlns:a16="http://schemas.microsoft.com/office/drawing/2014/main" id="{E797CE39-4EAD-8446-BE8E-E5DF39819839}"/>
              </a:ext>
            </a:extLst>
          </p:cNvPr>
          <p:cNvSpPr txBox="1"/>
          <p:nvPr/>
        </p:nvSpPr>
        <p:spPr>
          <a:xfrm>
            <a:off x="5073101" y="4026955"/>
            <a:ext cx="3183885" cy="307777"/>
          </a:xfrm>
          <a:prstGeom prst="rect">
            <a:avLst/>
          </a:prstGeom>
          <a:solidFill>
            <a:schemeClr val="lt1"/>
          </a:solidFill>
        </p:spPr>
        <p:txBody>
          <a:bodyPr wrap="none" rtlCol="0">
            <a:spAutoFit/>
          </a:bodyPr>
          <a:lstStyle/>
          <a:p>
            <a:r>
              <a:rPr lang="en-US" dirty="0">
                <a:hlinkClick r:id="rId4"/>
              </a:rPr>
              <a:t>https://youtu.be/YLIH8TKbAh4?t=389</a:t>
            </a:r>
            <a:endParaRPr lang="en-TW" dirty="0"/>
          </a:p>
        </p:txBody>
      </p:sp>
    </p:spTree>
    <p:extLst>
      <p:ext uri="{BB962C8B-B14F-4D97-AF65-F5344CB8AC3E}">
        <p14:creationId xmlns:p14="http://schemas.microsoft.com/office/powerpoint/2010/main" val="248498110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8966B68-AA5B-6340-A3EE-84E1A8B4E071}"/>
              </a:ext>
            </a:extLst>
          </p:cNvPr>
          <p:cNvSpPr txBox="1"/>
          <p:nvPr/>
        </p:nvSpPr>
        <p:spPr>
          <a:xfrm>
            <a:off x="1750665" y="117873"/>
            <a:ext cx="5684238" cy="1200329"/>
          </a:xfrm>
          <a:prstGeom prst="rect">
            <a:avLst/>
          </a:prstGeom>
          <a:noFill/>
        </p:spPr>
        <p:txBody>
          <a:bodyPr wrap="square" rtlCol="0">
            <a:spAutoFit/>
          </a:bodyPr>
          <a:lstStyle/>
          <a:p>
            <a:pPr algn="ctr" defTabSz="685800">
              <a:buClrTx/>
            </a:pPr>
            <a:r>
              <a:rPr lang="en-US" altLang="zh-TW" sz="3600" kern="1200" dirty="0">
                <a:solidFill>
                  <a:prstClr val="white"/>
                </a:solidFill>
                <a:latin typeface="STXinwei" panose="02010800040101010101" pitchFamily="2" charset="-122"/>
                <a:ea typeface="STXinwei" panose="02010800040101010101" pitchFamily="2" charset="-122"/>
                <a:cs typeface="+mn-cs"/>
              </a:rPr>
              <a:t>Various ways to interpret Natural Transformation</a:t>
            </a:r>
            <a:endParaRPr lang="en-US" sz="3600" kern="1200" dirty="0">
              <a:solidFill>
                <a:prstClr val="white"/>
              </a:solidFill>
              <a:latin typeface="STXinwei" panose="02010800040101010101" pitchFamily="2" charset="-122"/>
              <a:ea typeface="STXinwei" panose="02010800040101010101" pitchFamily="2" charset="-122"/>
              <a:cs typeface="+mn-cs"/>
            </a:endParaRPr>
          </a:p>
        </p:txBody>
      </p:sp>
      <p:pic>
        <p:nvPicPr>
          <p:cNvPr id="4" name="Picture 3">
            <a:hlinkClick r:id="rId2"/>
            <a:extLst>
              <a:ext uri="{FF2B5EF4-FFF2-40B4-BE49-F238E27FC236}">
                <a16:creationId xmlns:a16="http://schemas.microsoft.com/office/drawing/2014/main" id="{0DA75059-26B7-E74C-85D0-B63A6AEA6D3F}"/>
              </a:ext>
            </a:extLst>
          </p:cNvPr>
          <p:cNvPicPr>
            <a:picLocks noChangeAspect="1"/>
          </p:cNvPicPr>
          <p:nvPr/>
        </p:nvPicPr>
        <p:blipFill>
          <a:blip r:embed="rId3"/>
          <a:stretch>
            <a:fillRect/>
          </a:stretch>
        </p:blipFill>
        <p:spPr>
          <a:xfrm>
            <a:off x="622174" y="1382636"/>
            <a:ext cx="4851651" cy="3070185"/>
          </a:xfrm>
          <a:prstGeom prst="rect">
            <a:avLst/>
          </a:prstGeom>
        </p:spPr>
      </p:pic>
      <p:grpSp>
        <p:nvGrpSpPr>
          <p:cNvPr id="7" name="Group 6">
            <a:extLst>
              <a:ext uri="{FF2B5EF4-FFF2-40B4-BE49-F238E27FC236}">
                <a16:creationId xmlns:a16="http://schemas.microsoft.com/office/drawing/2014/main" id="{92894033-54A8-9F4A-BAE0-DA57826407B3}"/>
              </a:ext>
            </a:extLst>
          </p:cNvPr>
          <p:cNvGrpSpPr/>
          <p:nvPr/>
        </p:nvGrpSpPr>
        <p:grpSpPr>
          <a:xfrm>
            <a:off x="6022882" y="1382636"/>
            <a:ext cx="2130518" cy="3070185"/>
            <a:chOff x="7191282" y="905347"/>
            <a:chExt cx="1957749" cy="2958627"/>
          </a:xfrm>
        </p:grpSpPr>
        <p:pic>
          <p:nvPicPr>
            <p:cNvPr id="5" name="Picture 4">
              <a:hlinkClick r:id="rId4"/>
              <a:extLst>
                <a:ext uri="{FF2B5EF4-FFF2-40B4-BE49-F238E27FC236}">
                  <a16:creationId xmlns:a16="http://schemas.microsoft.com/office/drawing/2014/main" id="{69E00F65-350D-A944-9F1D-470464B6B93A}"/>
                </a:ext>
              </a:extLst>
            </p:cNvPr>
            <p:cNvPicPr>
              <a:picLocks noChangeAspect="1"/>
            </p:cNvPicPr>
            <p:nvPr/>
          </p:nvPicPr>
          <p:blipFill>
            <a:blip r:embed="rId5"/>
            <a:stretch>
              <a:fillRect/>
            </a:stretch>
          </p:blipFill>
          <p:spPr>
            <a:xfrm>
              <a:off x="7191283" y="905347"/>
              <a:ext cx="1952717" cy="2012383"/>
            </a:xfrm>
            <a:prstGeom prst="rect">
              <a:avLst/>
            </a:prstGeom>
          </p:spPr>
        </p:pic>
        <p:pic>
          <p:nvPicPr>
            <p:cNvPr id="6" name="Picture 5">
              <a:hlinkClick r:id="rId4"/>
              <a:extLst>
                <a:ext uri="{FF2B5EF4-FFF2-40B4-BE49-F238E27FC236}">
                  <a16:creationId xmlns:a16="http://schemas.microsoft.com/office/drawing/2014/main" id="{DC07B8E4-9C7B-7A40-A6E4-1D3A97AD3FCE}"/>
                </a:ext>
              </a:extLst>
            </p:cNvPr>
            <p:cNvPicPr>
              <a:picLocks noChangeAspect="1"/>
            </p:cNvPicPr>
            <p:nvPr/>
          </p:nvPicPr>
          <p:blipFill>
            <a:blip r:embed="rId6"/>
            <a:stretch>
              <a:fillRect/>
            </a:stretch>
          </p:blipFill>
          <p:spPr>
            <a:xfrm>
              <a:off x="7191282" y="2917729"/>
              <a:ext cx="1957749" cy="946245"/>
            </a:xfrm>
            <a:prstGeom prst="rect">
              <a:avLst/>
            </a:prstGeom>
          </p:spPr>
        </p:pic>
      </p:grpSp>
      <p:sp>
        <p:nvSpPr>
          <p:cNvPr id="8" name="TextBox 7">
            <a:extLst>
              <a:ext uri="{FF2B5EF4-FFF2-40B4-BE49-F238E27FC236}">
                <a16:creationId xmlns:a16="http://schemas.microsoft.com/office/drawing/2014/main" id="{76F53FC5-C0DC-E040-AA0B-9F03A9D5D4EB}"/>
              </a:ext>
            </a:extLst>
          </p:cNvPr>
          <p:cNvSpPr txBox="1"/>
          <p:nvPr/>
        </p:nvSpPr>
        <p:spPr>
          <a:xfrm>
            <a:off x="1287286" y="4610100"/>
            <a:ext cx="6569427" cy="307777"/>
          </a:xfrm>
          <a:prstGeom prst="rect">
            <a:avLst/>
          </a:prstGeom>
          <a:noFill/>
        </p:spPr>
        <p:txBody>
          <a:bodyPr wrap="none" rtlCol="0">
            <a:spAutoFit/>
          </a:bodyPr>
          <a:lstStyle/>
          <a:p>
            <a:r>
              <a:rPr lang="en-TW" dirty="0">
                <a:solidFill>
                  <a:schemeClr val="bg1"/>
                </a:solidFill>
              </a:rPr>
              <a:t>T</a:t>
            </a:r>
            <a:r>
              <a:rPr lang="en-US" dirty="0">
                <a:solidFill>
                  <a:schemeClr val="bg1"/>
                </a:solidFill>
              </a:rPr>
              <a:t>h</a:t>
            </a:r>
            <a:r>
              <a:rPr lang="en-TW" dirty="0">
                <a:solidFill>
                  <a:schemeClr val="bg1"/>
                </a:solidFill>
              </a:rPr>
              <a:t>ink about Natural Transformations as various kinds of Abstract Interpretations?</a:t>
            </a:r>
          </a:p>
        </p:txBody>
      </p:sp>
    </p:spTree>
    <p:extLst>
      <p:ext uri="{BB962C8B-B14F-4D97-AF65-F5344CB8AC3E}">
        <p14:creationId xmlns:p14="http://schemas.microsoft.com/office/powerpoint/2010/main" val="386709414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8966B68-AA5B-6340-A3EE-84E1A8B4E071}"/>
              </a:ext>
            </a:extLst>
          </p:cNvPr>
          <p:cNvSpPr txBox="1"/>
          <p:nvPr/>
        </p:nvSpPr>
        <p:spPr>
          <a:xfrm>
            <a:off x="1076798" y="162323"/>
            <a:ext cx="6990403" cy="1200329"/>
          </a:xfrm>
          <a:prstGeom prst="rect">
            <a:avLst/>
          </a:prstGeom>
          <a:noFill/>
        </p:spPr>
        <p:txBody>
          <a:bodyPr wrap="square" rtlCol="0">
            <a:spAutoFit/>
          </a:bodyPr>
          <a:lstStyle/>
          <a:p>
            <a:pPr algn="ctr" defTabSz="685800">
              <a:buClrTx/>
            </a:pPr>
            <a:r>
              <a:rPr lang="en-US" altLang="zh-TW" sz="3600" kern="1200" dirty="0">
                <a:solidFill>
                  <a:srgbClr val="FF0000"/>
                </a:solidFill>
                <a:latin typeface="STXinwei" panose="02010800040101010101" pitchFamily="2" charset="-122"/>
                <a:ea typeface="STXinwei" panose="02010800040101010101" pitchFamily="2" charset="-122"/>
                <a:cs typeface="+mn-cs"/>
              </a:rPr>
              <a:t>ALL Concepts </a:t>
            </a:r>
            <a:r>
              <a:rPr lang="en-US" altLang="zh-TW" sz="3600" kern="1200" dirty="0">
                <a:solidFill>
                  <a:prstClr val="white"/>
                </a:solidFill>
                <a:latin typeface="STXinwei" panose="02010800040101010101" pitchFamily="2" charset="-122"/>
                <a:ea typeface="STXinwei" panose="02010800040101010101" pitchFamily="2" charset="-122"/>
                <a:cs typeface="+mn-cs"/>
              </a:rPr>
              <a:t>can be represented using Kan Extension</a:t>
            </a:r>
            <a:endParaRPr lang="en-US" sz="3600" kern="1200" dirty="0">
              <a:solidFill>
                <a:prstClr val="white"/>
              </a:solidFill>
              <a:latin typeface="STXinwei" panose="02010800040101010101" pitchFamily="2" charset="-122"/>
              <a:ea typeface="STXinwei" panose="02010800040101010101" pitchFamily="2" charset="-122"/>
              <a:cs typeface="+mn-cs"/>
            </a:endParaRPr>
          </a:p>
        </p:txBody>
      </p:sp>
      <p:pic>
        <p:nvPicPr>
          <p:cNvPr id="9" name="Picture 8">
            <a:hlinkClick r:id="rId2"/>
            <a:extLst>
              <a:ext uri="{FF2B5EF4-FFF2-40B4-BE49-F238E27FC236}">
                <a16:creationId xmlns:a16="http://schemas.microsoft.com/office/drawing/2014/main" id="{2E1E4B89-8C76-7E44-B761-C9C49289AAA8}"/>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038082" y="1362652"/>
            <a:ext cx="5109404" cy="2987608"/>
          </a:xfrm>
          <a:prstGeom prst="rect">
            <a:avLst/>
          </a:prstGeom>
        </p:spPr>
      </p:pic>
      <p:sp>
        <p:nvSpPr>
          <p:cNvPr id="10" name="TextBox 9">
            <a:extLst>
              <a:ext uri="{FF2B5EF4-FFF2-40B4-BE49-F238E27FC236}">
                <a16:creationId xmlns:a16="http://schemas.microsoft.com/office/drawing/2014/main" id="{C9FEEC93-E154-3A44-AF94-1B331ACF7AED}"/>
              </a:ext>
            </a:extLst>
          </p:cNvPr>
          <p:cNvSpPr txBox="1"/>
          <p:nvPr/>
        </p:nvSpPr>
        <p:spPr>
          <a:xfrm>
            <a:off x="1431501" y="4572000"/>
            <a:ext cx="6322565" cy="307777"/>
          </a:xfrm>
          <a:prstGeom prst="rect">
            <a:avLst/>
          </a:prstGeom>
          <a:noFill/>
        </p:spPr>
        <p:txBody>
          <a:bodyPr wrap="none" rtlCol="0">
            <a:spAutoFit/>
          </a:bodyPr>
          <a:lstStyle/>
          <a:p>
            <a:r>
              <a:rPr lang="en-US" dirty="0">
                <a:solidFill>
                  <a:schemeClr val="bg1"/>
                </a:solidFill>
              </a:rPr>
              <a:t>A highly useful mathematical construct for </a:t>
            </a:r>
            <a:r>
              <a:rPr lang="en-TW" dirty="0">
                <a:solidFill>
                  <a:schemeClr val="bg1"/>
                </a:solidFill>
              </a:rPr>
              <a:t>teaching and learning abstractions.</a:t>
            </a:r>
          </a:p>
        </p:txBody>
      </p:sp>
    </p:spTree>
    <p:extLst>
      <p:ext uri="{BB962C8B-B14F-4D97-AF65-F5344CB8AC3E}">
        <p14:creationId xmlns:p14="http://schemas.microsoft.com/office/powerpoint/2010/main" val="250353546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883949" y="953691"/>
            <a:ext cx="5417671" cy="4189809"/>
          </a:xfrm>
          <a:prstGeom prst="rect">
            <a:avLst/>
          </a:prstGeom>
        </p:spPr>
      </p:pic>
      <p:sp>
        <p:nvSpPr>
          <p:cNvPr id="3" name="TextBox 2">
            <a:extLst>
              <a:ext uri="{FF2B5EF4-FFF2-40B4-BE49-F238E27FC236}">
                <a16:creationId xmlns:a16="http://schemas.microsoft.com/office/drawing/2014/main" id="{D8966B68-AA5B-6340-A3EE-84E1A8B4E071}"/>
              </a:ext>
            </a:extLst>
          </p:cNvPr>
          <p:cNvSpPr txBox="1"/>
          <p:nvPr/>
        </p:nvSpPr>
        <p:spPr>
          <a:xfrm>
            <a:off x="1750665" y="117873"/>
            <a:ext cx="5684238" cy="646331"/>
          </a:xfrm>
          <a:prstGeom prst="rect">
            <a:avLst/>
          </a:prstGeom>
          <a:noFill/>
        </p:spPr>
        <p:txBody>
          <a:bodyPr wrap="square" rtlCol="0">
            <a:spAutoFit/>
          </a:bodyPr>
          <a:lstStyle/>
          <a:p>
            <a:pPr algn="ctr" defTabSz="685800">
              <a:buClrTx/>
            </a:pPr>
            <a:r>
              <a:rPr lang="en-US" altLang="zh-TW" sz="3600" kern="1200" dirty="0">
                <a:solidFill>
                  <a:prstClr val="white"/>
                </a:solidFill>
                <a:latin typeface="STXinwei" panose="02010800040101010101" pitchFamily="2" charset="-122"/>
                <a:ea typeface="STXinwei" panose="02010800040101010101" pitchFamily="2" charset="-122"/>
                <a:cs typeface="+mn-cs"/>
              </a:rPr>
              <a:t>Multiplication</a:t>
            </a:r>
            <a:endParaRPr lang="en-US" sz="3600" kern="1200" dirty="0">
              <a:solidFill>
                <a:prstClr val="white"/>
              </a:solidFill>
              <a:latin typeface="STXinwei" panose="02010800040101010101" pitchFamily="2" charset="-122"/>
              <a:ea typeface="STXinwei" panose="02010800040101010101" pitchFamily="2" charset="-122"/>
              <a:cs typeface="+mn-cs"/>
            </a:endParaRPr>
          </a:p>
        </p:txBody>
      </p:sp>
    </p:spTree>
    <p:extLst>
      <p:ext uri="{BB962C8B-B14F-4D97-AF65-F5344CB8AC3E}">
        <p14:creationId xmlns:p14="http://schemas.microsoft.com/office/powerpoint/2010/main" val="390780766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96902" y="715581"/>
            <a:ext cx="5750195" cy="4438147"/>
          </a:xfrm>
          <a:prstGeom prst="rect">
            <a:avLst/>
          </a:prstGeom>
        </p:spPr>
      </p:pic>
      <p:sp>
        <p:nvSpPr>
          <p:cNvPr id="3" name="TextBox 2">
            <a:extLst>
              <a:ext uri="{FF2B5EF4-FFF2-40B4-BE49-F238E27FC236}">
                <a16:creationId xmlns:a16="http://schemas.microsoft.com/office/drawing/2014/main" id="{55C6BE63-25F5-FB4D-9B8A-7DF0D94E6777}"/>
              </a:ext>
            </a:extLst>
          </p:cNvPr>
          <p:cNvSpPr txBox="1"/>
          <p:nvPr/>
        </p:nvSpPr>
        <p:spPr>
          <a:xfrm>
            <a:off x="1696902" y="107156"/>
            <a:ext cx="5925740" cy="553998"/>
          </a:xfrm>
          <a:prstGeom prst="rect">
            <a:avLst/>
          </a:prstGeom>
          <a:noFill/>
        </p:spPr>
        <p:txBody>
          <a:bodyPr wrap="square" rtlCol="0">
            <a:spAutoFit/>
          </a:bodyPr>
          <a:lstStyle/>
          <a:p>
            <a:pPr algn="ctr" defTabSz="685800">
              <a:buClrTx/>
            </a:pPr>
            <a:r>
              <a:rPr lang="en-US" altLang="zh-TW" sz="3000" kern="1200" dirty="0">
                <a:solidFill>
                  <a:prstClr val="white"/>
                </a:solidFill>
                <a:latin typeface="STXinwei" panose="02010800040101010101" pitchFamily="2" charset="-122"/>
                <a:ea typeface="STXinwei" panose="02010800040101010101" pitchFamily="2" charset="-122"/>
                <a:cs typeface="+mn-cs"/>
              </a:rPr>
              <a:t>Addition</a:t>
            </a:r>
            <a:endParaRPr lang="en-US" sz="3000" kern="1200" dirty="0">
              <a:solidFill>
                <a:prstClr val="white"/>
              </a:solidFill>
              <a:latin typeface="STXinwei" panose="02010800040101010101" pitchFamily="2" charset="-122"/>
              <a:ea typeface="STXinwei" panose="02010800040101010101" pitchFamily="2" charset="-122"/>
              <a:cs typeface="+mn-cs"/>
            </a:endParaRPr>
          </a:p>
        </p:txBody>
      </p:sp>
    </p:spTree>
    <p:extLst>
      <p:ext uri="{BB962C8B-B14F-4D97-AF65-F5344CB8AC3E}">
        <p14:creationId xmlns:p14="http://schemas.microsoft.com/office/powerpoint/2010/main" val="29690284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Representation of Action</a:t>
            </a:r>
          </a:p>
        </p:txBody>
      </p:sp>
      <p:sp>
        <p:nvSpPr>
          <p:cNvPr id="3" name="Text Placeholder 2">
            <a:extLst>
              <a:ext uri="{FF2B5EF4-FFF2-40B4-BE49-F238E27FC236}">
                <a16:creationId xmlns:a16="http://schemas.microsoft.com/office/drawing/2014/main" id="{A5744DA6-FCA3-254C-9D35-D23A4B7B6139}"/>
              </a:ext>
            </a:extLst>
          </p:cNvPr>
          <p:cNvSpPr>
            <a:spLocks noGrp="1"/>
          </p:cNvSpPr>
          <p:nvPr>
            <p:ph type="body" idx="1"/>
          </p:nvPr>
        </p:nvSpPr>
        <p:spPr>
          <a:xfrm>
            <a:off x="311700" y="939427"/>
            <a:ext cx="8520600" cy="710396"/>
          </a:xfrm>
        </p:spPr>
        <p:txBody>
          <a:bodyPr/>
          <a:lstStyle/>
          <a:p>
            <a:pPr marL="0" indent="0" algn="ctr">
              <a:buNone/>
            </a:pPr>
            <a:r>
              <a:rPr lang="en-US" sz="1600" dirty="0">
                <a:latin typeface="Arial Rounded MT Bold" panose="020F0704030504030204" pitchFamily="34" charset="77"/>
              </a:rPr>
              <a:t>Namespaces: labeled objects</a:t>
            </a:r>
          </a:p>
          <a:p>
            <a:pPr marL="0" indent="0" algn="ctr">
              <a:buNone/>
            </a:pPr>
            <a:r>
              <a:rPr lang="en-US" sz="1600" dirty="0">
                <a:latin typeface="Arial Rounded MT Bold" panose="020F0704030504030204" pitchFamily="34" charset="77"/>
              </a:rPr>
              <a:t>Computations: transformative </a:t>
            </a:r>
            <a:r>
              <a:rPr lang="en-US" sz="1600" dirty="0">
                <a:solidFill>
                  <a:srgbClr val="FF0000"/>
                </a:solidFill>
                <a:latin typeface="Arial Rounded MT Bold" panose="020F0704030504030204" pitchFamily="34" charset="77"/>
              </a:rPr>
              <a:t>actions</a:t>
            </a:r>
            <a:r>
              <a:rPr lang="en-US" sz="1600" dirty="0">
                <a:latin typeface="Arial Rounded MT Bold" panose="020F0704030504030204" pitchFamily="34" charset="77"/>
              </a:rPr>
              <a:t> on the named objects</a:t>
            </a:r>
            <a:endParaRPr lang="en-TW" sz="2000" dirty="0"/>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a:t>
            </a:fld>
            <a:endParaRPr lang="en" dirty="0"/>
          </a:p>
        </p:txBody>
      </p:sp>
      <p:sp>
        <p:nvSpPr>
          <p:cNvPr id="9" name="TextBox 8">
            <a:extLst>
              <a:ext uri="{FF2B5EF4-FFF2-40B4-BE49-F238E27FC236}">
                <a16:creationId xmlns:a16="http://schemas.microsoft.com/office/drawing/2014/main" id="{EEEBC5B9-4272-BD4F-A58E-1904BADB03C9}"/>
              </a:ext>
            </a:extLst>
          </p:cNvPr>
          <p:cNvSpPr txBox="1"/>
          <p:nvPr/>
        </p:nvSpPr>
        <p:spPr>
          <a:xfrm>
            <a:off x="983182" y="4677127"/>
            <a:ext cx="3089307" cy="215444"/>
          </a:xfrm>
          <a:prstGeom prst="rect">
            <a:avLst/>
          </a:prstGeom>
          <a:noFill/>
        </p:spPr>
        <p:txBody>
          <a:bodyPr wrap="none" rtlCol="0">
            <a:spAutoFit/>
          </a:bodyPr>
          <a:lstStyle/>
          <a:p>
            <a:r>
              <a:rPr lang="en-US" sz="800" dirty="0"/>
              <a:t>Source of Image and Text: </a:t>
            </a:r>
            <a:r>
              <a:rPr lang="en-US" sz="800" dirty="0">
                <a:hlinkClick r:id="rId2"/>
              </a:rPr>
              <a:t>Wikipedia</a:t>
            </a:r>
            <a:r>
              <a:rPr lang="en-US" sz="800" dirty="0"/>
              <a:t> on </a:t>
            </a:r>
            <a:r>
              <a:rPr lang="en-US" sz="800" dirty="0" err="1">
                <a:hlinkClick r:id="rId2"/>
              </a:rPr>
              <a:t>Lagrangian</a:t>
            </a:r>
            <a:r>
              <a:rPr lang="en-US" sz="800" dirty="0">
                <a:hlinkClick r:id="rId2"/>
              </a:rPr>
              <a:t> Mechanics</a:t>
            </a:r>
            <a:endParaRPr lang="en-TW" sz="800" dirty="0"/>
          </a:p>
        </p:txBody>
      </p:sp>
      <p:pic>
        <p:nvPicPr>
          <p:cNvPr id="12" name="Picture 11">
            <a:extLst>
              <a:ext uri="{FF2B5EF4-FFF2-40B4-BE49-F238E27FC236}">
                <a16:creationId xmlns:a16="http://schemas.microsoft.com/office/drawing/2014/main" id="{1DE73C11-471E-E04D-9ADD-DF659E611760}"/>
              </a:ext>
            </a:extLst>
          </p:cNvPr>
          <p:cNvPicPr>
            <a:picLocks noChangeAspect="1"/>
          </p:cNvPicPr>
          <p:nvPr/>
        </p:nvPicPr>
        <p:blipFill>
          <a:blip r:embed="rId3"/>
          <a:stretch>
            <a:fillRect/>
          </a:stretch>
        </p:blipFill>
        <p:spPr>
          <a:xfrm>
            <a:off x="951259" y="2677544"/>
            <a:ext cx="3620741" cy="1962247"/>
          </a:xfrm>
          <a:prstGeom prst="rect">
            <a:avLst/>
          </a:prstGeom>
        </p:spPr>
      </p:pic>
      <p:grpSp>
        <p:nvGrpSpPr>
          <p:cNvPr id="14" name="Group 13">
            <a:extLst>
              <a:ext uri="{FF2B5EF4-FFF2-40B4-BE49-F238E27FC236}">
                <a16:creationId xmlns:a16="http://schemas.microsoft.com/office/drawing/2014/main" id="{22EA88AB-03C4-8748-A19D-D950402A5826}"/>
              </a:ext>
            </a:extLst>
          </p:cNvPr>
          <p:cNvGrpSpPr/>
          <p:nvPr/>
        </p:nvGrpSpPr>
        <p:grpSpPr>
          <a:xfrm>
            <a:off x="5103434" y="1861410"/>
            <a:ext cx="3089307" cy="2580298"/>
            <a:chOff x="5103434" y="1861410"/>
            <a:chExt cx="3089307" cy="2580298"/>
          </a:xfrm>
        </p:grpSpPr>
        <p:pic>
          <p:nvPicPr>
            <p:cNvPr id="2050" name="Picture 2">
              <a:hlinkClick r:id="rId4"/>
              <a:extLst>
                <a:ext uri="{FF2B5EF4-FFF2-40B4-BE49-F238E27FC236}">
                  <a16:creationId xmlns:a16="http://schemas.microsoft.com/office/drawing/2014/main" id="{AA7FC528-48E2-4543-8E41-57888342BBA0}"/>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5495103" y="1861410"/>
              <a:ext cx="2242127" cy="1632268"/>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8EF6870F-4A8E-AA49-B5AC-58CB13ADB272}"/>
                </a:ext>
              </a:extLst>
            </p:cNvPr>
            <p:cNvSpPr txBox="1"/>
            <p:nvPr/>
          </p:nvSpPr>
          <p:spPr>
            <a:xfrm>
              <a:off x="5103434" y="3502989"/>
              <a:ext cx="3089307" cy="938719"/>
            </a:xfrm>
            <a:prstGeom prst="rect">
              <a:avLst/>
            </a:prstGeom>
            <a:noFill/>
          </p:spPr>
          <p:txBody>
            <a:bodyPr wrap="square" rtlCol="0">
              <a:spAutoFit/>
            </a:bodyPr>
            <a:lstStyle/>
            <a:p>
              <a:r>
                <a:rPr lang="en-US" sz="1100" dirty="0"/>
                <a:t>As the system evolves, </a:t>
              </a:r>
              <a:r>
                <a:rPr lang="en-US" sz="1100" b="1" dirty="0"/>
                <a:t>q</a:t>
              </a:r>
              <a:r>
                <a:rPr lang="en-US" sz="1100" dirty="0"/>
                <a:t> traces a path through </a:t>
              </a:r>
              <a:r>
                <a:rPr lang="en-US" sz="1100" dirty="0">
                  <a:hlinkClick r:id="rId6" tooltip="Configuration space (physics)"/>
                </a:rPr>
                <a:t>configuration space</a:t>
              </a:r>
              <a:r>
                <a:rPr lang="en-US" sz="1100" dirty="0"/>
                <a:t> (only some are shown). The path taken by the system (red) has a stationary action (</a:t>
              </a:r>
              <a:r>
                <a:rPr lang="el-GR" sz="1100" dirty="0"/>
                <a:t>δ</a:t>
              </a:r>
              <a:r>
                <a:rPr lang="en-US" sz="1100" i="1" dirty="0"/>
                <a:t>S</a:t>
              </a:r>
              <a:r>
                <a:rPr lang="en-US" sz="1100" dirty="0"/>
                <a:t> = 0) under small changes in the configuration of the system (</a:t>
              </a:r>
              <a:r>
                <a:rPr lang="el-GR" sz="1100" dirty="0"/>
                <a:t>δ</a:t>
              </a:r>
              <a:r>
                <a:rPr lang="en-US" sz="1100" b="1" dirty="0"/>
                <a:t>q</a:t>
              </a:r>
              <a:r>
                <a:rPr lang="en-US" sz="1100" dirty="0"/>
                <a:t>).</a:t>
              </a:r>
              <a:r>
                <a:rPr lang="en-US" sz="1100" baseline="30000" dirty="0">
                  <a:hlinkClick r:id="rId7"/>
                </a:rPr>
                <a:t>[1]</a:t>
              </a:r>
              <a:endParaRPr lang="en-TW" sz="1100" dirty="0"/>
            </a:p>
          </p:txBody>
        </p:sp>
      </p:grpSp>
      <p:sp>
        <p:nvSpPr>
          <p:cNvPr id="17" name="TextBox 16">
            <a:extLst>
              <a:ext uri="{FF2B5EF4-FFF2-40B4-BE49-F238E27FC236}">
                <a16:creationId xmlns:a16="http://schemas.microsoft.com/office/drawing/2014/main" id="{63D8D5E9-E46D-1143-8046-4E3331AE9031}"/>
              </a:ext>
            </a:extLst>
          </p:cNvPr>
          <p:cNvSpPr txBox="1"/>
          <p:nvPr/>
        </p:nvSpPr>
        <p:spPr>
          <a:xfrm>
            <a:off x="5071512" y="4555495"/>
            <a:ext cx="2953053" cy="215444"/>
          </a:xfrm>
          <a:prstGeom prst="rect">
            <a:avLst/>
          </a:prstGeom>
          <a:noFill/>
        </p:spPr>
        <p:txBody>
          <a:bodyPr wrap="none" rtlCol="0">
            <a:spAutoFit/>
          </a:bodyPr>
          <a:lstStyle/>
          <a:p>
            <a:r>
              <a:rPr lang="en-US" sz="800" dirty="0"/>
              <a:t>Source of Image and Text</a:t>
            </a:r>
            <a:r>
              <a:rPr lang="en-US" sz="800" dirty="0">
                <a:hlinkClick r:id="rId4"/>
              </a:rPr>
              <a:t>: Wikipedia on Hamilton’s Principle</a:t>
            </a:r>
            <a:endParaRPr lang="en-TW" sz="800" dirty="0"/>
          </a:p>
        </p:txBody>
      </p:sp>
      <p:sp>
        <p:nvSpPr>
          <p:cNvPr id="15" name="TextBox 14">
            <a:extLst>
              <a:ext uri="{FF2B5EF4-FFF2-40B4-BE49-F238E27FC236}">
                <a16:creationId xmlns:a16="http://schemas.microsoft.com/office/drawing/2014/main" id="{AC0EAA78-3AEA-3D44-8D15-E71C6B8354EC}"/>
              </a:ext>
            </a:extLst>
          </p:cNvPr>
          <p:cNvSpPr txBox="1"/>
          <p:nvPr/>
        </p:nvSpPr>
        <p:spPr>
          <a:xfrm>
            <a:off x="892314" y="1809211"/>
            <a:ext cx="3850508" cy="954107"/>
          </a:xfrm>
          <a:prstGeom prst="rect">
            <a:avLst/>
          </a:prstGeom>
          <a:noFill/>
        </p:spPr>
        <p:txBody>
          <a:bodyPr wrap="square" rtlCol="0">
            <a:spAutoFit/>
          </a:bodyPr>
          <a:lstStyle/>
          <a:p>
            <a:r>
              <a:rPr lang="en-US" sz="800" dirty="0"/>
              <a:t>Action is a </a:t>
            </a:r>
            <a:r>
              <a:rPr lang="en-US" sz="800" dirty="0">
                <a:hlinkClick r:id="rId8" tooltip="Functional (mathematics)"/>
              </a:rPr>
              <a:t>mathematical functional</a:t>
            </a:r>
            <a:r>
              <a:rPr lang="en-US" sz="800" dirty="0"/>
              <a:t> which takes the </a:t>
            </a:r>
            <a:r>
              <a:rPr lang="en-US" sz="800" dirty="0">
                <a:hlinkClick r:id="rId9" tooltip="Trajectory"/>
              </a:rPr>
              <a:t>trajectory</a:t>
            </a:r>
            <a:r>
              <a:rPr lang="en-US" sz="800" dirty="0"/>
              <a:t>, also called </a:t>
            </a:r>
            <a:r>
              <a:rPr lang="en-US" sz="800" i="1" dirty="0"/>
              <a:t>path</a:t>
            </a:r>
            <a:r>
              <a:rPr lang="en-US" sz="800" dirty="0"/>
              <a:t> or </a:t>
            </a:r>
            <a:r>
              <a:rPr lang="en-US" sz="800" i="1" dirty="0"/>
              <a:t>history</a:t>
            </a:r>
            <a:r>
              <a:rPr lang="en-US" sz="800" dirty="0"/>
              <a:t>, of the system as its argument and has a </a:t>
            </a:r>
            <a:r>
              <a:rPr lang="en-US" sz="800" dirty="0">
                <a:hlinkClick r:id="rId10" tooltip="Real number"/>
              </a:rPr>
              <a:t>real number</a:t>
            </a:r>
            <a:r>
              <a:rPr lang="en-US" sz="800" dirty="0"/>
              <a:t> as its result. Generally, the action takes different values for different paths.</a:t>
            </a:r>
            <a:r>
              <a:rPr lang="en-US" sz="800" baseline="30000" dirty="0">
                <a:hlinkClick r:id="rId11"/>
              </a:rPr>
              <a:t>[1]</a:t>
            </a:r>
            <a:r>
              <a:rPr lang="en-US" sz="800" dirty="0"/>
              <a:t> Action has </a:t>
            </a:r>
            <a:r>
              <a:rPr lang="en-US" sz="800" dirty="0">
                <a:hlinkClick r:id="rId12" tooltip="Dimensional analysis"/>
              </a:rPr>
              <a:t>dimensions</a:t>
            </a:r>
            <a:r>
              <a:rPr lang="en-US" sz="800" dirty="0"/>
              <a:t> of </a:t>
            </a:r>
            <a:r>
              <a:rPr lang="en-US" sz="800" dirty="0">
                <a:hlinkClick r:id="rId13" tooltip="Energy"/>
              </a:rPr>
              <a:t>[energy]</a:t>
            </a:r>
            <a:r>
              <a:rPr lang="en-US" sz="800" dirty="0"/>
              <a:t>⋅</a:t>
            </a:r>
            <a:r>
              <a:rPr lang="en-US" sz="800" dirty="0">
                <a:hlinkClick r:id="rId14" tooltip="Time"/>
              </a:rPr>
              <a:t>[time]</a:t>
            </a:r>
            <a:r>
              <a:rPr lang="en-US" sz="800" dirty="0"/>
              <a:t> or </a:t>
            </a:r>
            <a:r>
              <a:rPr lang="en-US" sz="800" dirty="0">
                <a:hlinkClick r:id="rId15" tooltip="Momentum"/>
              </a:rPr>
              <a:t>[momentum]</a:t>
            </a:r>
            <a:r>
              <a:rPr lang="en-US" sz="800" dirty="0"/>
              <a:t>⋅</a:t>
            </a:r>
            <a:r>
              <a:rPr lang="en-US" sz="800" dirty="0">
                <a:hlinkClick r:id="rId16" tooltip="Length"/>
              </a:rPr>
              <a:t>[length]</a:t>
            </a:r>
            <a:r>
              <a:rPr lang="en-US" sz="800" dirty="0"/>
              <a:t>, and its </a:t>
            </a:r>
            <a:r>
              <a:rPr lang="en-US" sz="800" dirty="0">
                <a:hlinkClick r:id="rId17" tooltip="SI unit"/>
              </a:rPr>
              <a:t>SI unit</a:t>
            </a:r>
            <a:r>
              <a:rPr lang="en-US" sz="800" dirty="0"/>
              <a:t> is </a:t>
            </a:r>
            <a:r>
              <a:rPr lang="en-US" sz="800" dirty="0">
                <a:hlinkClick r:id="rId18" tooltip="Joule"/>
              </a:rPr>
              <a:t>joule</a:t>
            </a:r>
            <a:r>
              <a:rPr lang="en-US" sz="800" dirty="0"/>
              <a:t>-second. Action is only of interest when the total energy of the system is conserved.</a:t>
            </a:r>
            <a:r>
              <a:rPr lang="en-US" sz="800" baseline="30000" dirty="0">
                <a:hlinkClick r:id="rId19"/>
              </a:rPr>
              <a:t>[2]</a:t>
            </a:r>
            <a:r>
              <a:rPr lang="en-US" sz="800" baseline="30000" dirty="0"/>
              <a:t>. </a:t>
            </a:r>
            <a:r>
              <a:rPr lang="en-US" sz="800" dirty="0"/>
              <a:t>      		</a:t>
            </a:r>
          </a:p>
          <a:p>
            <a:r>
              <a:rPr lang="en-US" sz="800" dirty="0"/>
              <a:t>			 - Wikipedia: </a:t>
            </a:r>
            <a:r>
              <a:rPr lang="en-US" sz="800" dirty="0">
                <a:hlinkClick r:id="rId20"/>
              </a:rPr>
              <a:t>Action</a:t>
            </a:r>
            <a:endParaRPr lang="en-US" sz="800" baseline="30000" dirty="0"/>
          </a:p>
        </p:txBody>
      </p:sp>
    </p:spTree>
    <p:extLst>
      <p:ext uri="{BB962C8B-B14F-4D97-AF65-F5344CB8AC3E}">
        <p14:creationId xmlns:p14="http://schemas.microsoft.com/office/powerpoint/2010/main" val="155359905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矩形 1"/>
          <p:cNvSpPr>
            <a:spLocks noChangeArrowheads="1"/>
          </p:cNvSpPr>
          <p:nvPr/>
        </p:nvSpPr>
        <p:spPr bwMode="auto">
          <a:xfrm>
            <a:off x="1825427" y="164347"/>
            <a:ext cx="500169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766">
              <a:buClrTx/>
            </a:pPr>
            <a:r>
              <a:rPr lang="en-US" altLang="zh-TW" sz="3600" kern="1200" dirty="0">
                <a:solidFill>
                  <a:prstClr val="white"/>
                </a:solidFill>
                <a:latin typeface="STXinwei" panose="02010800040101010101" pitchFamily="2" charset="-122"/>
                <a:ea typeface="STXinwei" panose="02010800040101010101" pitchFamily="2" charset="-122"/>
                <a:cs typeface="Arial" charset="0"/>
              </a:rPr>
              <a:t>Functional Composition</a:t>
            </a:r>
          </a:p>
          <a:p>
            <a:pPr algn="ctr" defTabSz="685766">
              <a:buClrTx/>
            </a:pPr>
            <a:r>
              <a:rPr lang="en-US" altLang="zh-CN" sz="3600" kern="1200" dirty="0">
                <a:solidFill>
                  <a:prstClr val="white"/>
                </a:solidFill>
                <a:latin typeface="STXinwei" panose="02010800040101010101" pitchFamily="2" charset="-122"/>
                <a:ea typeface="STXinwei" panose="02010800040101010101" pitchFamily="2" charset="-122"/>
                <a:cs typeface="Arial" charset="0"/>
              </a:rPr>
              <a:t>Decomposition</a:t>
            </a:r>
            <a:endParaRPr lang="zh-CN" altLang="en-US" sz="3600" kern="1200" dirty="0">
              <a:solidFill>
                <a:prstClr val="white"/>
              </a:solidFill>
              <a:latin typeface="STXinwei" panose="02010800040101010101" pitchFamily="2" charset="-122"/>
              <a:ea typeface="STXinwei" panose="02010800040101010101" pitchFamily="2" charset="-122"/>
              <a:cs typeface="Arial" charset="0"/>
            </a:endParaRPr>
          </a:p>
        </p:txBody>
      </p:sp>
      <p:grpSp>
        <p:nvGrpSpPr>
          <p:cNvPr id="34" name="组 10"/>
          <p:cNvGrpSpPr/>
          <p:nvPr/>
        </p:nvGrpSpPr>
        <p:grpSpPr>
          <a:xfrm>
            <a:off x="7003148" y="4625937"/>
            <a:ext cx="2007865" cy="352404"/>
            <a:chOff x="4651188" y="5827497"/>
            <a:chExt cx="3112246" cy="546236"/>
          </a:xfrm>
        </p:grpSpPr>
        <p:pic>
          <p:nvPicPr>
            <p:cNvPr id="35" name="图片 8"/>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651188" y="5827497"/>
              <a:ext cx="1444811" cy="546236"/>
            </a:xfrm>
            <a:prstGeom prst="rect">
              <a:avLst/>
            </a:prstGeom>
          </p:spPr>
        </p:pic>
        <p:pic>
          <p:nvPicPr>
            <p:cNvPr id="36" name="图片 9"/>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6095999" y="5876802"/>
              <a:ext cx="1667435" cy="496931"/>
            </a:xfrm>
            <a:prstGeom prst="rect">
              <a:avLst/>
            </a:prstGeom>
          </p:spPr>
        </p:pic>
      </p:grpSp>
      <p:grpSp>
        <p:nvGrpSpPr>
          <p:cNvPr id="22" name="21 Grupo"/>
          <p:cNvGrpSpPr/>
          <p:nvPr/>
        </p:nvGrpSpPr>
        <p:grpSpPr>
          <a:xfrm>
            <a:off x="820512" y="1208346"/>
            <a:ext cx="7543348" cy="2853084"/>
            <a:chOff x="809624" y="588617"/>
            <a:chExt cx="7543348" cy="2853084"/>
          </a:xfrm>
        </p:grpSpPr>
        <p:sp>
          <p:nvSpPr>
            <p:cNvPr id="41" name="40 Rectángulo redondeado"/>
            <p:cNvSpPr/>
            <p:nvPr/>
          </p:nvSpPr>
          <p:spPr bwMode="auto">
            <a:xfrm>
              <a:off x="809624" y="1050283"/>
              <a:ext cx="3025776" cy="2391418"/>
            </a:xfrm>
            <a:prstGeom prst="roundRect">
              <a:avLst/>
            </a:prstGeom>
            <a:noFill/>
            <a:ln w="38100" cap="flat" cmpd="sng" algn="ctr">
              <a:solidFill>
                <a:srgbClr val="E2C044"/>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66">
                <a:buClrTx/>
              </a:pPr>
              <a:endParaRPr lang="en-GB" sz="1800" kern="1200" dirty="0">
                <a:latin typeface="STXinwei" panose="02010800040101010101" pitchFamily="2" charset="-122"/>
                <a:ea typeface="STXinwei" panose="02010800040101010101" pitchFamily="2" charset="-122"/>
                <a:cs typeface="+mn-cs"/>
              </a:endParaRPr>
            </a:p>
          </p:txBody>
        </p:sp>
        <p:sp>
          <p:nvSpPr>
            <p:cNvPr id="42" name="41 CuadroTexto"/>
            <p:cNvSpPr txBox="1"/>
            <p:nvPr/>
          </p:nvSpPr>
          <p:spPr>
            <a:xfrm>
              <a:off x="2086023" y="588617"/>
              <a:ext cx="812416" cy="461665"/>
            </a:xfrm>
            <a:prstGeom prst="rect">
              <a:avLst/>
            </a:prstGeom>
            <a:noFill/>
          </p:spPr>
          <p:txBody>
            <a:bodyPr wrap="square" rtlCol="0">
              <a:spAutoFit/>
            </a:bodyPr>
            <a:lstStyle/>
            <a:p>
              <a:pPr defTabSz="685766">
                <a:buClrTx/>
              </a:pPr>
              <a:r>
                <a:rPr lang="en-GB" sz="2400" kern="1200" dirty="0">
                  <a:solidFill>
                    <a:srgbClr val="FFFFFF"/>
                  </a:solidFill>
                  <a:latin typeface="STXinwei" panose="02010800040101010101" pitchFamily="2" charset="-122"/>
                  <a:ea typeface="STXinwei" panose="02010800040101010101" pitchFamily="2" charset="-122"/>
                  <a:cs typeface="+mn-cs"/>
                </a:rPr>
                <a:t>C</a:t>
              </a:r>
            </a:p>
          </p:txBody>
        </p:sp>
        <p:cxnSp>
          <p:nvCxnSpPr>
            <p:cNvPr id="29" name="28 Conector recto"/>
            <p:cNvCxnSpPr/>
            <p:nvPr/>
          </p:nvCxnSpPr>
          <p:spPr bwMode="auto">
            <a:xfrm flipV="1">
              <a:off x="1625600" y="2030810"/>
              <a:ext cx="430592" cy="369490"/>
            </a:xfrm>
            <a:prstGeom prst="line">
              <a:avLst/>
            </a:prstGeom>
            <a:solidFill>
              <a:schemeClr val="accent1"/>
            </a:solidFill>
            <a:ln w="9525" cap="flat" cmpd="sng" algn="ctr">
              <a:solidFill>
                <a:schemeClr val="bg1"/>
              </a:solidFill>
              <a:prstDash val="solid"/>
              <a:round/>
              <a:headEnd type="triangl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2" name="31 Conector recto"/>
            <p:cNvCxnSpPr/>
            <p:nvPr/>
          </p:nvCxnSpPr>
          <p:spPr bwMode="auto">
            <a:xfrm flipH="1" flipV="1">
              <a:off x="2676093" y="2043510"/>
              <a:ext cx="326784" cy="356790"/>
            </a:xfrm>
            <a:prstGeom prst="line">
              <a:avLst/>
            </a:prstGeom>
            <a:solidFill>
              <a:schemeClr val="accent1"/>
            </a:solidFill>
            <a:ln w="9525" cap="flat" cmpd="sng" algn="ctr">
              <a:solidFill>
                <a:schemeClr val="bg1"/>
              </a:solidFill>
              <a:prstDash val="solid"/>
              <a:round/>
              <a:headEnd type="triangl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pic>
          <p:nvPicPr>
            <p:cNvPr id="53" name="52 Imagen"/>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836610" y="1484710"/>
              <a:ext cx="839483" cy="546100"/>
            </a:xfrm>
            <a:prstGeom prst="rect">
              <a:avLst/>
            </a:prstGeom>
          </p:spPr>
        </p:pic>
        <p:pic>
          <p:nvPicPr>
            <p:cNvPr id="54" name="53 Imagen"/>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049061" y="2634746"/>
              <a:ext cx="723607" cy="723607"/>
            </a:xfrm>
            <a:prstGeom prst="rect">
              <a:avLst/>
            </a:prstGeom>
          </p:spPr>
        </p:pic>
        <p:pic>
          <p:nvPicPr>
            <p:cNvPr id="10" name="9 Imagen"/>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2500254" y="2690807"/>
              <a:ext cx="1168518" cy="750894"/>
            </a:xfrm>
            <a:prstGeom prst="rect">
              <a:avLst/>
            </a:prstGeom>
          </p:spPr>
        </p:pic>
        <p:sp>
          <p:nvSpPr>
            <p:cNvPr id="55" name="54 CuadroTexto"/>
            <p:cNvSpPr txBox="1"/>
            <p:nvPr/>
          </p:nvSpPr>
          <p:spPr>
            <a:xfrm>
              <a:off x="1961062" y="1183023"/>
              <a:ext cx="878767" cy="261610"/>
            </a:xfrm>
            <a:prstGeom prst="rect">
              <a:avLst/>
            </a:prstGeom>
            <a:noFill/>
          </p:spPr>
          <p:txBody>
            <a:bodyPr wrap="none" rtlCol="0">
              <a:spAutoFit/>
            </a:bodyPr>
            <a:lstStyle/>
            <a:p>
              <a:pPr defTabSz="685766">
                <a:buClrTx/>
              </a:pPr>
              <a:r>
                <a:rPr lang="en-GB" sz="1100" kern="1200" dirty="0">
                  <a:solidFill>
                    <a:srgbClr val="FFFFFF"/>
                  </a:solidFill>
                  <a:latin typeface="STXinwei" panose="02010800040101010101" pitchFamily="2" charset="-122"/>
                  <a:ea typeface="STXinwei" panose="02010800040101010101" pitchFamily="2" charset="-122"/>
                  <a:cs typeface="+mn-cs"/>
                </a:rPr>
                <a:t>3D printing</a:t>
              </a:r>
            </a:p>
          </p:txBody>
        </p:sp>
        <p:sp>
          <p:nvSpPr>
            <p:cNvPr id="56" name="55 CuadroTexto"/>
            <p:cNvSpPr txBox="1"/>
            <p:nvPr/>
          </p:nvSpPr>
          <p:spPr>
            <a:xfrm>
              <a:off x="1138401" y="2419803"/>
              <a:ext cx="878767" cy="261610"/>
            </a:xfrm>
            <a:prstGeom prst="rect">
              <a:avLst/>
            </a:prstGeom>
            <a:noFill/>
          </p:spPr>
          <p:txBody>
            <a:bodyPr wrap="none" rtlCol="0">
              <a:spAutoFit/>
            </a:bodyPr>
            <a:lstStyle/>
            <a:p>
              <a:pPr defTabSz="685766">
                <a:buClrTx/>
              </a:pPr>
              <a:r>
                <a:rPr lang="en-GB" sz="1100" kern="1200" dirty="0">
                  <a:solidFill>
                    <a:srgbClr val="FFFFFF"/>
                  </a:solidFill>
                  <a:latin typeface="STXinwei" panose="02010800040101010101" pitchFamily="2" charset="-122"/>
                  <a:ea typeface="STXinwei" panose="02010800040101010101" pitchFamily="2" charset="-122"/>
                  <a:cs typeface="+mn-cs"/>
                </a:rPr>
                <a:t>2D printing</a:t>
              </a:r>
            </a:p>
          </p:txBody>
        </p:sp>
        <p:sp>
          <p:nvSpPr>
            <p:cNvPr id="57" name="56 CuadroTexto"/>
            <p:cNvSpPr txBox="1"/>
            <p:nvPr/>
          </p:nvSpPr>
          <p:spPr>
            <a:xfrm>
              <a:off x="2548757" y="2429197"/>
              <a:ext cx="1040670" cy="261610"/>
            </a:xfrm>
            <a:prstGeom prst="rect">
              <a:avLst/>
            </a:prstGeom>
            <a:noFill/>
          </p:spPr>
          <p:txBody>
            <a:bodyPr wrap="none" rtlCol="0">
              <a:spAutoFit/>
            </a:bodyPr>
            <a:lstStyle/>
            <a:p>
              <a:pPr defTabSz="685766">
                <a:buClrTx/>
              </a:pPr>
              <a:r>
                <a:rPr lang="en-GB" sz="1100" kern="1200" dirty="0">
                  <a:solidFill>
                    <a:srgbClr val="FFFFFF"/>
                  </a:solidFill>
                  <a:latin typeface="STXinwei" panose="02010800040101010101" pitchFamily="2" charset="-122"/>
                  <a:ea typeface="STXinwei" panose="02010800040101010101" pitchFamily="2" charset="-122"/>
                  <a:cs typeface="+mn-cs"/>
                </a:rPr>
                <a:t>1D movement</a:t>
              </a:r>
              <a:endParaRPr lang="en-GB" sz="600" kern="1200" dirty="0">
                <a:solidFill>
                  <a:srgbClr val="FFFFFF"/>
                </a:solidFill>
                <a:latin typeface="STXinwei" panose="02010800040101010101" pitchFamily="2" charset="-122"/>
                <a:ea typeface="STXinwei" panose="02010800040101010101" pitchFamily="2" charset="-122"/>
                <a:cs typeface="+mn-cs"/>
              </a:endParaRPr>
            </a:p>
          </p:txBody>
        </p:sp>
        <p:sp>
          <p:nvSpPr>
            <p:cNvPr id="12" name="11 CuadroTexto"/>
            <p:cNvSpPr txBox="1"/>
            <p:nvPr/>
          </p:nvSpPr>
          <p:spPr>
            <a:xfrm>
              <a:off x="1654687" y="1991718"/>
              <a:ext cx="256802" cy="369332"/>
            </a:xfrm>
            <a:prstGeom prst="rect">
              <a:avLst/>
            </a:prstGeom>
            <a:noFill/>
          </p:spPr>
          <p:txBody>
            <a:bodyPr wrap="none" rtlCol="0">
              <a:spAutoFit/>
            </a:bodyPr>
            <a:lstStyle/>
            <a:p>
              <a:pPr defTabSz="685766">
                <a:buClrTx/>
              </a:pPr>
              <a:r>
                <a:rPr lang="en-GB" sz="1800" kern="1200" dirty="0">
                  <a:solidFill>
                    <a:srgbClr val="FFFFFF"/>
                  </a:solidFill>
                  <a:latin typeface="STXinwei" panose="02010800040101010101" pitchFamily="2" charset="-122"/>
                  <a:ea typeface="STXinwei" panose="02010800040101010101" pitchFamily="2" charset="-122"/>
                  <a:cs typeface="+mn-cs"/>
                </a:rPr>
                <a:t>f</a:t>
              </a:r>
            </a:p>
          </p:txBody>
        </p:sp>
        <p:sp>
          <p:nvSpPr>
            <p:cNvPr id="58" name="57 CuadroTexto"/>
            <p:cNvSpPr txBox="1"/>
            <p:nvPr/>
          </p:nvSpPr>
          <p:spPr>
            <a:xfrm>
              <a:off x="2787788" y="1926075"/>
              <a:ext cx="300082" cy="369332"/>
            </a:xfrm>
            <a:prstGeom prst="rect">
              <a:avLst/>
            </a:prstGeom>
            <a:noFill/>
          </p:spPr>
          <p:txBody>
            <a:bodyPr wrap="none" rtlCol="0">
              <a:spAutoFit/>
            </a:bodyPr>
            <a:lstStyle/>
            <a:p>
              <a:pPr defTabSz="685766">
                <a:buClrTx/>
              </a:pPr>
              <a:r>
                <a:rPr lang="en-GB" sz="1800" kern="1200" dirty="0">
                  <a:solidFill>
                    <a:srgbClr val="FFFFFF"/>
                  </a:solidFill>
                  <a:latin typeface="STXinwei" panose="02010800040101010101" pitchFamily="2" charset="-122"/>
                  <a:ea typeface="STXinwei" panose="02010800040101010101" pitchFamily="2" charset="-122"/>
                  <a:cs typeface="+mn-cs"/>
                </a:rPr>
                <a:t>g</a:t>
              </a:r>
            </a:p>
          </p:txBody>
        </p:sp>
        <p:sp>
          <p:nvSpPr>
            <p:cNvPr id="59" name="58 Rectángulo redondeado"/>
            <p:cNvSpPr/>
            <p:nvPr/>
          </p:nvSpPr>
          <p:spPr bwMode="auto">
            <a:xfrm>
              <a:off x="5327196" y="1050283"/>
              <a:ext cx="3025776" cy="2391418"/>
            </a:xfrm>
            <a:prstGeom prst="roundRect">
              <a:avLst/>
            </a:prstGeom>
            <a:noFill/>
            <a:ln w="38100" cap="flat" cmpd="sng" algn="ctr">
              <a:solidFill>
                <a:srgbClr val="E2C044"/>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66">
                <a:buClrTx/>
              </a:pPr>
              <a:endParaRPr lang="en-GB" sz="1800" kern="1200" dirty="0">
                <a:latin typeface="STXinwei" panose="02010800040101010101" pitchFamily="2" charset="-122"/>
                <a:ea typeface="STXinwei" panose="02010800040101010101" pitchFamily="2" charset="-122"/>
                <a:cs typeface="+mn-cs"/>
              </a:endParaRPr>
            </a:p>
          </p:txBody>
        </p:sp>
        <p:sp>
          <p:nvSpPr>
            <p:cNvPr id="60" name="59 CuadroTexto"/>
            <p:cNvSpPr txBox="1"/>
            <p:nvPr/>
          </p:nvSpPr>
          <p:spPr>
            <a:xfrm>
              <a:off x="6603595" y="588617"/>
              <a:ext cx="812416" cy="461665"/>
            </a:xfrm>
            <a:prstGeom prst="rect">
              <a:avLst/>
            </a:prstGeom>
            <a:noFill/>
          </p:spPr>
          <p:txBody>
            <a:bodyPr wrap="square" rtlCol="0">
              <a:spAutoFit/>
            </a:bodyPr>
            <a:lstStyle/>
            <a:p>
              <a:pPr defTabSz="685766">
                <a:buClrTx/>
              </a:pPr>
              <a:r>
                <a:rPr lang="en-GB" sz="2400" kern="1200" dirty="0">
                  <a:solidFill>
                    <a:srgbClr val="FFFFFF"/>
                  </a:solidFill>
                  <a:latin typeface="STXinwei" panose="02010800040101010101" pitchFamily="2" charset="-122"/>
                  <a:ea typeface="STXinwei" panose="02010800040101010101" pitchFamily="2" charset="-122"/>
                  <a:cs typeface="+mn-cs"/>
                </a:rPr>
                <a:t>C </a:t>
              </a:r>
              <a:r>
                <a:rPr lang="en-GB" sz="2400" kern="1200" baseline="32000" dirty="0">
                  <a:solidFill>
                    <a:srgbClr val="FFFFFF"/>
                  </a:solidFill>
                  <a:latin typeface="STXinwei" panose="02010800040101010101" pitchFamily="2" charset="-122"/>
                  <a:ea typeface="STXinwei" panose="02010800040101010101" pitchFamily="2" charset="-122"/>
                  <a:cs typeface="+mn-cs"/>
                </a:rPr>
                <a:t>OP</a:t>
              </a:r>
            </a:p>
          </p:txBody>
        </p:sp>
        <p:cxnSp>
          <p:nvCxnSpPr>
            <p:cNvPr id="61" name="60 Conector recto"/>
            <p:cNvCxnSpPr/>
            <p:nvPr/>
          </p:nvCxnSpPr>
          <p:spPr bwMode="auto">
            <a:xfrm flipV="1">
              <a:off x="6143172" y="2030810"/>
              <a:ext cx="430592" cy="369490"/>
            </a:xfrm>
            <a:prstGeom prst="line">
              <a:avLst/>
            </a:prstGeom>
            <a:solidFill>
              <a:schemeClr val="accent1"/>
            </a:solidFill>
            <a:ln w="9525" cap="flat" cmpd="sng" algn="ctr">
              <a:solidFill>
                <a:schemeClr val="bg1"/>
              </a:solidFill>
              <a:prstDash val="solid"/>
              <a:round/>
              <a:headEnd type="none" w="med" len="med"/>
              <a:tailEnd type="triangl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62" name="61 Conector recto"/>
            <p:cNvCxnSpPr/>
            <p:nvPr/>
          </p:nvCxnSpPr>
          <p:spPr bwMode="auto">
            <a:xfrm flipH="1" flipV="1">
              <a:off x="7193665" y="2043510"/>
              <a:ext cx="326784" cy="356790"/>
            </a:xfrm>
            <a:prstGeom prst="line">
              <a:avLst/>
            </a:prstGeom>
            <a:solidFill>
              <a:schemeClr val="accent1"/>
            </a:solidFill>
            <a:ln w="9525" cap="flat" cmpd="sng" algn="ctr">
              <a:solidFill>
                <a:schemeClr val="bg1"/>
              </a:solidFill>
              <a:prstDash val="solid"/>
              <a:round/>
              <a:headEnd type="none" w="med" len="med"/>
              <a:tailEnd type="triangl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pic>
          <p:nvPicPr>
            <p:cNvPr id="63" name="62 Imagen"/>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354182" y="1484710"/>
              <a:ext cx="839483" cy="546100"/>
            </a:xfrm>
            <a:prstGeom prst="rect">
              <a:avLst/>
            </a:prstGeom>
          </p:spPr>
        </p:pic>
        <p:pic>
          <p:nvPicPr>
            <p:cNvPr id="64" name="63 Imagen"/>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566633" y="2634746"/>
              <a:ext cx="723607" cy="723607"/>
            </a:xfrm>
            <a:prstGeom prst="rect">
              <a:avLst/>
            </a:prstGeom>
          </p:spPr>
        </p:pic>
        <p:pic>
          <p:nvPicPr>
            <p:cNvPr id="65" name="64 Imagen"/>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017826" y="2690807"/>
              <a:ext cx="1168518" cy="750894"/>
            </a:xfrm>
            <a:prstGeom prst="rect">
              <a:avLst/>
            </a:prstGeom>
          </p:spPr>
        </p:pic>
        <p:sp>
          <p:nvSpPr>
            <p:cNvPr id="66" name="65 CuadroTexto"/>
            <p:cNvSpPr txBox="1"/>
            <p:nvPr/>
          </p:nvSpPr>
          <p:spPr>
            <a:xfrm>
              <a:off x="6478634" y="1183023"/>
              <a:ext cx="878767" cy="261610"/>
            </a:xfrm>
            <a:prstGeom prst="rect">
              <a:avLst/>
            </a:prstGeom>
            <a:noFill/>
          </p:spPr>
          <p:txBody>
            <a:bodyPr wrap="none" rtlCol="0">
              <a:spAutoFit/>
            </a:bodyPr>
            <a:lstStyle/>
            <a:p>
              <a:pPr defTabSz="685766">
                <a:buClrTx/>
              </a:pPr>
              <a:r>
                <a:rPr lang="en-GB" sz="1100" kern="1200" dirty="0">
                  <a:solidFill>
                    <a:srgbClr val="FFFFFF"/>
                  </a:solidFill>
                  <a:latin typeface="STXinwei" panose="02010800040101010101" pitchFamily="2" charset="-122"/>
                  <a:ea typeface="STXinwei" panose="02010800040101010101" pitchFamily="2" charset="-122"/>
                  <a:cs typeface="+mn-cs"/>
                </a:rPr>
                <a:t>3D printing</a:t>
              </a:r>
            </a:p>
          </p:txBody>
        </p:sp>
        <p:sp>
          <p:nvSpPr>
            <p:cNvPr id="67" name="66 CuadroTexto"/>
            <p:cNvSpPr txBox="1"/>
            <p:nvPr/>
          </p:nvSpPr>
          <p:spPr>
            <a:xfrm>
              <a:off x="5655973" y="2419803"/>
              <a:ext cx="878767" cy="261610"/>
            </a:xfrm>
            <a:prstGeom prst="rect">
              <a:avLst/>
            </a:prstGeom>
            <a:noFill/>
          </p:spPr>
          <p:txBody>
            <a:bodyPr wrap="none" rtlCol="0">
              <a:spAutoFit/>
            </a:bodyPr>
            <a:lstStyle/>
            <a:p>
              <a:pPr defTabSz="685766">
                <a:buClrTx/>
              </a:pPr>
              <a:r>
                <a:rPr lang="en-GB" sz="1100" kern="1200" dirty="0">
                  <a:solidFill>
                    <a:srgbClr val="FFFFFF"/>
                  </a:solidFill>
                  <a:latin typeface="STXinwei" panose="02010800040101010101" pitchFamily="2" charset="-122"/>
                  <a:ea typeface="STXinwei" panose="02010800040101010101" pitchFamily="2" charset="-122"/>
                  <a:cs typeface="+mn-cs"/>
                </a:rPr>
                <a:t>2D printing</a:t>
              </a:r>
            </a:p>
          </p:txBody>
        </p:sp>
        <p:sp>
          <p:nvSpPr>
            <p:cNvPr id="68" name="67 CuadroTexto"/>
            <p:cNvSpPr txBox="1"/>
            <p:nvPr/>
          </p:nvSpPr>
          <p:spPr>
            <a:xfrm>
              <a:off x="7066329" y="2429197"/>
              <a:ext cx="1040670" cy="261610"/>
            </a:xfrm>
            <a:prstGeom prst="rect">
              <a:avLst/>
            </a:prstGeom>
            <a:noFill/>
          </p:spPr>
          <p:txBody>
            <a:bodyPr wrap="none" rtlCol="0">
              <a:spAutoFit/>
            </a:bodyPr>
            <a:lstStyle/>
            <a:p>
              <a:pPr defTabSz="685766">
                <a:buClrTx/>
              </a:pPr>
              <a:r>
                <a:rPr lang="en-GB" sz="1100" kern="1200" dirty="0">
                  <a:solidFill>
                    <a:srgbClr val="FFFFFF"/>
                  </a:solidFill>
                  <a:latin typeface="STXinwei" panose="02010800040101010101" pitchFamily="2" charset="-122"/>
                  <a:ea typeface="STXinwei" panose="02010800040101010101" pitchFamily="2" charset="-122"/>
                  <a:cs typeface="+mn-cs"/>
                </a:rPr>
                <a:t>1D movement</a:t>
              </a:r>
              <a:endParaRPr lang="en-GB" sz="600" kern="1200" dirty="0">
                <a:solidFill>
                  <a:srgbClr val="FFFFFF"/>
                </a:solidFill>
                <a:latin typeface="STXinwei" panose="02010800040101010101" pitchFamily="2" charset="-122"/>
                <a:ea typeface="STXinwei" panose="02010800040101010101" pitchFamily="2" charset="-122"/>
                <a:cs typeface="+mn-cs"/>
              </a:endParaRPr>
            </a:p>
          </p:txBody>
        </p:sp>
        <p:sp>
          <p:nvSpPr>
            <p:cNvPr id="69" name="68 CuadroTexto"/>
            <p:cNvSpPr txBox="1"/>
            <p:nvPr/>
          </p:nvSpPr>
          <p:spPr>
            <a:xfrm>
              <a:off x="6063399" y="2002604"/>
              <a:ext cx="421910" cy="369332"/>
            </a:xfrm>
            <a:prstGeom prst="rect">
              <a:avLst/>
            </a:prstGeom>
            <a:noFill/>
          </p:spPr>
          <p:txBody>
            <a:bodyPr wrap="none" rtlCol="0">
              <a:spAutoFit/>
            </a:bodyPr>
            <a:lstStyle/>
            <a:p>
              <a:pPr defTabSz="685766">
                <a:buClrTx/>
              </a:pPr>
              <a:r>
                <a:rPr lang="en-GB" sz="1800" kern="1200" dirty="0">
                  <a:solidFill>
                    <a:srgbClr val="FFFFFF"/>
                  </a:solidFill>
                  <a:latin typeface="STXinwei" panose="02010800040101010101" pitchFamily="2" charset="-122"/>
                  <a:ea typeface="STXinwei" panose="02010800040101010101" pitchFamily="2" charset="-122"/>
                  <a:cs typeface="+mn-cs"/>
                </a:rPr>
                <a:t>f </a:t>
              </a:r>
              <a:r>
                <a:rPr lang="en-GB" sz="1800" kern="1200" baseline="30000" dirty="0">
                  <a:solidFill>
                    <a:srgbClr val="FFFFFF"/>
                  </a:solidFill>
                  <a:latin typeface="STXinwei" panose="02010800040101010101" pitchFamily="2" charset="-122"/>
                  <a:ea typeface="STXinwei" panose="02010800040101010101" pitchFamily="2" charset="-122"/>
                  <a:cs typeface="+mn-cs"/>
                </a:rPr>
                <a:t>-1</a:t>
              </a:r>
            </a:p>
          </p:txBody>
        </p:sp>
        <p:cxnSp>
          <p:nvCxnSpPr>
            <p:cNvPr id="71" name="70 Conector recto de flecha"/>
            <p:cNvCxnSpPr>
              <a:endCxn id="59" idx="1"/>
            </p:cNvCxnSpPr>
            <p:nvPr/>
          </p:nvCxnSpPr>
          <p:spPr bwMode="auto">
            <a:xfrm>
              <a:off x="3835400" y="2221905"/>
              <a:ext cx="1491796" cy="0"/>
            </a:xfrm>
            <a:prstGeom prst="straightConnector1">
              <a:avLst/>
            </a:prstGeom>
            <a:solidFill>
              <a:schemeClr val="accent1"/>
            </a:solidFill>
            <a:ln w="381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72" name="71 Rectángulo"/>
            <p:cNvSpPr/>
            <p:nvPr/>
          </p:nvSpPr>
          <p:spPr>
            <a:xfrm>
              <a:off x="4315380" y="1876921"/>
              <a:ext cx="506870" cy="307777"/>
            </a:xfrm>
            <a:prstGeom prst="rect">
              <a:avLst/>
            </a:prstGeom>
          </p:spPr>
          <p:txBody>
            <a:bodyPr wrap="none">
              <a:spAutoFit/>
            </a:bodyPr>
            <a:lstStyle/>
            <a:p>
              <a:pPr defTabSz="685766">
                <a:buClrTx/>
              </a:pPr>
              <a:r>
                <a:rPr lang="en-GB" kern="1200" dirty="0">
                  <a:solidFill>
                    <a:srgbClr val="FFFFFF"/>
                  </a:solidFill>
                  <a:latin typeface="STXinwei" panose="02010800040101010101" pitchFamily="2" charset="-122"/>
                  <a:ea typeface="STXinwei" panose="02010800040101010101" pitchFamily="2" charset="-122"/>
                  <a:cs typeface="+mn-cs"/>
                </a:rPr>
                <a:t>F </a:t>
              </a:r>
              <a:r>
                <a:rPr lang="en-GB" kern="1200" baseline="30000" dirty="0">
                  <a:solidFill>
                    <a:srgbClr val="FFFFFF"/>
                  </a:solidFill>
                  <a:latin typeface="STXinwei" panose="02010800040101010101" pitchFamily="2" charset="-122"/>
                  <a:ea typeface="STXinwei" panose="02010800040101010101" pitchFamily="2" charset="-122"/>
                  <a:cs typeface="+mn-cs"/>
                </a:rPr>
                <a:t>op</a:t>
              </a:r>
              <a:r>
                <a:rPr lang="en-GB" kern="1200" dirty="0">
                  <a:solidFill>
                    <a:srgbClr val="FFFFFF"/>
                  </a:solidFill>
                  <a:latin typeface="STXinwei" panose="02010800040101010101" pitchFamily="2" charset="-122"/>
                  <a:ea typeface="STXinwei" panose="02010800040101010101" pitchFamily="2" charset="-122"/>
                  <a:cs typeface="+mn-cs"/>
                </a:rPr>
                <a:t> </a:t>
              </a:r>
            </a:p>
          </p:txBody>
        </p:sp>
        <p:sp>
          <p:nvSpPr>
            <p:cNvPr id="19" name="18 Rectángulo"/>
            <p:cNvSpPr/>
            <p:nvPr/>
          </p:nvSpPr>
          <p:spPr>
            <a:xfrm>
              <a:off x="3940866" y="2327046"/>
              <a:ext cx="1247457" cy="246221"/>
            </a:xfrm>
            <a:prstGeom prst="rect">
              <a:avLst/>
            </a:prstGeom>
          </p:spPr>
          <p:txBody>
            <a:bodyPr wrap="none">
              <a:spAutoFit/>
            </a:bodyPr>
            <a:lstStyle/>
            <a:p>
              <a:pPr algn="ctr" defTabSz="685766">
                <a:buClrTx/>
              </a:pPr>
              <a:r>
                <a:rPr lang="en-GB" sz="1000" kern="1200">
                  <a:solidFill>
                    <a:srgbClr val="DBB76C"/>
                  </a:solidFill>
                  <a:latin typeface="STXinwei" panose="02010800040101010101" pitchFamily="2" charset="-122"/>
                  <a:ea typeface="STXinwei" panose="02010800040101010101" pitchFamily="2" charset="-122"/>
                  <a:cs typeface="Arial" charset="0"/>
                </a:rPr>
                <a:t>(Opposite </a:t>
              </a:r>
              <a:r>
                <a:rPr lang="en-GB" sz="1000" kern="1200" err="1">
                  <a:solidFill>
                    <a:srgbClr val="DBB76C"/>
                  </a:solidFill>
                  <a:latin typeface="STXinwei" panose="02010800040101010101" pitchFamily="2" charset="-122"/>
                  <a:ea typeface="STXinwei" panose="02010800040101010101" pitchFamily="2" charset="-122"/>
                  <a:cs typeface="Arial" charset="0"/>
                </a:rPr>
                <a:t>Functor</a:t>
              </a:r>
              <a:r>
                <a:rPr lang="en-GB" sz="1000" kern="1200">
                  <a:solidFill>
                    <a:srgbClr val="DBB76C"/>
                  </a:solidFill>
                  <a:latin typeface="STXinwei" panose="02010800040101010101" pitchFamily="2" charset="-122"/>
                  <a:ea typeface="STXinwei" panose="02010800040101010101" pitchFamily="2" charset="-122"/>
                  <a:cs typeface="Arial" charset="0"/>
                </a:rPr>
                <a:t>)</a:t>
              </a:r>
              <a:endParaRPr lang="en-GB" sz="1050" kern="1200">
                <a:solidFill>
                  <a:srgbClr val="DBB76C"/>
                </a:solidFill>
                <a:latin typeface="STXinwei" panose="02010800040101010101" pitchFamily="2" charset="-122"/>
                <a:ea typeface="STXinwei" panose="02010800040101010101" pitchFamily="2" charset="-122"/>
                <a:cs typeface="Arial" charset="0"/>
              </a:endParaRPr>
            </a:p>
          </p:txBody>
        </p:sp>
        <p:sp>
          <p:nvSpPr>
            <p:cNvPr id="73" name="72 CuadroTexto"/>
            <p:cNvSpPr txBox="1"/>
            <p:nvPr/>
          </p:nvSpPr>
          <p:spPr>
            <a:xfrm>
              <a:off x="7357057" y="1986899"/>
              <a:ext cx="465192" cy="369332"/>
            </a:xfrm>
            <a:prstGeom prst="rect">
              <a:avLst/>
            </a:prstGeom>
            <a:noFill/>
          </p:spPr>
          <p:txBody>
            <a:bodyPr wrap="none" rtlCol="0">
              <a:spAutoFit/>
            </a:bodyPr>
            <a:lstStyle/>
            <a:p>
              <a:pPr defTabSz="685766">
                <a:buClrTx/>
              </a:pPr>
              <a:r>
                <a:rPr lang="en-GB" sz="1800" kern="1200" dirty="0">
                  <a:solidFill>
                    <a:srgbClr val="FFFFFF"/>
                  </a:solidFill>
                  <a:latin typeface="STXinwei" panose="02010800040101010101" pitchFamily="2" charset="-122"/>
                  <a:ea typeface="STXinwei" panose="02010800040101010101" pitchFamily="2" charset="-122"/>
                  <a:cs typeface="+mn-cs"/>
                </a:rPr>
                <a:t>g </a:t>
              </a:r>
              <a:r>
                <a:rPr lang="en-GB" sz="1800" kern="1200" baseline="30000" dirty="0">
                  <a:solidFill>
                    <a:srgbClr val="FFFFFF"/>
                  </a:solidFill>
                  <a:latin typeface="STXinwei" panose="02010800040101010101" pitchFamily="2" charset="-122"/>
                  <a:ea typeface="STXinwei" panose="02010800040101010101" pitchFamily="2" charset="-122"/>
                  <a:cs typeface="+mn-cs"/>
                </a:rPr>
                <a:t>-1</a:t>
              </a:r>
            </a:p>
          </p:txBody>
        </p:sp>
      </p:grpSp>
    </p:spTree>
    <p:extLst>
      <p:ext uri="{BB962C8B-B14F-4D97-AF65-F5344CB8AC3E}">
        <p14:creationId xmlns:p14="http://schemas.microsoft.com/office/powerpoint/2010/main" val="6134992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矩形 1"/>
          <p:cNvSpPr>
            <a:spLocks noChangeArrowheads="1"/>
          </p:cNvSpPr>
          <p:nvPr/>
        </p:nvSpPr>
        <p:spPr bwMode="auto">
          <a:xfrm>
            <a:off x="616617" y="145380"/>
            <a:ext cx="7689926"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766">
              <a:buClrTx/>
            </a:pPr>
            <a:r>
              <a:rPr lang="zh-TW" altLang="en-US" sz="3600" kern="1200" dirty="0">
                <a:solidFill>
                  <a:prstClr val="white"/>
                </a:solidFill>
                <a:latin typeface="STXinwei" panose="02010800040101010101" pitchFamily="2" charset="-122"/>
                <a:ea typeface="STXinwei" panose="02010800040101010101" pitchFamily="2" charset="-122"/>
                <a:cs typeface="Arial" charset="0"/>
              </a:rPr>
              <a:t>函数对等性与交换律</a:t>
            </a:r>
            <a:r>
              <a:rPr lang="en-US" altLang="zh-TW" sz="3600" kern="1200" dirty="0">
                <a:solidFill>
                  <a:prstClr val="white"/>
                </a:solidFill>
                <a:latin typeface="STXinwei" panose="02010800040101010101" pitchFamily="2" charset="-122"/>
                <a:ea typeface="STXinwei" panose="02010800040101010101" pitchFamily="2" charset="-122"/>
                <a:cs typeface="Arial" charset="0"/>
              </a:rPr>
              <a:t>(Commutativity)</a:t>
            </a:r>
            <a:endParaRPr lang="zh-CN" altLang="en-US" sz="3600" kern="1200" dirty="0">
              <a:solidFill>
                <a:prstClr val="white"/>
              </a:solidFill>
              <a:latin typeface="STXinwei" panose="02010800040101010101" pitchFamily="2" charset="-122"/>
              <a:ea typeface="STXinwei" panose="02010800040101010101" pitchFamily="2" charset="-122"/>
              <a:cs typeface="Arial" charset="0"/>
            </a:endParaRPr>
          </a:p>
        </p:txBody>
      </p:sp>
      <p:grpSp>
        <p:nvGrpSpPr>
          <p:cNvPr id="34" name="组 10"/>
          <p:cNvGrpSpPr/>
          <p:nvPr/>
        </p:nvGrpSpPr>
        <p:grpSpPr>
          <a:xfrm>
            <a:off x="7022603" y="5326328"/>
            <a:ext cx="2007865" cy="352404"/>
            <a:chOff x="4651188" y="5827497"/>
            <a:chExt cx="3112246" cy="546236"/>
          </a:xfrm>
        </p:grpSpPr>
        <p:pic>
          <p:nvPicPr>
            <p:cNvPr id="35" name="图片 8"/>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651188" y="5827497"/>
              <a:ext cx="1444811" cy="546236"/>
            </a:xfrm>
            <a:prstGeom prst="rect">
              <a:avLst/>
            </a:prstGeom>
          </p:spPr>
        </p:pic>
        <p:pic>
          <p:nvPicPr>
            <p:cNvPr id="36" name="图片 9"/>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6095999" y="5876802"/>
              <a:ext cx="1667435" cy="496931"/>
            </a:xfrm>
            <a:prstGeom prst="rect">
              <a:avLst/>
            </a:prstGeom>
          </p:spPr>
        </p:pic>
      </p:grpSp>
      <p:sp>
        <p:nvSpPr>
          <p:cNvPr id="10" name="矩形 35"/>
          <p:cNvSpPr>
            <a:spLocks noChangeArrowheads="1"/>
          </p:cNvSpPr>
          <p:nvPr/>
        </p:nvSpPr>
        <p:spPr bwMode="auto">
          <a:xfrm>
            <a:off x="776694" y="1350925"/>
            <a:ext cx="7739062"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766">
              <a:buClrTx/>
            </a:pPr>
            <a:r>
              <a:rPr lang="zh-TW" altLang="en-US" sz="1800" kern="1200">
                <a:solidFill>
                  <a:srgbClr val="FFFFFF"/>
                </a:solidFill>
                <a:latin typeface="STXinwei" panose="02010800040101010101" pitchFamily="2" charset="-122"/>
                <a:ea typeface="STXinwei" panose="02010800040101010101" pitchFamily="2" charset="-122"/>
                <a:cs typeface="+mn-cs"/>
              </a:rPr>
              <a:t>两条首尾对象相同的路径表示</a:t>
            </a:r>
            <a:r>
              <a:rPr lang="en-US" altLang="x-none" sz="1800" kern="1200">
                <a:solidFill>
                  <a:srgbClr val="FFFFFF"/>
                </a:solidFill>
                <a:latin typeface="STXinwei" panose="02010800040101010101" pitchFamily="2" charset="-122"/>
                <a:ea typeface="STXinwei" panose="02010800040101010101" pitchFamily="2" charset="-122"/>
                <a:cs typeface="+mn-cs"/>
              </a:rPr>
              <a:t>:</a:t>
            </a:r>
            <a:r>
              <a:rPr lang="zh-TW" altLang="en-US" sz="1800" kern="1200">
                <a:solidFill>
                  <a:srgbClr val="FFFFFF"/>
                </a:solidFill>
                <a:latin typeface="STXinwei" panose="02010800040101010101" pitchFamily="2" charset="-122"/>
                <a:ea typeface="STXinwei" panose="02010800040101010101" pitchFamily="2" charset="-122"/>
                <a:cs typeface="+mn-cs"/>
              </a:rPr>
              <a:t>两套函数</a:t>
            </a:r>
            <a:r>
              <a:rPr lang="en-US" altLang="zh-CN" sz="1800" kern="1200">
                <a:solidFill>
                  <a:srgbClr val="DBB76C"/>
                </a:solidFill>
                <a:latin typeface="STXinwei" panose="02010800040101010101" pitchFamily="2" charset="-122"/>
                <a:ea typeface="STXinwei" panose="02010800040101010101" pitchFamily="2" charset="-122"/>
                <a:cs typeface="+mn-cs"/>
              </a:rPr>
              <a:t> (morphisms) </a:t>
            </a:r>
            <a:r>
              <a:rPr lang="zh-TW" altLang="en-US" sz="1800" kern="1200">
                <a:solidFill>
                  <a:srgbClr val="DBB76C"/>
                </a:solidFill>
                <a:latin typeface="STXinwei" panose="02010800040101010101" pitchFamily="2" charset="-122"/>
                <a:ea typeface="STXinwei" panose="02010800040101010101" pitchFamily="2" charset="-122"/>
                <a:cs typeface="+mn-cs"/>
              </a:rPr>
              <a:t>可对等交换</a:t>
            </a:r>
            <a:r>
              <a:rPr lang="en-US" altLang="zh-CN" sz="1800" kern="1200">
                <a:solidFill>
                  <a:srgbClr val="DBB76C"/>
                </a:solidFill>
                <a:latin typeface="STXinwei" panose="02010800040101010101" pitchFamily="2" charset="-122"/>
                <a:ea typeface="STXinwei" panose="02010800040101010101" pitchFamily="2" charset="-122"/>
                <a:cs typeface="+mn-cs"/>
              </a:rPr>
              <a:t> “commutes”</a:t>
            </a:r>
            <a:endParaRPr lang="en-US" altLang="x-none" sz="1800" kern="1200">
              <a:solidFill>
                <a:srgbClr val="DBB76C"/>
              </a:solidFill>
              <a:latin typeface="STXinwei" panose="02010800040101010101" pitchFamily="2" charset="-122"/>
              <a:ea typeface="STXinwei" panose="02010800040101010101" pitchFamily="2" charset="-122"/>
              <a:cs typeface="+mn-cs"/>
            </a:endParaRPr>
          </a:p>
        </p:txBody>
      </p:sp>
      <mc:AlternateContent xmlns:mc="http://schemas.openxmlformats.org/markup-compatibility/2006" xmlns:a14="http://schemas.microsoft.com/office/drawing/2010/main">
        <mc:Choice Requires="a14">
          <p:sp>
            <p:nvSpPr>
              <p:cNvPr id="18" name="TextBox 17"/>
              <p:cNvSpPr txBox="1"/>
              <p:nvPr/>
            </p:nvSpPr>
            <p:spPr>
              <a:xfrm rot="18214789">
                <a:off x="5788338" y="2235809"/>
                <a:ext cx="760144" cy="295915"/>
              </a:xfrm>
              <a:prstGeom prst="rect">
                <a:avLst/>
              </a:prstGeom>
              <a:noFill/>
            </p:spPr>
            <p:txBody>
              <a:bodyPr wrap="none" lIns="0" tIns="0" rIns="0" bIns="0" rtlCol="0">
                <a:spAutoFit/>
              </a:bodyPr>
              <a:lstStyle/>
              <a:p>
                <a:pPr defTabSz="685766">
                  <a:buClrTx/>
                </a:pPr>
                <a14:m>
                  <m:oMathPara xmlns:m="http://schemas.openxmlformats.org/officeDocument/2006/math">
                    <m:oMathParaPr>
                      <m:jc m:val="centerGroup"/>
                    </m:oMathParaPr>
                    <m:oMath xmlns:m="http://schemas.openxmlformats.org/officeDocument/2006/math">
                      <m:groupChr>
                        <m:groupChrPr>
                          <m:chr m:val="→"/>
                          <m:vertJc m:val="bot"/>
                          <m:ctrlPr>
                            <a:rPr lang="en-US" i="1" kern="1200">
                              <a:solidFill>
                                <a:srgbClr val="FFFFFF"/>
                              </a:solidFill>
                              <a:latin typeface="Cambria Math" panose="02040503050406030204" pitchFamily="18" charset="0"/>
                              <a:ea typeface="+mn-ea"/>
                              <a:cs typeface="+mn-cs"/>
                            </a:rPr>
                          </m:ctrlPr>
                        </m:groupChrPr>
                        <m:e>
                          <m:r>
                            <m:rPr>
                              <m:brk m:alnAt="2"/>
                            </m:rPr>
                            <a:rPr lang="en-US" kern="1200">
                              <a:solidFill>
                                <a:srgbClr val="FFFFFF"/>
                              </a:solidFill>
                              <a:latin typeface="Cambria Math" charset="0"/>
                              <a:ea typeface="+mn-ea"/>
                              <a:cs typeface="+mn-cs"/>
                            </a:rPr>
                            <m:t> </m:t>
                          </m:r>
                          <m:r>
                            <a:rPr lang="en-US" kern="1200">
                              <a:solidFill>
                                <a:srgbClr val="FFFFFF"/>
                              </a:solidFill>
                              <a:latin typeface="Cambria Math" charset="0"/>
                              <a:ea typeface="+mn-ea"/>
                              <a:cs typeface="+mn-cs"/>
                            </a:rPr>
                            <m:t>          </m:t>
                          </m:r>
                          <m:r>
                            <a:rPr lang="en-US" altLang="zh-CN" kern="1200">
                              <a:solidFill>
                                <a:srgbClr val="FFFFFF"/>
                              </a:solidFill>
                              <a:latin typeface="Cambria Math" charset="0"/>
                              <a:cs typeface="+mn-cs"/>
                            </a:rPr>
                            <m:t>𝑓</m:t>
                          </m:r>
                          <m:r>
                            <a:rPr lang="zh-CN" altLang="en-US" kern="1200">
                              <a:solidFill>
                                <a:srgbClr val="FFFFFF"/>
                              </a:solidFill>
                              <a:latin typeface="Cambria Math" charset="0"/>
                              <a:cs typeface="+mn-cs"/>
                            </a:rPr>
                            <m:t> </m:t>
                          </m:r>
                          <m:r>
                            <a:rPr lang="en-US" kern="1200">
                              <a:solidFill>
                                <a:srgbClr val="FFFFFF"/>
                              </a:solidFill>
                              <a:latin typeface="Cambria Math" charset="0"/>
                              <a:ea typeface="+mn-ea"/>
                              <a:cs typeface="+mn-cs"/>
                            </a:rPr>
                            <m:t>          </m:t>
                          </m:r>
                        </m:e>
                      </m:groupChr>
                    </m:oMath>
                  </m:oMathPara>
                </a14:m>
                <a:endParaRPr lang="en-US" kern="1200" dirty="0">
                  <a:solidFill>
                    <a:srgbClr val="FFFFFF"/>
                  </a:solidFill>
                  <a:latin typeface="STXinwei" panose="02010800040101010101" pitchFamily="2" charset="-122"/>
                  <a:ea typeface="STXinwei" panose="02010800040101010101" pitchFamily="2" charset="-122"/>
                  <a:cs typeface="+mn-cs"/>
                </a:endParaRPr>
              </a:p>
            </p:txBody>
          </p:sp>
        </mc:Choice>
        <mc:Fallback xmlns="">
          <p:sp>
            <p:nvSpPr>
              <p:cNvPr id="18" name="TextBox 17"/>
              <p:cNvSpPr txBox="1">
                <a:spLocks noRot="1" noChangeAspect="1" noMove="1" noResize="1" noEditPoints="1" noAdjustHandles="1" noChangeArrowheads="1" noChangeShapeType="1" noTextEdit="1"/>
              </p:cNvSpPr>
              <p:nvPr/>
            </p:nvSpPr>
            <p:spPr>
              <a:xfrm rot="18214789">
                <a:off x="5788338" y="2235809"/>
                <a:ext cx="760144" cy="295915"/>
              </a:xfrm>
              <a:prstGeom prst="rect">
                <a:avLst/>
              </a:prstGeom>
              <a:blipFill>
                <a:blip r:embed="rId5"/>
                <a:stretch>
                  <a:fillRect l="-7407" t="-6250"/>
                </a:stretch>
              </a:blipFill>
            </p:spPr>
            <p:txBody>
              <a:bodyPr/>
              <a:lstStyle/>
              <a:p>
                <a:r>
                  <a:rPr lang="en-TW">
                    <a:noFill/>
                  </a:rPr>
                  <a:t> </a:t>
                </a:r>
              </a:p>
            </p:txBody>
          </p:sp>
        </mc:Fallback>
      </mc:AlternateContent>
      <mc:AlternateContent xmlns:mc="http://schemas.openxmlformats.org/markup-compatibility/2006" xmlns:a14="http://schemas.microsoft.com/office/drawing/2010/main">
        <mc:Choice Requires="a14">
          <p:sp>
            <p:nvSpPr>
              <p:cNvPr id="44" name="TextBox 17"/>
              <p:cNvSpPr txBox="1"/>
              <p:nvPr/>
            </p:nvSpPr>
            <p:spPr>
              <a:xfrm rot="3764474">
                <a:off x="6197052" y="2272690"/>
                <a:ext cx="847027" cy="271806"/>
              </a:xfrm>
              <a:prstGeom prst="rect">
                <a:avLst/>
              </a:prstGeom>
              <a:noFill/>
            </p:spPr>
            <p:txBody>
              <a:bodyPr wrap="none" lIns="0" tIns="0" rIns="0" bIns="0" rtlCol="0">
                <a:spAutoFit/>
              </a:bodyPr>
              <a:lstStyle/>
              <a:p>
                <a:pPr defTabSz="685766">
                  <a:buClrTx/>
                </a:pPr>
                <a14:m>
                  <m:oMathPara xmlns:m="http://schemas.openxmlformats.org/officeDocument/2006/math">
                    <m:oMathParaPr>
                      <m:jc m:val="centerGroup"/>
                    </m:oMathParaPr>
                    <m:oMath xmlns:m="http://schemas.openxmlformats.org/officeDocument/2006/math">
                      <m:r>
                        <a:rPr lang="en-US" kern="1200">
                          <a:solidFill>
                            <a:srgbClr val="FFFFFF"/>
                          </a:solidFill>
                          <a:latin typeface="Cambria Math" charset="0"/>
                          <a:ea typeface="+mn-ea"/>
                          <a:cs typeface="+mn-cs"/>
                        </a:rPr>
                        <m:t> </m:t>
                      </m:r>
                      <m:groupChr>
                        <m:groupChrPr>
                          <m:chr m:val="→"/>
                          <m:vertJc m:val="bot"/>
                          <m:ctrlPr>
                            <a:rPr lang="en-US" i="1" kern="1200">
                              <a:solidFill>
                                <a:srgbClr val="FFFFFF"/>
                              </a:solidFill>
                              <a:latin typeface="Cambria Math" panose="02040503050406030204" pitchFamily="18" charset="0"/>
                              <a:ea typeface="+mn-ea"/>
                              <a:cs typeface="+mn-cs"/>
                            </a:rPr>
                          </m:ctrlPr>
                        </m:groupChrPr>
                        <m:e>
                          <m:r>
                            <m:rPr>
                              <m:brk m:alnAt="2"/>
                            </m:rPr>
                            <a:rPr lang="en-US" kern="1200">
                              <a:solidFill>
                                <a:srgbClr val="FFFFFF"/>
                              </a:solidFill>
                              <a:latin typeface="Cambria Math" charset="0"/>
                              <a:ea typeface="+mn-ea"/>
                              <a:cs typeface="+mn-cs"/>
                            </a:rPr>
                            <m:t> </m:t>
                          </m:r>
                          <m:r>
                            <a:rPr lang="en-US" kern="1200">
                              <a:solidFill>
                                <a:srgbClr val="FFFFFF"/>
                              </a:solidFill>
                              <a:latin typeface="Cambria Math" charset="0"/>
                              <a:ea typeface="+mn-ea"/>
                              <a:cs typeface="+mn-cs"/>
                            </a:rPr>
                            <m:t>          </m:t>
                          </m:r>
                          <m:r>
                            <a:rPr lang="en-US" kern="1200">
                              <a:solidFill>
                                <a:srgbClr val="FFFFFF"/>
                              </a:solidFill>
                              <a:latin typeface="Cambria Math" charset="0"/>
                              <a:ea typeface="+mn-ea"/>
                              <a:cs typeface="+mn-cs"/>
                            </a:rPr>
                            <m:t>𝑔</m:t>
                          </m:r>
                          <m:r>
                            <a:rPr lang="en-US" kern="1200">
                              <a:solidFill>
                                <a:srgbClr val="FFFFFF"/>
                              </a:solidFill>
                              <a:latin typeface="Cambria Math" charset="0"/>
                              <a:ea typeface="+mn-ea"/>
                              <a:cs typeface="+mn-cs"/>
                            </a:rPr>
                            <m:t>           </m:t>
                          </m:r>
                        </m:e>
                      </m:groupChr>
                      <m:r>
                        <a:rPr lang="en-US" kern="1200">
                          <a:solidFill>
                            <a:srgbClr val="FFFFFF"/>
                          </a:solidFill>
                          <a:latin typeface="Cambria Math" charset="0"/>
                          <a:ea typeface="+mn-ea"/>
                          <a:cs typeface="+mn-cs"/>
                        </a:rPr>
                        <m:t> </m:t>
                      </m:r>
                    </m:oMath>
                  </m:oMathPara>
                </a14:m>
                <a:endParaRPr lang="en-US" kern="1200" dirty="0">
                  <a:solidFill>
                    <a:srgbClr val="FFFFFF"/>
                  </a:solidFill>
                  <a:latin typeface="STXinwei" panose="02010800040101010101" pitchFamily="2" charset="-122"/>
                  <a:ea typeface="STXinwei" panose="02010800040101010101" pitchFamily="2" charset="-122"/>
                  <a:cs typeface="+mn-cs"/>
                </a:endParaRPr>
              </a:p>
            </p:txBody>
          </p:sp>
        </mc:Choice>
        <mc:Fallback xmlns="">
          <p:sp>
            <p:nvSpPr>
              <p:cNvPr id="44" name="TextBox 17"/>
              <p:cNvSpPr txBox="1">
                <a:spLocks noRot="1" noChangeAspect="1" noMove="1" noResize="1" noEditPoints="1" noAdjustHandles="1" noChangeArrowheads="1" noChangeShapeType="1" noTextEdit="1"/>
              </p:cNvSpPr>
              <p:nvPr/>
            </p:nvSpPr>
            <p:spPr>
              <a:xfrm rot="3764474">
                <a:off x="6197052" y="2272690"/>
                <a:ext cx="847027" cy="271806"/>
              </a:xfrm>
              <a:prstGeom prst="rect">
                <a:avLst/>
              </a:prstGeom>
              <a:blipFill>
                <a:blip r:embed="rId6"/>
                <a:stretch>
                  <a:fillRect l="-13725" t="-5714" r="-7843" b="-10000"/>
                </a:stretch>
              </a:blipFill>
            </p:spPr>
            <p:txBody>
              <a:bodyPr/>
              <a:lstStyle/>
              <a:p>
                <a:r>
                  <a:rPr lang="en-TW">
                    <a:noFill/>
                  </a:rPr>
                  <a:t> </a:t>
                </a:r>
              </a:p>
            </p:txBody>
          </p:sp>
        </mc:Fallback>
      </mc:AlternateContent>
      <mc:AlternateContent xmlns:mc="http://schemas.openxmlformats.org/markup-compatibility/2006" xmlns:a14="http://schemas.microsoft.com/office/drawing/2010/main">
        <mc:Choice Requires="a14">
          <p:sp>
            <p:nvSpPr>
              <p:cNvPr id="45" name="TextBox 17"/>
              <p:cNvSpPr txBox="1"/>
              <p:nvPr/>
            </p:nvSpPr>
            <p:spPr>
              <a:xfrm>
                <a:off x="5938598" y="2547004"/>
                <a:ext cx="843308" cy="293798"/>
              </a:xfrm>
              <a:prstGeom prst="rect">
                <a:avLst/>
              </a:prstGeom>
              <a:noFill/>
            </p:spPr>
            <p:txBody>
              <a:bodyPr wrap="none" lIns="0" tIns="0" rIns="0" bIns="0" rtlCol="0">
                <a:spAutoFit/>
              </a:bodyPr>
              <a:lstStyle/>
              <a:p>
                <a:pPr defTabSz="685766">
                  <a:buClrTx/>
                </a:pPr>
                <a14:m>
                  <m:oMathPara xmlns:m="http://schemas.openxmlformats.org/officeDocument/2006/math">
                    <m:oMathParaPr>
                      <m:jc m:val="centerGroup"/>
                    </m:oMathParaPr>
                    <m:oMath xmlns:m="http://schemas.openxmlformats.org/officeDocument/2006/math">
                      <m:r>
                        <a:rPr lang="en-US" kern="1200">
                          <a:solidFill>
                            <a:srgbClr val="FFFFFF"/>
                          </a:solidFill>
                          <a:latin typeface="Cambria Math" charset="0"/>
                          <a:ea typeface="+mn-ea"/>
                          <a:cs typeface="+mn-cs"/>
                        </a:rPr>
                        <m:t> </m:t>
                      </m:r>
                      <m:groupChr>
                        <m:groupChrPr>
                          <m:chr m:val="→"/>
                          <m:vertJc m:val="bot"/>
                          <m:ctrlPr>
                            <a:rPr lang="en-US" i="1" kern="1200">
                              <a:solidFill>
                                <a:srgbClr val="FFFFFF"/>
                              </a:solidFill>
                              <a:latin typeface="Cambria Math" panose="02040503050406030204" pitchFamily="18" charset="0"/>
                              <a:ea typeface="+mn-ea"/>
                              <a:cs typeface="+mn-cs"/>
                            </a:rPr>
                          </m:ctrlPr>
                        </m:groupChrPr>
                        <m:e>
                          <m:r>
                            <m:rPr>
                              <m:brk m:alnAt="2"/>
                            </m:rPr>
                            <a:rPr lang="en-US" kern="1200">
                              <a:solidFill>
                                <a:srgbClr val="FFFFFF"/>
                              </a:solidFill>
                              <a:latin typeface="Cambria Math" charset="0"/>
                              <a:ea typeface="+mn-ea"/>
                              <a:cs typeface="+mn-cs"/>
                            </a:rPr>
                            <m:t> </m:t>
                          </m:r>
                          <m:r>
                            <a:rPr lang="en-US" kern="1200">
                              <a:solidFill>
                                <a:srgbClr val="FFFFFF"/>
                              </a:solidFill>
                              <a:latin typeface="Cambria Math" charset="0"/>
                              <a:ea typeface="+mn-ea"/>
                              <a:cs typeface="+mn-cs"/>
                            </a:rPr>
                            <m:t>          </m:t>
                          </m:r>
                          <m:r>
                            <a:rPr lang="en-US" altLang="zh-CN" kern="1200">
                              <a:solidFill>
                                <a:srgbClr val="FFFFFF"/>
                              </a:solidFill>
                              <a:latin typeface="Cambria Math" charset="0"/>
                              <a:cs typeface="+mn-cs"/>
                            </a:rPr>
                            <m:t>h</m:t>
                          </m:r>
                          <m:r>
                            <a:rPr lang="en-US" kern="1200">
                              <a:solidFill>
                                <a:srgbClr val="FFFFFF"/>
                              </a:solidFill>
                              <a:latin typeface="Cambria Math" charset="0"/>
                              <a:ea typeface="+mn-ea"/>
                              <a:cs typeface="+mn-cs"/>
                            </a:rPr>
                            <m:t>           </m:t>
                          </m:r>
                        </m:e>
                      </m:groupChr>
                      <m:r>
                        <a:rPr lang="en-US" kern="1200">
                          <a:solidFill>
                            <a:srgbClr val="FFFFFF"/>
                          </a:solidFill>
                          <a:latin typeface="Cambria Math" charset="0"/>
                          <a:ea typeface="+mn-ea"/>
                          <a:cs typeface="+mn-cs"/>
                        </a:rPr>
                        <m:t> </m:t>
                      </m:r>
                    </m:oMath>
                  </m:oMathPara>
                </a14:m>
                <a:endParaRPr lang="en-US" kern="1200" dirty="0">
                  <a:solidFill>
                    <a:srgbClr val="FFFFFF"/>
                  </a:solidFill>
                  <a:latin typeface="STXinwei" panose="02010800040101010101" pitchFamily="2" charset="-122"/>
                  <a:ea typeface="STXinwei" panose="02010800040101010101" pitchFamily="2" charset="-122"/>
                  <a:cs typeface="+mn-cs"/>
                </a:endParaRPr>
              </a:p>
            </p:txBody>
          </p:sp>
        </mc:Choice>
        <mc:Fallback xmlns="">
          <p:sp>
            <p:nvSpPr>
              <p:cNvPr id="45" name="TextBox 17"/>
              <p:cNvSpPr txBox="1">
                <a:spLocks noRot="1" noChangeAspect="1" noMove="1" noResize="1" noEditPoints="1" noAdjustHandles="1" noChangeArrowheads="1" noChangeShapeType="1" noTextEdit="1"/>
              </p:cNvSpPr>
              <p:nvPr/>
            </p:nvSpPr>
            <p:spPr>
              <a:xfrm>
                <a:off x="5938598" y="2547004"/>
                <a:ext cx="843308" cy="293798"/>
              </a:xfrm>
              <a:prstGeom prst="rect">
                <a:avLst/>
              </a:prstGeom>
              <a:blipFill>
                <a:blip r:embed="rId7"/>
                <a:stretch>
                  <a:fillRect l="-7353" t="-8333" r="-7353" b="-25000"/>
                </a:stretch>
              </a:blipFill>
            </p:spPr>
            <p:txBody>
              <a:bodyPr/>
              <a:lstStyle/>
              <a:p>
                <a:r>
                  <a:rPr lang="en-TW">
                    <a:noFill/>
                  </a:rPr>
                  <a:t> </a:t>
                </a:r>
              </a:p>
            </p:txBody>
          </p:sp>
        </mc:Fallback>
      </mc:AlternateContent>
      <mc:AlternateContent xmlns:mc="http://schemas.openxmlformats.org/markup-compatibility/2006" xmlns:a14="http://schemas.microsoft.com/office/drawing/2010/main">
        <mc:Choice Requires="a14">
          <p:sp>
            <p:nvSpPr>
              <p:cNvPr id="46" name="矩形 35"/>
              <p:cNvSpPr>
                <a:spLocks noChangeArrowheads="1"/>
              </p:cNvSpPr>
              <p:nvPr/>
            </p:nvSpPr>
            <p:spPr bwMode="auto">
              <a:xfrm>
                <a:off x="4328264" y="2225621"/>
                <a:ext cx="1113769" cy="369332"/>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766">
                  <a:buClrTx/>
                </a:pPr>
                <a:r>
                  <a:rPr lang="en-US" altLang="zh-CN" sz="1800" kern="1200">
                    <a:solidFill>
                      <a:srgbClr val="5B9BD5"/>
                    </a:solidFill>
                    <a:latin typeface="STXinwei" panose="02010800040101010101" pitchFamily="2" charset="-122"/>
                    <a:ea typeface="STXinwei" panose="02010800040101010101" pitchFamily="2" charset="-122"/>
                    <a:cs typeface="+mn-cs"/>
                  </a:rPr>
                  <a:t>h</a:t>
                </a:r>
                <a:r>
                  <a:rPr lang="zh-CN" altLang="en-US" sz="1800" kern="1200">
                    <a:solidFill>
                      <a:srgbClr val="5B9BD5"/>
                    </a:solidFill>
                    <a:latin typeface="STXinwei" panose="02010800040101010101" pitchFamily="2" charset="-122"/>
                    <a:ea typeface="STXinwei" panose="02010800040101010101" pitchFamily="2" charset="-122"/>
                    <a:cs typeface="+mn-cs"/>
                  </a:rPr>
                  <a:t> </a:t>
                </a:r>
                <a:r>
                  <a:rPr lang="en-US" altLang="zh-CN" sz="1800" kern="1200">
                    <a:solidFill>
                      <a:srgbClr val="5B9BD5"/>
                    </a:solidFill>
                    <a:latin typeface="STXinwei" panose="02010800040101010101" pitchFamily="2" charset="-122"/>
                    <a:ea typeface="STXinwei" panose="02010800040101010101" pitchFamily="2" charset="-122"/>
                    <a:cs typeface="+mn-cs"/>
                  </a:rPr>
                  <a:t>=</a:t>
                </a:r>
                <a:r>
                  <a:rPr lang="zh-CN" altLang="en-US" sz="1800" kern="1200">
                    <a:solidFill>
                      <a:srgbClr val="5B9BD5"/>
                    </a:solidFill>
                    <a:latin typeface="STXinwei" panose="02010800040101010101" pitchFamily="2" charset="-122"/>
                    <a:ea typeface="STXinwei" panose="02010800040101010101" pitchFamily="2" charset="-122"/>
                    <a:cs typeface="+mn-cs"/>
                  </a:rPr>
                  <a:t> </a:t>
                </a:r>
                <a:r>
                  <a:rPr lang="en-US" altLang="zh-CN" sz="1800" kern="1200">
                    <a:solidFill>
                      <a:srgbClr val="5B9BD5"/>
                    </a:solidFill>
                    <a:latin typeface="STXinwei" panose="02010800040101010101" pitchFamily="2" charset="-122"/>
                    <a:ea typeface="STXinwei" panose="02010800040101010101" pitchFamily="2" charset="-122"/>
                    <a:cs typeface="+mn-cs"/>
                  </a:rPr>
                  <a:t>g</a:t>
                </a:r>
                <a:r>
                  <a:rPr lang="zh-CN" altLang="en-US" sz="1800" kern="1200">
                    <a:solidFill>
                      <a:srgbClr val="5B9BD5"/>
                    </a:solidFill>
                    <a:latin typeface="STXinwei" panose="02010800040101010101" pitchFamily="2" charset="-122"/>
                    <a:ea typeface="STXinwei" panose="02010800040101010101" pitchFamily="2" charset="-122"/>
                    <a:cs typeface="+mn-cs"/>
                  </a:rPr>
                  <a:t> </a:t>
                </a:r>
                <a:r>
                  <a:rPr lang="en-US" altLang="zh-CN" sz="1800" kern="1200">
                    <a:solidFill>
                      <a:srgbClr val="5B9BD5"/>
                    </a:solidFill>
                    <a:latin typeface="STXinwei" panose="02010800040101010101" pitchFamily="2" charset="-122"/>
                    <a:ea typeface="STXinwei" panose="02010800040101010101" pitchFamily="2" charset="-122"/>
                    <a:cs typeface="+mn-cs"/>
                  </a:rPr>
                  <a:t>◦</a:t>
                </a:r>
                <a:r>
                  <a:rPr lang="zh-CN" altLang="en-US" sz="1800" kern="1200">
                    <a:solidFill>
                      <a:srgbClr val="5B9BD5"/>
                    </a:solidFill>
                    <a:latin typeface="STXinwei" panose="02010800040101010101" pitchFamily="2" charset="-122"/>
                    <a:ea typeface="STXinwei" panose="02010800040101010101" pitchFamily="2" charset="-122"/>
                    <a:cs typeface="+mn-cs"/>
                  </a:rPr>
                  <a:t> </a:t>
                </a:r>
                <a:r>
                  <a:rPr lang="en-US" altLang="zh-CN" sz="1800" kern="1200">
                    <a:solidFill>
                      <a:srgbClr val="5B9BD5"/>
                    </a:solidFill>
                    <a:latin typeface="STXinwei" panose="02010800040101010101" pitchFamily="2" charset="-122"/>
                    <a:ea typeface="STXinwei" panose="02010800040101010101" pitchFamily="2" charset="-122"/>
                    <a:cs typeface="+mn-cs"/>
                  </a:rPr>
                  <a:t>f</a:t>
                </a:r>
                <a:r>
                  <a:rPr lang="zh-CN" altLang="en-US" sz="1800" kern="1200">
                    <a:solidFill>
                      <a:srgbClr val="5B9BD5"/>
                    </a:solidFill>
                    <a:latin typeface="STXinwei" panose="02010800040101010101" pitchFamily="2" charset="-122"/>
                    <a:ea typeface="STXinwei" panose="02010800040101010101" pitchFamily="2" charset="-122"/>
                    <a:cs typeface="+mn-cs"/>
                  </a:rPr>
                  <a:t> </a:t>
                </a:r>
                <a14:m>
                  <m:oMath xmlns:m="http://schemas.openxmlformats.org/officeDocument/2006/math">
                    <m:r>
                      <a:rPr lang="zh-CN" altLang="en-US" sz="1800" kern="1200">
                        <a:solidFill>
                          <a:srgbClr val="5B9BD5"/>
                        </a:solidFill>
                        <a:latin typeface="Cambria Math" charset="0"/>
                        <a:ea typeface="方正兰亭超细黑简体" charset="0"/>
                        <a:cs typeface="+mn-cs"/>
                      </a:rPr>
                      <m:t> </m:t>
                    </m:r>
                  </m:oMath>
                </a14:m>
                <a:endParaRPr lang="en-US" altLang="x-none" sz="1800" kern="1200">
                  <a:solidFill>
                    <a:srgbClr val="5B9BD5"/>
                  </a:solidFill>
                  <a:latin typeface="STXinwei" panose="02010800040101010101" pitchFamily="2" charset="-122"/>
                  <a:ea typeface="STXinwei" panose="02010800040101010101" pitchFamily="2" charset="-122"/>
                  <a:cs typeface="+mn-cs"/>
                </a:endParaRPr>
              </a:p>
            </p:txBody>
          </p:sp>
        </mc:Choice>
        <mc:Fallback xmlns="">
          <p:sp>
            <p:nvSpPr>
              <p:cNvPr id="46" name="矩形 35"/>
              <p:cNvSpPr>
                <a:spLocks noRot="1" noChangeAspect="1" noMove="1" noResize="1" noEditPoints="1" noAdjustHandles="1" noChangeArrowheads="1" noChangeShapeType="1" noTextEdit="1"/>
              </p:cNvSpPr>
              <p:nvPr/>
            </p:nvSpPr>
            <p:spPr bwMode="auto">
              <a:xfrm>
                <a:off x="4328264" y="2225621"/>
                <a:ext cx="1113769" cy="369332"/>
              </a:xfrm>
              <a:prstGeom prst="rect">
                <a:avLst/>
              </a:prstGeom>
              <a:blipFill>
                <a:blip r:embed="rId8"/>
                <a:stretch>
                  <a:fillRect l="-4494" t="-6667" r="-1124" b="-26667"/>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TW">
                    <a:noFill/>
                  </a:rPr>
                  <a:t> </a:t>
                </a:r>
              </a:p>
            </p:txBody>
          </p:sp>
        </mc:Fallback>
      </mc:AlternateContent>
      <mc:AlternateContent xmlns:mc="http://schemas.openxmlformats.org/markup-compatibility/2006" xmlns:a14="http://schemas.microsoft.com/office/drawing/2010/main">
        <mc:Choice Requires="a14">
          <p:sp>
            <p:nvSpPr>
              <p:cNvPr id="47" name="TextBox 17"/>
              <p:cNvSpPr txBox="1"/>
              <p:nvPr/>
            </p:nvSpPr>
            <p:spPr>
              <a:xfrm>
                <a:off x="5966948" y="3920061"/>
                <a:ext cx="811889" cy="271806"/>
              </a:xfrm>
              <a:prstGeom prst="rect">
                <a:avLst/>
              </a:prstGeom>
              <a:noFill/>
            </p:spPr>
            <p:txBody>
              <a:bodyPr wrap="none" lIns="0" tIns="0" rIns="0" bIns="0" rtlCol="0">
                <a:spAutoFit/>
              </a:bodyPr>
              <a:lstStyle/>
              <a:p>
                <a:pPr defTabSz="685766">
                  <a:buClrTx/>
                </a:pPr>
                <a14:m>
                  <m:oMathPara xmlns:m="http://schemas.openxmlformats.org/officeDocument/2006/math">
                    <m:oMathParaPr>
                      <m:jc m:val="centerGroup"/>
                    </m:oMathParaPr>
                    <m:oMath xmlns:m="http://schemas.openxmlformats.org/officeDocument/2006/math">
                      <m:r>
                        <a:rPr lang="en-US" kern="1200">
                          <a:solidFill>
                            <a:srgbClr val="FFFFFF"/>
                          </a:solidFill>
                          <a:latin typeface="Cambria Math" charset="0"/>
                          <a:ea typeface="+mn-ea"/>
                          <a:cs typeface="+mn-cs"/>
                        </a:rPr>
                        <m:t> </m:t>
                      </m:r>
                      <m:groupChr>
                        <m:groupChrPr>
                          <m:chr m:val="→"/>
                          <m:vertJc m:val="bot"/>
                          <m:ctrlPr>
                            <a:rPr lang="en-US" i="1" kern="1200">
                              <a:solidFill>
                                <a:srgbClr val="FFFFFF"/>
                              </a:solidFill>
                              <a:latin typeface="Cambria Math" panose="02040503050406030204" pitchFamily="18" charset="0"/>
                              <a:ea typeface="+mn-ea"/>
                              <a:cs typeface="+mn-cs"/>
                            </a:rPr>
                          </m:ctrlPr>
                        </m:groupChrPr>
                        <m:e>
                          <m:r>
                            <m:rPr>
                              <m:brk m:alnAt="2"/>
                            </m:rPr>
                            <a:rPr lang="en-US" kern="1200">
                              <a:solidFill>
                                <a:srgbClr val="FFFFFF"/>
                              </a:solidFill>
                              <a:latin typeface="Cambria Math" charset="0"/>
                              <a:ea typeface="+mn-ea"/>
                              <a:cs typeface="+mn-cs"/>
                            </a:rPr>
                            <m:t> </m:t>
                          </m:r>
                          <m:r>
                            <a:rPr lang="en-US" kern="1200">
                              <a:solidFill>
                                <a:srgbClr val="FFFFFF"/>
                              </a:solidFill>
                              <a:latin typeface="Cambria Math" charset="0"/>
                              <a:ea typeface="+mn-ea"/>
                              <a:cs typeface="+mn-cs"/>
                            </a:rPr>
                            <m:t>          </m:t>
                          </m:r>
                          <m:r>
                            <a:rPr lang="en-US" kern="1200">
                              <a:solidFill>
                                <a:srgbClr val="FFFFFF"/>
                              </a:solidFill>
                              <a:latin typeface="Cambria Math" charset="0"/>
                              <a:ea typeface="+mn-ea"/>
                              <a:cs typeface="+mn-cs"/>
                            </a:rPr>
                            <m:t>𝑞</m:t>
                          </m:r>
                          <m:r>
                            <a:rPr lang="en-US" kern="1200">
                              <a:solidFill>
                                <a:srgbClr val="FFFFFF"/>
                              </a:solidFill>
                              <a:latin typeface="Cambria Math" charset="0"/>
                              <a:ea typeface="+mn-ea"/>
                              <a:cs typeface="+mn-cs"/>
                            </a:rPr>
                            <m:t>          </m:t>
                          </m:r>
                        </m:e>
                      </m:groupChr>
                      <m:r>
                        <a:rPr lang="en-US" kern="1200">
                          <a:solidFill>
                            <a:srgbClr val="FFFFFF"/>
                          </a:solidFill>
                          <a:latin typeface="Cambria Math" charset="0"/>
                          <a:ea typeface="+mn-ea"/>
                          <a:cs typeface="+mn-cs"/>
                        </a:rPr>
                        <m:t> </m:t>
                      </m:r>
                    </m:oMath>
                  </m:oMathPara>
                </a14:m>
                <a:endParaRPr lang="en-US" kern="1200" dirty="0">
                  <a:solidFill>
                    <a:srgbClr val="FFFFFF"/>
                  </a:solidFill>
                  <a:latin typeface="STXinwei" panose="02010800040101010101" pitchFamily="2" charset="-122"/>
                  <a:ea typeface="STXinwei" panose="02010800040101010101" pitchFamily="2" charset="-122"/>
                  <a:cs typeface="+mn-cs"/>
                </a:endParaRPr>
              </a:p>
            </p:txBody>
          </p:sp>
        </mc:Choice>
        <mc:Fallback xmlns="">
          <p:sp>
            <p:nvSpPr>
              <p:cNvPr id="47" name="TextBox 17"/>
              <p:cNvSpPr txBox="1">
                <a:spLocks noRot="1" noChangeAspect="1" noMove="1" noResize="1" noEditPoints="1" noAdjustHandles="1" noChangeArrowheads="1" noChangeShapeType="1" noTextEdit="1"/>
              </p:cNvSpPr>
              <p:nvPr/>
            </p:nvSpPr>
            <p:spPr>
              <a:xfrm>
                <a:off x="5966948" y="3920061"/>
                <a:ext cx="811889" cy="271806"/>
              </a:xfrm>
              <a:prstGeom prst="rect">
                <a:avLst/>
              </a:prstGeom>
              <a:blipFill>
                <a:blip r:embed="rId9"/>
                <a:stretch>
                  <a:fillRect l="-7692" t="-17391" r="-9231" b="-21739"/>
                </a:stretch>
              </a:blipFill>
            </p:spPr>
            <p:txBody>
              <a:bodyPr/>
              <a:lstStyle/>
              <a:p>
                <a:r>
                  <a:rPr lang="en-TW">
                    <a:noFill/>
                  </a:rPr>
                  <a:t> </a:t>
                </a:r>
              </a:p>
            </p:txBody>
          </p:sp>
        </mc:Fallback>
      </mc:AlternateContent>
      <mc:AlternateContent xmlns:mc="http://schemas.openxmlformats.org/markup-compatibility/2006" xmlns:a14="http://schemas.microsoft.com/office/drawing/2010/main">
        <mc:Choice Requires="a14">
          <p:sp>
            <p:nvSpPr>
              <p:cNvPr id="49" name="TextBox 17"/>
              <p:cNvSpPr txBox="1"/>
              <p:nvPr/>
            </p:nvSpPr>
            <p:spPr>
              <a:xfrm>
                <a:off x="5963743" y="3064867"/>
                <a:ext cx="840295" cy="295915"/>
              </a:xfrm>
              <a:prstGeom prst="rect">
                <a:avLst/>
              </a:prstGeom>
              <a:noFill/>
            </p:spPr>
            <p:txBody>
              <a:bodyPr wrap="none" lIns="0" tIns="0" rIns="0" bIns="0" rtlCol="0">
                <a:spAutoFit/>
              </a:bodyPr>
              <a:lstStyle/>
              <a:p>
                <a:pPr defTabSz="685766">
                  <a:buClrTx/>
                </a:pPr>
                <a14:m>
                  <m:oMathPara xmlns:m="http://schemas.openxmlformats.org/officeDocument/2006/math">
                    <m:oMathParaPr>
                      <m:jc m:val="centerGroup"/>
                    </m:oMathParaPr>
                    <m:oMath xmlns:m="http://schemas.openxmlformats.org/officeDocument/2006/math">
                      <m:r>
                        <a:rPr lang="en-US" kern="1200">
                          <a:solidFill>
                            <a:srgbClr val="FFFFFF"/>
                          </a:solidFill>
                          <a:latin typeface="Cambria Math" charset="0"/>
                          <a:ea typeface="+mn-ea"/>
                          <a:cs typeface="+mn-cs"/>
                        </a:rPr>
                        <m:t> </m:t>
                      </m:r>
                      <m:groupChr>
                        <m:groupChrPr>
                          <m:chr m:val="→"/>
                          <m:vertJc m:val="bot"/>
                          <m:ctrlPr>
                            <a:rPr lang="en-US" i="1" kern="1200">
                              <a:solidFill>
                                <a:srgbClr val="FFFFFF"/>
                              </a:solidFill>
                              <a:latin typeface="Cambria Math" panose="02040503050406030204" pitchFamily="18" charset="0"/>
                              <a:ea typeface="+mn-ea"/>
                              <a:cs typeface="+mn-cs"/>
                            </a:rPr>
                          </m:ctrlPr>
                        </m:groupChrPr>
                        <m:e>
                          <m:r>
                            <m:rPr>
                              <m:brk m:alnAt="2"/>
                            </m:rPr>
                            <a:rPr lang="en-US" kern="1200">
                              <a:solidFill>
                                <a:srgbClr val="FFFFFF"/>
                              </a:solidFill>
                              <a:latin typeface="Cambria Math" charset="0"/>
                              <a:ea typeface="+mn-ea"/>
                              <a:cs typeface="+mn-cs"/>
                            </a:rPr>
                            <m:t> </m:t>
                          </m:r>
                          <m:r>
                            <a:rPr lang="en-US" kern="1200">
                              <a:solidFill>
                                <a:srgbClr val="FFFFFF"/>
                              </a:solidFill>
                              <a:latin typeface="Cambria Math" charset="0"/>
                              <a:ea typeface="+mn-ea"/>
                              <a:cs typeface="+mn-cs"/>
                            </a:rPr>
                            <m:t>          </m:t>
                          </m:r>
                          <m:r>
                            <a:rPr lang="en-US" kern="1200">
                              <a:solidFill>
                                <a:srgbClr val="FFFFFF"/>
                              </a:solidFill>
                              <a:latin typeface="Cambria Math" charset="0"/>
                              <a:ea typeface="+mn-ea"/>
                              <a:cs typeface="+mn-cs"/>
                            </a:rPr>
                            <m:t>𝑓</m:t>
                          </m:r>
                          <m:r>
                            <a:rPr lang="zh-CN" altLang="en-US" kern="1200">
                              <a:solidFill>
                                <a:srgbClr val="FFFFFF"/>
                              </a:solidFill>
                              <a:latin typeface="Cambria Math" charset="0"/>
                              <a:cs typeface="+mn-cs"/>
                            </a:rPr>
                            <m:t> </m:t>
                          </m:r>
                          <m:r>
                            <a:rPr lang="en-US" kern="1200">
                              <a:solidFill>
                                <a:srgbClr val="FFFFFF"/>
                              </a:solidFill>
                              <a:latin typeface="Cambria Math" charset="0"/>
                              <a:ea typeface="+mn-ea"/>
                              <a:cs typeface="+mn-cs"/>
                            </a:rPr>
                            <m:t>          </m:t>
                          </m:r>
                        </m:e>
                      </m:groupChr>
                      <m:r>
                        <a:rPr lang="en-US" kern="1200">
                          <a:solidFill>
                            <a:srgbClr val="FFFFFF"/>
                          </a:solidFill>
                          <a:latin typeface="Cambria Math" charset="0"/>
                          <a:ea typeface="+mn-ea"/>
                          <a:cs typeface="+mn-cs"/>
                        </a:rPr>
                        <m:t> </m:t>
                      </m:r>
                    </m:oMath>
                  </m:oMathPara>
                </a14:m>
                <a:endParaRPr lang="en-US" kern="1200" dirty="0">
                  <a:solidFill>
                    <a:srgbClr val="FFFFFF"/>
                  </a:solidFill>
                  <a:latin typeface="STXinwei" panose="02010800040101010101" pitchFamily="2" charset="-122"/>
                  <a:ea typeface="STXinwei" panose="02010800040101010101" pitchFamily="2" charset="-122"/>
                  <a:cs typeface="+mn-cs"/>
                </a:endParaRPr>
              </a:p>
            </p:txBody>
          </p:sp>
        </mc:Choice>
        <mc:Fallback xmlns="">
          <p:sp>
            <p:nvSpPr>
              <p:cNvPr id="49" name="TextBox 17"/>
              <p:cNvSpPr txBox="1">
                <a:spLocks noRot="1" noChangeAspect="1" noMove="1" noResize="1" noEditPoints="1" noAdjustHandles="1" noChangeArrowheads="1" noChangeShapeType="1" noTextEdit="1"/>
              </p:cNvSpPr>
              <p:nvPr/>
            </p:nvSpPr>
            <p:spPr>
              <a:xfrm>
                <a:off x="5963743" y="3064867"/>
                <a:ext cx="840295" cy="295915"/>
              </a:xfrm>
              <a:prstGeom prst="rect">
                <a:avLst/>
              </a:prstGeom>
              <a:blipFill>
                <a:blip r:embed="rId10"/>
                <a:stretch>
                  <a:fillRect l="-7463" t="-8333" r="-7463" b="-25000"/>
                </a:stretch>
              </a:blipFill>
            </p:spPr>
            <p:txBody>
              <a:bodyPr/>
              <a:lstStyle/>
              <a:p>
                <a:r>
                  <a:rPr lang="en-TW">
                    <a:noFill/>
                  </a:rPr>
                  <a:t> </a:t>
                </a:r>
              </a:p>
            </p:txBody>
          </p:sp>
        </mc:Fallback>
      </mc:AlternateContent>
      <mc:AlternateContent xmlns:mc="http://schemas.openxmlformats.org/markup-compatibility/2006" xmlns:a14="http://schemas.microsoft.com/office/drawing/2010/main">
        <mc:Choice Requires="a14">
          <p:sp>
            <p:nvSpPr>
              <p:cNvPr id="51" name="TextBox 17"/>
              <p:cNvSpPr txBox="1"/>
              <p:nvPr/>
            </p:nvSpPr>
            <p:spPr>
              <a:xfrm rot="5400000">
                <a:off x="6421218" y="3533068"/>
                <a:ext cx="875881" cy="271806"/>
              </a:xfrm>
              <a:prstGeom prst="rect">
                <a:avLst/>
              </a:prstGeom>
              <a:noFill/>
            </p:spPr>
            <p:txBody>
              <a:bodyPr wrap="none" lIns="0" tIns="0" rIns="0" bIns="0" rtlCol="0">
                <a:spAutoFit/>
              </a:bodyPr>
              <a:lstStyle/>
              <a:p>
                <a:pPr defTabSz="685766">
                  <a:buClrTx/>
                </a:pPr>
                <a14:m>
                  <m:oMathPara xmlns:m="http://schemas.openxmlformats.org/officeDocument/2006/math">
                    <m:oMathParaPr>
                      <m:jc m:val="centerGroup"/>
                    </m:oMathParaPr>
                    <m:oMath xmlns:m="http://schemas.openxmlformats.org/officeDocument/2006/math">
                      <m:r>
                        <a:rPr lang="en-US" kern="1200">
                          <a:solidFill>
                            <a:srgbClr val="FFFFFF"/>
                          </a:solidFill>
                          <a:latin typeface="Cambria Math" charset="0"/>
                          <a:ea typeface="+mn-ea"/>
                          <a:cs typeface="+mn-cs"/>
                        </a:rPr>
                        <m:t> </m:t>
                      </m:r>
                      <m:groupChr>
                        <m:groupChrPr>
                          <m:chr m:val="→"/>
                          <m:vertJc m:val="bot"/>
                          <m:ctrlPr>
                            <a:rPr lang="en-US" i="1" kern="1200">
                              <a:solidFill>
                                <a:srgbClr val="FFFFFF"/>
                              </a:solidFill>
                              <a:latin typeface="Cambria Math" panose="02040503050406030204" pitchFamily="18" charset="0"/>
                              <a:ea typeface="+mn-ea"/>
                              <a:cs typeface="+mn-cs"/>
                            </a:rPr>
                          </m:ctrlPr>
                        </m:groupChrPr>
                        <m:e>
                          <m:r>
                            <m:rPr>
                              <m:brk m:alnAt="2"/>
                            </m:rPr>
                            <a:rPr lang="en-US" kern="1200">
                              <a:solidFill>
                                <a:srgbClr val="FFFFFF"/>
                              </a:solidFill>
                              <a:latin typeface="Cambria Math" charset="0"/>
                              <a:ea typeface="+mn-ea"/>
                              <a:cs typeface="+mn-cs"/>
                            </a:rPr>
                            <m:t> </m:t>
                          </m:r>
                          <m:r>
                            <a:rPr lang="en-US" kern="1200">
                              <a:solidFill>
                                <a:srgbClr val="FFFFFF"/>
                              </a:solidFill>
                              <a:latin typeface="Cambria Math" charset="0"/>
                              <a:ea typeface="+mn-ea"/>
                              <a:cs typeface="+mn-cs"/>
                            </a:rPr>
                            <m:t>          </m:t>
                          </m:r>
                          <m:r>
                            <a:rPr lang="en-US" altLang="zh-CN" kern="1200">
                              <a:solidFill>
                                <a:srgbClr val="FFFFFF"/>
                              </a:solidFill>
                              <a:latin typeface="Cambria Math" charset="0"/>
                              <a:cs typeface="+mn-cs"/>
                            </a:rPr>
                            <m:t>𝑔</m:t>
                          </m:r>
                          <m:r>
                            <a:rPr lang="en-US" altLang="zh-CN" kern="1200">
                              <a:solidFill>
                                <a:srgbClr val="FFFFFF"/>
                              </a:solidFill>
                              <a:latin typeface="Cambria Math" charset="0"/>
                              <a:cs typeface="+mn-cs"/>
                            </a:rPr>
                            <m:t>            </m:t>
                          </m:r>
                        </m:e>
                      </m:groupChr>
                      <m:r>
                        <a:rPr lang="en-US" kern="1200">
                          <a:solidFill>
                            <a:srgbClr val="FFFFFF"/>
                          </a:solidFill>
                          <a:latin typeface="Cambria Math" charset="0"/>
                          <a:ea typeface="+mn-ea"/>
                          <a:cs typeface="+mn-cs"/>
                        </a:rPr>
                        <m:t> </m:t>
                      </m:r>
                    </m:oMath>
                  </m:oMathPara>
                </a14:m>
                <a:endParaRPr lang="en-US" kern="1200" dirty="0">
                  <a:solidFill>
                    <a:srgbClr val="FFFFFF"/>
                  </a:solidFill>
                  <a:latin typeface="STXinwei" panose="02010800040101010101" pitchFamily="2" charset="-122"/>
                  <a:ea typeface="STXinwei" panose="02010800040101010101" pitchFamily="2" charset="-122"/>
                  <a:cs typeface="+mn-cs"/>
                </a:endParaRPr>
              </a:p>
            </p:txBody>
          </p:sp>
        </mc:Choice>
        <mc:Fallback xmlns="">
          <p:sp>
            <p:nvSpPr>
              <p:cNvPr id="51" name="TextBox 17"/>
              <p:cNvSpPr txBox="1">
                <a:spLocks noRot="1" noChangeAspect="1" noMove="1" noResize="1" noEditPoints="1" noAdjustHandles="1" noChangeArrowheads="1" noChangeShapeType="1" noTextEdit="1"/>
              </p:cNvSpPr>
              <p:nvPr/>
            </p:nvSpPr>
            <p:spPr>
              <a:xfrm rot="5400000">
                <a:off x="6421218" y="3533068"/>
                <a:ext cx="875881" cy="271806"/>
              </a:xfrm>
              <a:prstGeom prst="rect">
                <a:avLst/>
              </a:prstGeom>
              <a:blipFill>
                <a:blip r:embed="rId11"/>
                <a:stretch>
                  <a:fillRect l="-27273" t="-7143" r="-22727" b="-7143"/>
                </a:stretch>
              </a:blipFill>
            </p:spPr>
            <p:txBody>
              <a:bodyPr/>
              <a:lstStyle/>
              <a:p>
                <a:r>
                  <a:rPr lang="en-TW">
                    <a:noFill/>
                  </a:rPr>
                  <a:t> </a:t>
                </a:r>
              </a:p>
            </p:txBody>
          </p:sp>
        </mc:Fallback>
      </mc:AlternateContent>
      <mc:AlternateContent xmlns:mc="http://schemas.openxmlformats.org/markup-compatibility/2006" xmlns:a14="http://schemas.microsoft.com/office/drawing/2010/main">
        <mc:Choice Requires="a14">
          <p:sp>
            <p:nvSpPr>
              <p:cNvPr id="52" name="TextBox 17"/>
              <p:cNvSpPr txBox="1"/>
              <p:nvPr/>
            </p:nvSpPr>
            <p:spPr>
              <a:xfrm rot="5400000">
                <a:off x="5563466" y="3522373"/>
                <a:ext cx="840615" cy="293798"/>
              </a:xfrm>
              <a:prstGeom prst="rect">
                <a:avLst/>
              </a:prstGeom>
              <a:noFill/>
            </p:spPr>
            <p:txBody>
              <a:bodyPr wrap="none" lIns="0" tIns="0" rIns="0" bIns="0" rtlCol="0">
                <a:spAutoFit/>
              </a:bodyPr>
              <a:lstStyle/>
              <a:p>
                <a:pPr defTabSz="685766">
                  <a:buClrTx/>
                </a:pPr>
                <a14:m>
                  <m:oMathPara xmlns:m="http://schemas.openxmlformats.org/officeDocument/2006/math">
                    <m:oMathParaPr>
                      <m:jc m:val="centerGroup"/>
                    </m:oMathParaPr>
                    <m:oMath xmlns:m="http://schemas.openxmlformats.org/officeDocument/2006/math">
                      <m:r>
                        <a:rPr lang="en-US" kern="1200">
                          <a:solidFill>
                            <a:srgbClr val="FFFFFF"/>
                          </a:solidFill>
                          <a:latin typeface="Cambria Math" charset="0"/>
                          <a:ea typeface="+mn-ea"/>
                          <a:cs typeface="+mn-cs"/>
                        </a:rPr>
                        <m:t> </m:t>
                      </m:r>
                      <m:groupChr>
                        <m:groupChrPr>
                          <m:chr m:val="→"/>
                          <m:vertJc m:val="bot"/>
                          <m:ctrlPr>
                            <a:rPr lang="en-US" i="1" kern="1200">
                              <a:solidFill>
                                <a:srgbClr val="FFFFFF"/>
                              </a:solidFill>
                              <a:latin typeface="Cambria Math" panose="02040503050406030204" pitchFamily="18" charset="0"/>
                              <a:ea typeface="+mn-ea"/>
                              <a:cs typeface="+mn-cs"/>
                            </a:rPr>
                          </m:ctrlPr>
                        </m:groupChrPr>
                        <m:e>
                          <m:r>
                            <m:rPr>
                              <m:brk m:alnAt="2"/>
                            </m:rPr>
                            <a:rPr lang="en-US" kern="1200">
                              <a:solidFill>
                                <a:srgbClr val="FFFFFF"/>
                              </a:solidFill>
                              <a:latin typeface="Cambria Math" charset="0"/>
                              <a:ea typeface="+mn-ea"/>
                              <a:cs typeface="+mn-cs"/>
                            </a:rPr>
                            <m:t> </m:t>
                          </m:r>
                          <m:r>
                            <a:rPr lang="en-US" kern="1200">
                              <a:solidFill>
                                <a:srgbClr val="FFFFFF"/>
                              </a:solidFill>
                              <a:latin typeface="Cambria Math" charset="0"/>
                              <a:ea typeface="+mn-ea"/>
                              <a:cs typeface="+mn-cs"/>
                            </a:rPr>
                            <m:t>          </m:t>
                          </m:r>
                          <m:r>
                            <a:rPr lang="en-US" altLang="zh-CN" kern="1200">
                              <a:solidFill>
                                <a:srgbClr val="FFFFFF"/>
                              </a:solidFill>
                              <a:latin typeface="Cambria Math" charset="0"/>
                              <a:cs typeface="+mn-cs"/>
                            </a:rPr>
                            <m:t>𝑘</m:t>
                          </m:r>
                          <m:r>
                            <a:rPr lang="en-US" kern="1200">
                              <a:solidFill>
                                <a:srgbClr val="FFFFFF"/>
                              </a:solidFill>
                              <a:latin typeface="Cambria Math" charset="0"/>
                              <a:ea typeface="+mn-ea"/>
                              <a:cs typeface="+mn-cs"/>
                            </a:rPr>
                            <m:t>           </m:t>
                          </m:r>
                        </m:e>
                      </m:groupChr>
                      <m:r>
                        <a:rPr lang="en-US" kern="1200">
                          <a:solidFill>
                            <a:srgbClr val="FFFFFF"/>
                          </a:solidFill>
                          <a:latin typeface="Cambria Math" charset="0"/>
                          <a:ea typeface="+mn-ea"/>
                          <a:cs typeface="+mn-cs"/>
                        </a:rPr>
                        <m:t> </m:t>
                      </m:r>
                    </m:oMath>
                  </m:oMathPara>
                </a14:m>
                <a:endParaRPr lang="en-US" kern="1200" dirty="0">
                  <a:solidFill>
                    <a:srgbClr val="FFFFFF"/>
                  </a:solidFill>
                  <a:latin typeface="STXinwei" panose="02010800040101010101" pitchFamily="2" charset="-122"/>
                  <a:ea typeface="STXinwei" panose="02010800040101010101" pitchFamily="2" charset="-122"/>
                  <a:cs typeface="+mn-cs"/>
                </a:endParaRPr>
              </a:p>
            </p:txBody>
          </p:sp>
        </mc:Choice>
        <mc:Fallback xmlns="">
          <p:sp>
            <p:nvSpPr>
              <p:cNvPr id="52" name="TextBox 17"/>
              <p:cNvSpPr txBox="1">
                <a:spLocks noRot="1" noChangeAspect="1" noMove="1" noResize="1" noEditPoints="1" noAdjustHandles="1" noChangeArrowheads="1" noChangeShapeType="1" noTextEdit="1"/>
              </p:cNvSpPr>
              <p:nvPr/>
            </p:nvSpPr>
            <p:spPr>
              <a:xfrm rot="5400000">
                <a:off x="5563466" y="3522373"/>
                <a:ext cx="840615" cy="293798"/>
              </a:xfrm>
              <a:prstGeom prst="rect">
                <a:avLst/>
              </a:prstGeom>
              <a:blipFill>
                <a:blip r:embed="rId12"/>
                <a:stretch>
                  <a:fillRect l="-25000" t="-7353" r="-12500" b="-7353"/>
                </a:stretch>
              </a:blipFill>
            </p:spPr>
            <p:txBody>
              <a:bodyPr/>
              <a:lstStyle/>
              <a:p>
                <a:r>
                  <a:rPr lang="en-TW">
                    <a:noFill/>
                  </a:rPr>
                  <a:t> </a:t>
                </a:r>
              </a:p>
            </p:txBody>
          </p:sp>
        </mc:Fallback>
      </mc:AlternateContent>
      <mc:AlternateContent xmlns:mc="http://schemas.openxmlformats.org/markup-compatibility/2006" xmlns:a14="http://schemas.microsoft.com/office/drawing/2010/main">
        <mc:Choice Requires="a14">
          <p:sp>
            <p:nvSpPr>
              <p:cNvPr id="55" name="矩形 35"/>
              <p:cNvSpPr>
                <a:spLocks noChangeArrowheads="1"/>
              </p:cNvSpPr>
              <p:nvPr/>
            </p:nvSpPr>
            <p:spPr bwMode="auto">
              <a:xfrm>
                <a:off x="4357817" y="3420631"/>
                <a:ext cx="1343376" cy="646331"/>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766">
                  <a:buClrTx/>
                </a:pPr>
                <a:r>
                  <a:rPr lang="en-US" altLang="zh-CN" sz="1800" kern="1200">
                    <a:solidFill>
                      <a:srgbClr val="5B9BD5"/>
                    </a:solidFill>
                    <a:latin typeface="STXinwei" panose="02010800040101010101" pitchFamily="2" charset="-122"/>
                    <a:ea typeface="STXinwei" panose="02010800040101010101" pitchFamily="2" charset="-122"/>
                    <a:cs typeface="+mn-cs"/>
                  </a:rPr>
                  <a:t>q ◦ k</a:t>
                </a:r>
                <a:r>
                  <a:rPr lang="zh-CN" altLang="en-US" sz="1800" kern="1200">
                    <a:solidFill>
                      <a:srgbClr val="5B9BD5"/>
                    </a:solidFill>
                    <a:latin typeface="STXinwei" panose="02010800040101010101" pitchFamily="2" charset="-122"/>
                    <a:ea typeface="STXinwei" panose="02010800040101010101" pitchFamily="2" charset="-122"/>
                    <a:cs typeface="+mn-cs"/>
                  </a:rPr>
                  <a:t> </a:t>
                </a:r>
                <a:r>
                  <a:rPr lang="en-US" altLang="zh-CN" sz="1800" kern="1200">
                    <a:solidFill>
                      <a:srgbClr val="5B9BD5"/>
                    </a:solidFill>
                    <a:latin typeface="STXinwei" panose="02010800040101010101" pitchFamily="2" charset="-122"/>
                    <a:ea typeface="STXinwei" panose="02010800040101010101" pitchFamily="2" charset="-122"/>
                    <a:cs typeface="+mn-cs"/>
                  </a:rPr>
                  <a:t>=</a:t>
                </a:r>
                <a:r>
                  <a:rPr lang="zh-CN" altLang="en-US" sz="1800" kern="1200">
                    <a:solidFill>
                      <a:srgbClr val="5B9BD5"/>
                    </a:solidFill>
                    <a:latin typeface="STXinwei" panose="02010800040101010101" pitchFamily="2" charset="-122"/>
                    <a:ea typeface="STXinwei" panose="02010800040101010101" pitchFamily="2" charset="-122"/>
                    <a:cs typeface="+mn-cs"/>
                  </a:rPr>
                  <a:t> </a:t>
                </a:r>
                <a:r>
                  <a:rPr lang="en-US" altLang="zh-CN" sz="1800" kern="1200">
                    <a:solidFill>
                      <a:srgbClr val="5B9BD5"/>
                    </a:solidFill>
                    <a:latin typeface="STXinwei" panose="02010800040101010101" pitchFamily="2" charset="-122"/>
                    <a:ea typeface="STXinwei" panose="02010800040101010101" pitchFamily="2" charset="-122"/>
                    <a:cs typeface="+mn-cs"/>
                  </a:rPr>
                  <a:t>g ◦ f</a:t>
                </a:r>
                <a:r>
                  <a:rPr lang="zh-CN" altLang="en-US" sz="1800" kern="1200">
                    <a:solidFill>
                      <a:srgbClr val="5B9BD5"/>
                    </a:solidFill>
                    <a:latin typeface="STXinwei" panose="02010800040101010101" pitchFamily="2" charset="-122"/>
                    <a:ea typeface="STXinwei" panose="02010800040101010101" pitchFamily="2" charset="-122"/>
                    <a:cs typeface="+mn-cs"/>
                  </a:rPr>
                  <a:t> </a:t>
                </a:r>
                <a14:m>
                  <m:oMath xmlns:m="http://schemas.openxmlformats.org/officeDocument/2006/math">
                    <m:r>
                      <a:rPr lang="zh-CN" altLang="en-US" sz="1800" kern="1200">
                        <a:solidFill>
                          <a:srgbClr val="5B9BD5"/>
                        </a:solidFill>
                        <a:latin typeface="Cambria Math" charset="0"/>
                        <a:ea typeface="方正兰亭超细黑简体" charset="0"/>
                        <a:cs typeface="+mn-cs"/>
                      </a:rPr>
                      <m:t> </m:t>
                    </m:r>
                  </m:oMath>
                </a14:m>
                <a:endParaRPr lang="en-US" altLang="x-none" sz="1800" kern="1200">
                  <a:solidFill>
                    <a:srgbClr val="5B9BD5"/>
                  </a:solidFill>
                  <a:latin typeface="STXinwei" panose="02010800040101010101" pitchFamily="2" charset="-122"/>
                  <a:ea typeface="STXinwei" panose="02010800040101010101" pitchFamily="2" charset="-122"/>
                  <a:cs typeface="+mn-cs"/>
                </a:endParaRPr>
              </a:p>
            </p:txBody>
          </p:sp>
        </mc:Choice>
        <mc:Fallback xmlns="">
          <p:sp>
            <p:nvSpPr>
              <p:cNvPr id="55" name="矩形 35"/>
              <p:cNvSpPr>
                <a:spLocks noRot="1" noChangeAspect="1" noMove="1" noResize="1" noEditPoints="1" noAdjustHandles="1" noChangeArrowheads="1" noChangeShapeType="1" noTextEdit="1"/>
              </p:cNvSpPr>
              <p:nvPr/>
            </p:nvSpPr>
            <p:spPr bwMode="auto">
              <a:xfrm>
                <a:off x="4357817" y="3420631"/>
                <a:ext cx="1343376" cy="646331"/>
              </a:xfrm>
              <a:prstGeom prst="rect">
                <a:avLst/>
              </a:prstGeom>
              <a:blipFill>
                <a:blip r:embed="rId13"/>
                <a:stretch>
                  <a:fillRect l="-4717" t="-3846" r="-943" b="-5769"/>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TW">
                    <a:noFill/>
                  </a:rPr>
                  <a:t> </a:t>
                </a:r>
              </a:p>
            </p:txBody>
          </p:sp>
        </mc:Fallback>
      </mc:AlternateContent>
      <p:sp>
        <p:nvSpPr>
          <p:cNvPr id="23" name="文本框 22"/>
          <p:cNvSpPr txBox="1"/>
          <p:nvPr/>
        </p:nvSpPr>
        <p:spPr>
          <a:xfrm>
            <a:off x="468276" y="2274713"/>
            <a:ext cx="4881465" cy="1200329"/>
          </a:xfrm>
          <a:prstGeom prst="rect">
            <a:avLst/>
          </a:prstGeom>
          <a:noFill/>
        </p:spPr>
        <p:txBody>
          <a:bodyPr wrap="none" rtlCol="0">
            <a:spAutoFit/>
          </a:bodyPr>
          <a:lstStyle/>
          <a:p>
            <a:pPr defTabSz="685766">
              <a:buClrTx/>
            </a:pPr>
            <a:r>
              <a:rPr kumimoji="1" lang="en-US" altLang="zh-CN" sz="1800" kern="1200" dirty="0">
                <a:solidFill>
                  <a:srgbClr val="FFFFFF"/>
                </a:solidFill>
                <a:latin typeface="STXinwei" panose="02010800040101010101" pitchFamily="2" charset="-122"/>
                <a:ea typeface="STXinwei" panose="02010800040101010101" pitchFamily="2" charset="-122"/>
                <a:cs typeface="+mn-cs"/>
              </a:rPr>
              <a:t>The</a:t>
            </a:r>
            <a:r>
              <a:rPr kumimoji="1" lang="zh-CN" altLang="en-US" sz="1800" kern="1200" dirty="0">
                <a:solidFill>
                  <a:srgbClr val="FFFFFF"/>
                </a:solidFill>
                <a:latin typeface="STXinwei" panose="02010800040101010101" pitchFamily="2" charset="-122"/>
                <a:ea typeface="STXinwei" panose="02010800040101010101" pitchFamily="2" charset="-122"/>
                <a:cs typeface="+mn-cs"/>
              </a:rPr>
              <a:t> </a:t>
            </a:r>
            <a:r>
              <a:rPr kumimoji="1" lang="en-US" altLang="zh-CN" sz="1800" kern="1200" dirty="0">
                <a:solidFill>
                  <a:srgbClr val="FFFFFF"/>
                </a:solidFill>
                <a:latin typeface="STXinwei" panose="02010800040101010101" pitchFamily="2" charset="-122"/>
                <a:ea typeface="STXinwei" panose="02010800040101010101" pitchFamily="2" charset="-122"/>
                <a:cs typeface="+mn-cs"/>
              </a:rPr>
              <a:t>crucial</a:t>
            </a:r>
            <a:r>
              <a:rPr kumimoji="1" lang="zh-CN" altLang="en-US" sz="1800" kern="1200" dirty="0">
                <a:solidFill>
                  <a:srgbClr val="FFFFFF"/>
                </a:solidFill>
                <a:latin typeface="STXinwei" panose="02010800040101010101" pitchFamily="2" charset="-122"/>
                <a:ea typeface="STXinwei" panose="02010800040101010101" pitchFamily="2" charset="-122"/>
                <a:cs typeface="+mn-cs"/>
              </a:rPr>
              <a:t> </a:t>
            </a:r>
            <a:r>
              <a:rPr kumimoji="1" lang="en-US" altLang="zh-CN" sz="1800" kern="1200" dirty="0">
                <a:solidFill>
                  <a:srgbClr val="FFFFFF"/>
                </a:solidFill>
                <a:latin typeface="STXinwei" panose="02010800040101010101" pitchFamily="2" charset="-122"/>
                <a:ea typeface="STXinwei" panose="02010800040101010101" pitchFamily="2" charset="-122"/>
                <a:cs typeface="+mn-cs"/>
              </a:rPr>
              <a:t>aspect</a:t>
            </a:r>
            <a:r>
              <a:rPr kumimoji="1" lang="zh-CN" altLang="en-US" sz="1800" kern="1200" dirty="0">
                <a:solidFill>
                  <a:srgbClr val="FFFFFF"/>
                </a:solidFill>
                <a:latin typeface="STXinwei" panose="02010800040101010101" pitchFamily="2" charset="-122"/>
                <a:ea typeface="STXinwei" panose="02010800040101010101" pitchFamily="2" charset="-122"/>
                <a:cs typeface="+mn-cs"/>
              </a:rPr>
              <a:t> </a:t>
            </a:r>
            <a:r>
              <a:rPr kumimoji="1" lang="en-US" altLang="zh-CN" sz="1800" kern="1200" dirty="0">
                <a:solidFill>
                  <a:srgbClr val="FFFFFF"/>
                </a:solidFill>
                <a:latin typeface="STXinwei" panose="02010800040101010101" pitchFamily="2" charset="-122"/>
                <a:ea typeface="STXinwei" panose="02010800040101010101" pitchFamily="2" charset="-122"/>
                <a:cs typeface="+mn-cs"/>
              </a:rPr>
              <a:t>of</a:t>
            </a:r>
            <a:r>
              <a:rPr kumimoji="1" lang="zh-CN" altLang="en-US" sz="1800" kern="1200" dirty="0">
                <a:solidFill>
                  <a:srgbClr val="FFFFFF"/>
                </a:solidFill>
                <a:latin typeface="STXinwei" panose="02010800040101010101" pitchFamily="2" charset="-122"/>
                <a:ea typeface="STXinwei" panose="02010800040101010101" pitchFamily="2" charset="-122"/>
                <a:cs typeface="+mn-cs"/>
              </a:rPr>
              <a:t> </a:t>
            </a:r>
            <a:r>
              <a:rPr kumimoji="1" lang="en-US" altLang="zh-CN" sz="1800" kern="1200" dirty="0">
                <a:solidFill>
                  <a:srgbClr val="FFFFFF"/>
                </a:solidFill>
                <a:latin typeface="STXinwei" panose="02010800040101010101" pitchFamily="2" charset="-122"/>
                <a:ea typeface="STXinwei" panose="02010800040101010101" pitchFamily="2" charset="-122"/>
                <a:cs typeface="+mn-cs"/>
              </a:rPr>
              <a:t>a</a:t>
            </a:r>
            <a:r>
              <a:rPr kumimoji="1" lang="zh-CN" altLang="en-US" sz="1800" kern="1200" dirty="0">
                <a:solidFill>
                  <a:srgbClr val="FFFFFF"/>
                </a:solidFill>
                <a:latin typeface="STXinwei" panose="02010800040101010101" pitchFamily="2" charset="-122"/>
                <a:ea typeface="STXinwei" panose="02010800040101010101" pitchFamily="2" charset="-122"/>
                <a:cs typeface="+mn-cs"/>
              </a:rPr>
              <a:t> </a:t>
            </a:r>
            <a:r>
              <a:rPr kumimoji="1" lang="en-US" altLang="zh-CN" sz="1800" kern="1200" dirty="0">
                <a:solidFill>
                  <a:srgbClr val="FFFFFF"/>
                </a:solidFill>
                <a:latin typeface="STXinwei" panose="02010800040101010101" pitchFamily="2" charset="-122"/>
                <a:ea typeface="STXinwei" panose="02010800040101010101" pitchFamily="2" charset="-122"/>
                <a:cs typeface="+mn-cs"/>
              </a:rPr>
              <a:t>category</a:t>
            </a:r>
            <a:r>
              <a:rPr kumimoji="1" lang="zh-CN" altLang="en-US" sz="1800" kern="1200" dirty="0">
                <a:solidFill>
                  <a:srgbClr val="FFFFFF"/>
                </a:solidFill>
                <a:latin typeface="STXinwei" panose="02010800040101010101" pitchFamily="2" charset="-122"/>
                <a:ea typeface="STXinwei" panose="02010800040101010101" pitchFamily="2" charset="-122"/>
                <a:cs typeface="+mn-cs"/>
              </a:rPr>
              <a:t> </a:t>
            </a:r>
            <a:r>
              <a:rPr kumimoji="1" lang="en-US" altLang="zh-CN" sz="1800" kern="1200" dirty="0">
                <a:solidFill>
                  <a:srgbClr val="FFFFFF"/>
                </a:solidFill>
                <a:latin typeface="STXinwei" panose="02010800040101010101" pitchFamily="2" charset="-122"/>
                <a:ea typeface="STXinwei" panose="02010800040101010101" pitchFamily="2" charset="-122"/>
                <a:cs typeface="+mn-cs"/>
              </a:rPr>
              <a:t>is</a:t>
            </a:r>
            <a:r>
              <a:rPr kumimoji="1" lang="zh-CN" altLang="en-US" sz="1800" kern="1200" dirty="0">
                <a:solidFill>
                  <a:srgbClr val="FFFFFF"/>
                </a:solidFill>
                <a:latin typeface="STXinwei" panose="02010800040101010101" pitchFamily="2" charset="-122"/>
                <a:ea typeface="STXinwei" panose="02010800040101010101" pitchFamily="2" charset="-122"/>
                <a:cs typeface="+mn-cs"/>
              </a:rPr>
              <a:t> </a:t>
            </a:r>
            <a:r>
              <a:rPr kumimoji="1" lang="en-US" altLang="zh-CN" sz="1800" kern="1200" dirty="0">
                <a:solidFill>
                  <a:srgbClr val="FFFFFF"/>
                </a:solidFill>
                <a:latin typeface="STXinwei" panose="02010800040101010101" pitchFamily="2" charset="-122"/>
                <a:ea typeface="STXinwei" panose="02010800040101010101" pitchFamily="2" charset="-122"/>
                <a:cs typeface="+mn-cs"/>
              </a:rPr>
              <a:t>that </a:t>
            </a:r>
          </a:p>
          <a:p>
            <a:pPr defTabSz="685766">
              <a:buClrTx/>
            </a:pPr>
            <a:r>
              <a:rPr kumimoji="1" lang="en-US" altLang="zh-CN" sz="1800" kern="1200" dirty="0">
                <a:solidFill>
                  <a:srgbClr val="FFFFFF"/>
                </a:solidFill>
                <a:latin typeface="STXinwei" panose="02010800040101010101" pitchFamily="2" charset="-122"/>
                <a:ea typeface="STXinwei" panose="02010800040101010101" pitchFamily="2" charset="-122"/>
                <a:cs typeface="+mn-cs"/>
              </a:rPr>
              <a:t>two</a:t>
            </a:r>
            <a:r>
              <a:rPr kumimoji="1" lang="zh-CN" altLang="en-US" sz="1800" kern="1200" dirty="0">
                <a:solidFill>
                  <a:srgbClr val="FFFFFF"/>
                </a:solidFill>
                <a:latin typeface="STXinwei" panose="02010800040101010101" pitchFamily="2" charset="-122"/>
                <a:ea typeface="STXinwei" panose="02010800040101010101" pitchFamily="2" charset="-122"/>
                <a:cs typeface="+mn-cs"/>
              </a:rPr>
              <a:t> </a:t>
            </a:r>
            <a:r>
              <a:rPr kumimoji="1" lang="en-US" altLang="zh-CN" sz="1800" kern="1200" dirty="0">
                <a:solidFill>
                  <a:srgbClr val="FFFFFF"/>
                </a:solidFill>
                <a:latin typeface="STXinwei" panose="02010800040101010101" pitchFamily="2" charset="-122"/>
                <a:ea typeface="STXinwei" panose="02010800040101010101" pitchFamily="2" charset="-122"/>
                <a:cs typeface="+mn-cs"/>
              </a:rPr>
              <a:t>appropriately</a:t>
            </a:r>
            <a:r>
              <a:rPr kumimoji="1" lang="zh-CN" altLang="en-US" sz="1800" kern="1200" dirty="0">
                <a:solidFill>
                  <a:srgbClr val="FFFFFF"/>
                </a:solidFill>
                <a:latin typeface="STXinwei" panose="02010800040101010101" pitchFamily="2" charset="-122"/>
                <a:ea typeface="STXinwei" panose="02010800040101010101" pitchFamily="2" charset="-122"/>
                <a:cs typeface="+mn-cs"/>
              </a:rPr>
              <a:t> </a:t>
            </a:r>
            <a:r>
              <a:rPr kumimoji="1" lang="en-US" altLang="zh-CN" sz="1800" kern="1200" dirty="0">
                <a:solidFill>
                  <a:srgbClr val="FFFFFF"/>
                </a:solidFill>
                <a:latin typeface="STXinwei" panose="02010800040101010101" pitchFamily="2" charset="-122"/>
                <a:ea typeface="STXinwei" panose="02010800040101010101" pitchFamily="2" charset="-122"/>
                <a:cs typeface="+mn-cs"/>
              </a:rPr>
              <a:t>compatible</a:t>
            </a:r>
            <a:r>
              <a:rPr kumimoji="1" lang="zh-CN" altLang="en-US" sz="1800" kern="1200" dirty="0">
                <a:solidFill>
                  <a:srgbClr val="FFFFFF"/>
                </a:solidFill>
                <a:latin typeface="STXinwei" panose="02010800040101010101" pitchFamily="2" charset="-122"/>
                <a:ea typeface="STXinwei" panose="02010800040101010101" pitchFamily="2" charset="-122"/>
                <a:cs typeface="+mn-cs"/>
              </a:rPr>
              <a:t> </a:t>
            </a:r>
            <a:r>
              <a:rPr kumimoji="1" lang="en-US" altLang="zh-CN" sz="1800" kern="1200" dirty="0">
                <a:solidFill>
                  <a:srgbClr val="FFFFFF"/>
                </a:solidFill>
                <a:latin typeface="STXinwei" panose="02010800040101010101" pitchFamily="2" charset="-122"/>
                <a:ea typeface="STXinwei" panose="02010800040101010101" pitchFamily="2" charset="-122"/>
                <a:cs typeface="+mn-cs"/>
              </a:rPr>
              <a:t>arrows</a:t>
            </a:r>
            <a:r>
              <a:rPr kumimoji="1" lang="zh-CN" altLang="en-US" sz="1800" kern="1200" dirty="0">
                <a:solidFill>
                  <a:srgbClr val="FFFFFF"/>
                </a:solidFill>
                <a:latin typeface="STXinwei" panose="02010800040101010101" pitchFamily="2" charset="-122"/>
                <a:ea typeface="STXinwei" panose="02010800040101010101" pitchFamily="2" charset="-122"/>
                <a:cs typeface="+mn-cs"/>
              </a:rPr>
              <a:t> </a:t>
            </a:r>
            <a:r>
              <a:rPr kumimoji="1" lang="en-US" altLang="zh-CN" sz="1800" kern="1200" dirty="0">
                <a:solidFill>
                  <a:srgbClr val="FFFFFF"/>
                </a:solidFill>
                <a:latin typeface="STXinwei" panose="02010800040101010101" pitchFamily="2" charset="-122"/>
                <a:ea typeface="STXinwei" panose="02010800040101010101" pitchFamily="2" charset="-122"/>
                <a:cs typeface="+mn-cs"/>
              </a:rPr>
              <a:t>can</a:t>
            </a:r>
            <a:r>
              <a:rPr kumimoji="1" lang="zh-CN" altLang="en-US" sz="1800" kern="1200" dirty="0">
                <a:solidFill>
                  <a:srgbClr val="FFFFFF"/>
                </a:solidFill>
                <a:latin typeface="STXinwei" panose="02010800040101010101" pitchFamily="2" charset="-122"/>
                <a:ea typeface="STXinwei" panose="02010800040101010101" pitchFamily="2" charset="-122"/>
                <a:cs typeface="+mn-cs"/>
              </a:rPr>
              <a:t> </a:t>
            </a:r>
            <a:endParaRPr kumimoji="1" lang="en-US" altLang="zh-CN" sz="1800" kern="1200" dirty="0">
              <a:solidFill>
                <a:srgbClr val="FFFFFF"/>
              </a:solidFill>
              <a:latin typeface="STXinwei" panose="02010800040101010101" pitchFamily="2" charset="-122"/>
              <a:ea typeface="STXinwei" panose="02010800040101010101" pitchFamily="2" charset="-122"/>
              <a:cs typeface="+mn-cs"/>
            </a:endParaRPr>
          </a:p>
          <a:p>
            <a:pPr defTabSz="685766">
              <a:buClrTx/>
            </a:pPr>
            <a:r>
              <a:rPr kumimoji="1" lang="en-US" altLang="zh-CN" sz="1800" kern="1200" dirty="0">
                <a:solidFill>
                  <a:srgbClr val="FFFFFF"/>
                </a:solidFill>
                <a:latin typeface="STXinwei" panose="02010800040101010101" pitchFamily="2" charset="-122"/>
                <a:ea typeface="STXinwei" panose="02010800040101010101" pitchFamily="2" charset="-122"/>
                <a:cs typeface="+mn-cs"/>
              </a:rPr>
              <a:t>be</a:t>
            </a:r>
            <a:r>
              <a:rPr kumimoji="1" lang="zh-CN" altLang="en-US" sz="1800" kern="1200" dirty="0">
                <a:solidFill>
                  <a:srgbClr val="FFFFFF"/>
                </a:solidFill>
                <a:latin typeface="STXinwei" panose="02010800040101010101" pitchFamily="2" charset="-122"/>
                <a:ea typeface="STXinwei" panose="02010800040101010101" pitchFamily="2" charset="-122"/>
                <a:cs typeface="+mn-cs"/>
              </a:rPr>
              <a:t> </a:t>
            </a:r>
            <a:r>
              <a:rPr kumimoji="1" lang="en-US" altLang="zh-CN" sz="1800" kern="1200" dirty="0">
                <a:solidFill>
                  <a:srgbClr val="FFFFFF"/>
                </a:solidFill>
                <a:latin typeface="STXinwei" panose="02010800040101010101" pitchFamily="2" charset="-122"/>
                <a:ea typeface="STXinwei" panose="02010800040101010101" pitchFamily="2" charset="-122"/>
                <a:cs typeface="+mn-cs"/>
              </a:rPr>
              <a:t>combined</a:t>
            </a:r>
            <a:r>
              <a:rPr kumimoji="1" lang="zh-CN" altLang="en-US" sz="1800" kern="1200" dirty="0">
                <a:solidFill>
                  <a:srgbClr val="FFFFFF"/>
                </a:solidFill>
                <a:latin typeface="STXinwei" panose="02010800040101010101" pitchFamily="2" charset="-122"/>
                <a:ea typeface="STXinwei" panose="02010800040101010101" pitchFamily="2" charset="-122"/>
                <a:cs typeface="+mn-cs"/>
              </a:rPr>
              <a:t> </a:t>
            </a:r>
            <a:r>
              <a:rPr kumimoji="1" lang="en-US" altLang="zh-CN" sz="1800" kern="1200" dirty="0">
                <a:solidFill>
                  <a:srgbClr val="FFFFFF"/>
                </a:solidFill>
                <a:latin typeface="STXinwei" panose="02010800040101010101" pitchFamily="2" charset="-122"/>
                <a:ea typeface="STXinwei" panose="02010800040101010101" pitchFamily="2" charset="-122"/>
                <a:cs typeface="+mn-cs"/>
              </a:rPr>
              <a:t>(by</a:t>
            </a:r>
            <a:r>
              <a:rPr kumimoji="1" lang="zh-CN" altLang="en-US" sz="1800" kern="1200" dirty="0">
                <a:solidFill>
                  <a:srgbClr val="FFFFFF"/>
                </a:solidFill>
                <a:latin typeface="STXinwei" panose="02010800040101010101" pitchFamily="2" charset="-122"/>
                <a:ea typeface="STXinwei" panose="02010800040101010101" pitchFamily="2" charset="-122"/>
                <a:cs typeface="+mn-cs"/>
              </a:rPr>
              <a:t> </a:t>
            </a:r>
            <a:r>
              <a:rPr kumimoji="1" lang="en-US" altLang="zh-CN" sz="1800" kern="1200" dirty="0">
                <a:solidFill>
                  <a:srgbClr val="FFFFFF"/>
                </a:solidFill>
                <a:latin typeface="STXinwei" panose="02010800040101010101" pitchFamily="2" charset="-122"/>
                <a:ea typeface="STXinwei" panose="02010800040101010101" pitchFamily="2" charset="-122"/>
                <a:cs typeface="+mn-cs"/>
              </a:rPr>
              <a:t>composition</a:t>
            </a:r>
            <a:r>
              <a:rPr kumimoji="1" lang="zh-CN" altLang="en-US" sz="1800" kern="1200" dirty="0">
                <a:solidFill>
                  <a:srgbClr val="FFFFFF"/>
                </a:solidFill>
                <a:latin typeface="STXinwei" panose="02010800040101010101" pitchFamily="2" charset="-122"/>
                <a:ea typeface="STXinwei" panose="02010800040101010101" pitchFamily="2" charset="-122"/>
                <a:cs typeface="+mn-cs"/>
              </a:rPr>
              <a:t> </a:t>
            </a:r>
            <a:r>
              <a:rPr kumimoji="1" lang="en-US" altLang="zh-CN" sz="1800" kern="1200" dirty="0">
                <a:solidFill>
                  <a:srgbClr val="FFFFFF"/>
                </a:solidFill>
                <a:latin typeface="STXinwei" panose="02010800040101010101" pitchFamily="2" charset="-122"/>
                <a:ea typeface="STXinwei" panose="02010800040101010101" pitchFamily="2" charset="-122"/>
                <a:cs typeface="+mn-cs"/>
              </a:rPr>
              <a:t>)</a:t>
            </a:r>
            <a:r>
              <a:rPr kumimoji="1" lang="zh-CN" altLang="en-US" sz="1800" kern="1200" dirty="0">
                <a:solidFill>
                  <a:srgbClr val="FFFFFF"/>
                </a:solidFill>
                <a:latin typeface="STXinwei" panose="02010800040101010101" pitchFamily="2" charset="-122"/>
                <a:ea typeface="STXinwei" panose="02010800040101010101" pitchFamily="2" charset="-122"/>
                <a:cs typeface="+mn-cs"/>
              </a:rPr>
              <a:t> </a:t>
            </a:r>
            <a:r>
              <a:rPr kumimoji="1" lang="en-US" altLang="zh-CN" sz="1800" kern="1200" dirty="0">
                <a:solidFill>
                  <a:srgbClr val="FFFFFF"/>
                </a:solidFill>
                <a:latin typeface="STXinwei" panose="02010800040101010101" pitchFamily="2" charset="-122"/>
                <a:ea typeface="STXinwei" panose="02010800040101010101" pitchFamily="2" charset="-122"/>
                <a:cs typeface="+mn-cs"/>
              </a:rPr>
              <a:t>to</a:t>
            </a:r>
            <a:r>
              <a:rPr kumimoji="1" lang="zh-CN" altLang="en-US" sz="1800" kern="1200" dirty="0">
                <a:solidFill>
                  <a:srgbClr val="FFFFFF"/>
                </a:solidFill>
                <a:latin typeface="STXinwei" panose="02010800040101010101" pitchFamily="2" charset="-122"/>
                <a:ea typeface="STXinwei" panose="02010800040101010101" pitchFamily="2" charset="-122"/>
                <a:cs typeface="+mn-cs"/>
              </a:rPr>
              <a:t> </a:t>
            </a:r>
            <a:r>
              <a:rPr kumimoji="1" lang="en-US" altLang="zh-CN" sz="1800" kern="1200" dirty="0">
                <a:solidFill>
                  <a:srgbClr val="FFFFFF"/>
                </a:solidFill>
                <a:latin typeface="STXinwei" panose="02010800040101010101" pitchFamily="2" charset="-122"/>
                <a:ea typeface="STXinwei" panose="02010800040101010101" pitchFamily="2" charset="-122"/>
                <a:cs typeface="+mn-cs"/>
              </a:rPr>
              <a:t>form</a:t>
            </a:r>
            <a:r>
              <a:rPr kumimoji="1" lang="zh-CN" altLang="en-US" sz="1800" kern="1200" dirty="0">
                <a:solidFill>
                  <a:srgbClr val="FFFFFF"/>
                </a:solidFill>
                <a:latin typeface="STXinwei" panose="02010800040101010101" pitchFamily="2" charset="-122"/>
                <a:ea typeface="STXinwei" panose="02010800040101010101" pitchFamily="2" charset="-122"/>
                <a:cs typeface="+mn-cs"/>
              </a:rPr>
              <a:t> </a:t>
            </a:r>
            <a:r>
              <a:rPr kumimoji="1" lang="en-US" altLang="zh-CN" sz="1800" kern="1200" dirty="0">
                <a:solidFill>
                  <a:srgbClr val="FFFFFF"/>
                </a:solidFill>
                <a:latin typeface="STXinwei" panose="02010800040101010101" pitchFamily="2" charset="-122"/>
                <a:ea typeface="STXinwei" panose="02010800040101010101" pitchFamily="2" charset="-122"/>
                <a:cs typeface="+mn-cs"/>
              </a:rPr>
              <a:t>a</a:t>
            </a:r>
            <a:r>
              <a:rPr kumimoji="1" lang="zh-CN" altLang="en-US" sz="1800" kern="1200" dirty="0">
                <a:solidFill>
                  <a:srgbClr val="FFFFFF"/>
                </a:solidFill>
                <a:latin typeface="STXinwei" panose="02010800040101010101" pitchFamily="2" charset="-122"/>
                <a:ea typeface="STXinwei" panose="02010800040101010101" pitchFamily="2" charset="-122"/>
                <a:cs typeface="+mn-cs"/>
              </a:rPr>
              <a:t> </a:t>
            </a:r>
            <a:r>
              <a:rPr kumimoji="1" lang="en-US" altLang="zh-CN" sz="1800" kern="1200" dirty="0">
                <a:solidFill>
                  <a:srgbClr val="FFFFFF"/>
                </a:solidFill>
                <a:latin typeface="STXinwei" panose="02010800040101010101" pitchFamily="2" charset="-122"/>
                <a:ea typeface="STXinwei" panose="02010800040101010101" pitchFamily="2" charset="-122"/>
                <a:cs typeface="+mn-cs"/>
              </a:rPr>
              <a:t>third</a:t>
            </a:r>
            <a:r>
              <a:rPr kumimoji="1" lang="zh-CN" altLang="en-US" sz="1800" kern="1200" dirty="0">
                <a:solidFill>
                  <a:srgbClr val="FFFFFF"/>
                </a:solidFill>
                <a:latin typeface="STXinwei" panose="02010800040101010101" pitchFamily="2" charset="-122"/>
                <a:ea typeface="STXinwei" panose="02010800040101010101" pitchFamily="2" charset="-122"/>
                <a:cs typeface="+mn-cs"/>
              </a:rPr>
              <a:t> </a:t>
            </a:r>
            <a:endParaRPr kumimoji="1" lang="en-US" altLang="zh-CN" sz="1800" kern="1200" dirty="0">
              <a:solidFill>
                <a:srgbClr val="FFFFFF"/>
              </a:solidFill>
              <a:latin typeface="STXinwei" panose="02010800040101010101" pitchFamily="2" charset="-122"/>
              <a:ea typeface="STXinwei" panose="02010800040101010101" pitchFamily="2" charset="-122"/>
              <a:cs typeface="+mn-cs"/>
            </a:endParaRPr>
          </a:p>
          <a:p>
            <a:pPr defTabSz="685766">
              <a:buClrTx/>
            </a:pPr>
            <a:r>
              <a:rPr kumimoji="1" lang="en-US" altLang="zh-CN" sz="1800" kern="1200" dirty="0">
                <a:solidFill>
                  <a:srgbClr val="FFFFFF"/>
                </a:solidFill>
                <a:latin typeface="STXinwei" panose="02010800040101010101" pitchFamily="2" charset="-122"/>
                <a:ea typeface="STXinwei" panose="02010800040101010101" pitchFamily="2" charset="-122"/>
                <a:cs typeface="+mn-cs"/>
              </a:rPr>
              <a:t>arrow.</a:t>
            </a:r>
            <a:endParaRPr kumimoji="1" lang="zh-CN" altLang="en-US" sz="1800" kern="1200" dirty="0">
              <a:solidFill>
                <a:srgbClr val="FFFFFF"/>
              </a:solidFill>
              <a:latin typeface="STXinwei" panose="02010800040101010101" pitchFamily="2" charset="-122"/>
              <a:ea typeface="STXinwei" panose="02010800040101010101" pitchFamily="2" charset="-122"/>
              <a:cs typeface="+mn-cs"/>
            </a:endParaRPr>
          </a:p>
        </p:txBody>
      </p:sp>
      <p:sp>
        <p:nvSpPr>
          <p:cNvPr id="24" name="椭圆 23"/>
          <p:cNvSpPr/>
          <p:nvPr/>
        </p:nvSpPr>
        <p:spPr bwMode="auto">
          <a:xfrm>
            <a:off x="6771558" y="3191021"/>
            <a:ext cx="87005" cy="87005"/>
          </a:xfrm>
          <a:prstGeom prst="ellipse">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66">
              <a:buClrTx/>
            </a:pPr>
            <a:endParaRPr lang="zh-CN" altLang="en-US" sz="1800" kern="1200" dirty="0">
              <a:latin typeface="STXinwei" panose="02010800040101010101" pitchFamily="2" charset="-122"/>
              <a:ea typeface="STXinwei" panose="02010800040101010101" pitchFamily="2" charset="-122"/>
              <a:cs typeface="+mn-cs"/>
            </a:endParaRPr>
          </a:p>
        </p:txBody>
      </p:sp>
      <p:sp>
        <p:nvSpPr>
          <p:cNvPr id="60" name="椭圆 59"/>
          <p:cNvSpPr/>
          <p:nvPr/>
        </p:nvSpPr>
        <p:spPr bwMode="auto">
          <a:xfrm>
            <a:off x="6771557" y="4069978"/>
            <a:ext cx="87005" cy="87005"/>
          </a:xfrm>
          <a:prstGeom prst="ellipse">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66">
              <a:buClrTx/>
            </a:pPr>
            <a:endParaRPr lang="zh-CN" altLang="en-US" sz="1800" kern="1200" dirty="0">
              <a:latin typeface="STXinwei" panose="02010800040101010101" pitchFamily="2" charset="-122"/>
              <a:ea typeface="STXinwei" panose="02010800040101010101" pitchFamily="2" charset="-122"/>
              <a:cs typeface="+mn-cs"/>
            </a:endParaRPr>
          </a:p>
        </p:txBody>
      </p:sp>
      <p:sp>
        <p:nvSpPr>
          <p:cNvPr id="61" name="椭圆 60"/>
          <p:cNvSpPr/>
          <p:nvPr/>
        </p:nvSpPr>
        <p:spPr bwMode="auto">
          <a:xfrm>
            <a:off x="5895097" y="3197339"/>
            <a:ext cx="87005" cy="87005"/>
          </a:xfrm>
          <a:prstGeom prst="ellipse">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66">
              <a:buClrTx/>
            </a:pPr>
            <a:endParaRPr lang="zh-CN" altLang="en-US" sz="1800" kern="1200" dirty="0">
              <a:latin typeface="STXinwei" panose="02010800040101010101" pitchFamily="2" charset="-122"/>
              <a:ea typeface="STXinwei" panose="02010800040101010101" pitchFamily="2" charset="-122"/>
              <a:cs typeface="+mn-cs"/>
            </a:endParaRPr>
          </a:p>
        </p:txBody>
      </p:sp>
      <p:sp>
        <p:nvSpPr>
          <p:cNvPr id="62" name="椭圆 61"/>
          <p:cNvSpPr/>
          <p:nvPr/>
        </p:nvSpPr>
        <p:spPr bwMode="auto">
          <a:xfrm>
            <a:off x="5895096" y="4066962"/>
            <a:ext cx="87005" cy="87005"/>
          </a:xfrm>
          <a:prstGeom prst="ellipse">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66">
              <a:buClrTx/>
            </a:pPr>
            <a:endParaRPr lang="zh-CN" altLang="en-US" sz="1800" kern="1200" dirty="0">
              <a:latin typeface="STXinwei" panose="02010800040101010101" pitchFamily="2" charset="-122"/>
              <a:ea typeface="STXinwei" panose="02010800040101010101" pitchFamily="2" charset="-122"/>
              <a:cs typeface="+mn-cs"/>
            </a:endParaRPr>
          </a:p>
        </p:txBody>
      </p:sp>
    </p:spTree>
    <p:extLst>
      <p:ext uri="{BB962C8B-B14F-4D97-AF65-F5344CB8AC3E}">
        <p14:creationId xmlns:p14="http://schemas.microsoft.com/office/powerpoint/2010/main" val="425403618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矩形 1"/>
          <p:cNvSpPr>
            <a:spLocks noChangeArrowheads="1"/>
          </p:cNvSpPr>
          <p:nvPr/>
        </p:nvSpPr>
        <p:spPr bwMode="auto">
          <a:xfrm>
            <a:off x="577239" y="131256"/>
            <a:ext cx="7946407"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766">
              <a:buClrTx/>
            </a:pPr>
            <a:r>
              <a:rPr lang="en-US" altLang="zh-TW" sz="2700" kern="1200" dirty="0">
                <a:solidFill>
                  <a:prstClr val="white"/>
                </a:solidFill>
                <a:latin typeface="STXinwei" panose="02010800040101010101" pitchFamily="2" charset="-122"/>
                <a:ea typeface="STXinwei" panose="02010800040101010101" pitchFamily="2" charset="-122"/>
                <a:cs typeface="Arial" charset="0"/>
              </a:rPr>
              <a:t>Any ordered system</a:t>
            </a:r>
            <a:r>
              <a:rPr lang="zh-CN" altLang="en-US" sz="2700" kern="1200" dirty="0">
                <a:solidFill>
                  <a:prstClr val="white"/>
                </a:solidFill>
                <a:latin typeface="STXinwei" panose="02010800040101010101" pitchFamily="2" charset="-122"/>
                <a:ea typeface="STXinwei" panose="02010800040101010101" pitchFamily="2" charset="-122"/>
                <a:cs typeface="Arial" charset="0"/>
              </a:rPr>
              <a:t>，</a:t>
            </a:r>
            <a:r>
              <a:rPr lang="en-US" altLang="zh-TW" sz="2700" kern="1200" dirty="0">
                <a:solidFill>
                  <a:prstClr val="white"/>
                </a:solidFill>
                <a:latin typeface="STXinwei" panose="02010800040101010101" pitchFamily="2" charset="-122"/>
                <a:ea typeface="STXinwei" panose="02010800040101010101" pitchFamily="2" charset="-122"/>
                <a:cs typeface="Arial" charset="0"/>
              </a:rPr>
              <a:t>can be represented by Arrows</a:t>
            </a:r>
            <a:endParaRPr lang="zh-CN" altLang="en-US" sz="2700" kern="1200" dirty="0">
              <a:solidFill>
                <a:prstClr val="white"/>
              </a:solidFill>
              <a:latin typeface="STXinwei" panose="02010800040101010101" pitchFamily="2" charset="-122"/>
              <a:ea typeface="STXinwei" panose="02010800040101010101" pitchFamily="2" charset="-122"/>
              <a:cs typeface="Arial" charset="0"/>
            </a:endParaRPr>
          </a:p>
        </p:txBody>
      </p:sp>
      <p:pic>
        <p:nvPicPr>
          <p:cNvPr id="1026" name="Picture 2" descr="mage result for Disiciplined Entrepreneurs">
            <a:hlinkClick r:id="rId2"/>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14314" y="718461"/>
            <a:ext cx="3986189" cy="398618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mage result for Disiciplined Entrepreneurs">
            <a:hlinkClick r:id="rId4"/>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4352879" y="711156"/>
            <a:ext cx="4340955" cy="44323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02974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矩形 1"/>
          <p:cNvSpPr>
            <a:spLocks noChangeArrowheads="1"/>
          </p:cNvSpPr>
          <p:nvPr/>
        </p:nvSpPr>
        <p:spPr bwMode="auto">
          <a:xfrm>
            <a:off x="2017590" y="188635"/>
            <a:ext cx="4786165"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766">
              <a:buClrTx/>
            </a:pPr>
            <a:r>
              <a:rPr lang="en-US" altLang="zh-TW" sz="2700" kern="1200" dirty="0">
                <a:solidFill>
                  <a:prstClr val="white"/>
                </a:solidFill>
                <a:latin typeface="STXinwei" panose="02010800040101010101" pitchFamily="2" charset="-122"/>
                <a:ea typeface="STXinwei" panose="02010800040101010101" pitchFamily="2" charset="-122"/>
                <a:cs typeface="Arial" charset="0"/>
              </a:rPr>
              <a:t>The Commonalities of these different characters?</a:t>
            </a:r>
            <a:endParaRPr lang="zh-CN" altLang="en-US" sz="2700" kern="1200" dirty="0">
              <a:solidFill>
                <a:prstClr val="white"/>
              </a:solidFill>
              <a:latin typeface="STXinwei" panose="02010800040101010101" pitchFamily="2" charset="-122"/>
              <a:ea typeface="STXinwei" panose="02010800040101010101" pitchFamily="2" charset="-122"/>
              <a:cs typeface="Arial" charset="0"/>
            </a:endParaRPr>
          </a:p>
        </p:txBody>
      </p:sp>
      <p:pic>
        <p:nvPicPr>
          <p:cNvPr id="7" name="Picture 6">
            <a:hlinkClick r:id="rId3"/>
            <a:extLst>
              <a:ext uri="{FF2B5EF4-FFF2-40B4-BE49-F238E27FC236}">
                <a16:creationId xmlns:a16="http://schemas.microsoft.com/office/drawing/2014/main" id="{3B8F9E4F-BEFA-274E-8149-E67F8A647416}"/>
              </a:ext>
            </a:extLst>
          </p:cNvPr>
          <p:cNvPicPr>
            <a:picLocks noChangeAspect="1"/>
          </p:cNvPicPr>
          <p:nvPr/>
        </p:nvPicPr>
        <p:blipFill>
          <a:blip r:embed="rId4"/>
          <a:stretch>
            <a:fillRect/>
          </a:stretch>
        </p:blipFill>
        <p:spPr>
          <a:xfrm>
            <a:off x="984498" y="1297597"/>
            <a:ext cx="7175003" cy="3542657"/>
          </a:xfrm>
          <a:prstGeom prst="rect">
            <a:avLst/>
          </a:prstGeom>
        </p:spPr>
      </p:pic>
    </p:spTree>
    <p:extLst>
      <p:ext uri="{BB962C8B-B14F-4D97-AF65-F5344CB8AC3E}">
        <p14:creationId xmlns:p14="http://schemas.microsoft.com/office/powerpoint/2010/main" val="131716985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2FC88-2FFB-A249-BEB0-5395C5C39840}"/>
              </a:ext>
            </a:extLst>
          </p:cNvPr>
          <p:cNvSpPr>
            <a:spLocks noGrp="1"/>
          </p:cNvSpPr>
          <p:nvPr>
            <p:ph type="title"/>
          </p:nvPr>
        </p:nvSpPr>
        <p:spPr/>
        <p:txBody>
          <a:bodyPr/>
          <a:lstStyle/>
          <a:p>
            <a:pPr algn="ctr"/>
            <a:r>
              <a:rPr lang="en-TW" dirty="0"/>
              <a:t>How to Tell a Story?</a:t>
            </a:r>
          </a:p>
        </p:txBody>
      </p:sp>
      <p:sp>
        <p:nvSpPr>
          <p:cNvPr id="4" name="Slide Number Placeholder 3">
            <a:extLst>
              <a:ext uri="{FF2B5EF4-FFF2-40B4-BE49-F238E27FC236}">
                <a16:creationId xmlns:a16="http://schemas.microsoft.com/office/drawing/2014/main" id="{D469AC13-F06F-F246-A559-2AA835A5B2F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74</a:t>
            </a:fld>
            <a:endParaRPr lang="en" dirty="0"/>
          </a:p>
        </p:txBody>
      </p:sp>
      <p:pic>
        <p:nvPicPr>
          <p:cNvPr id="1026" name="Picture 2" descr="6 Kebiasaan Ini Bisa Membuat Kamu Tambah Pintar - Page 2 of 6 -  Boombastis.com | Portal Berita Unik | Viral | Aneh Terbaru Indonesia">
            <a:hlinkClick r:id="rId3"/>
            <a:extLst>
              <a:ext uri="{FF2B5EF4-FFF2-40B4-BE49-F238E27FC236}">
                <a16:creationId xmlns:a16="http://schemas.microsoft.com/office/drawing/2014/main" id="{CDE4FD6B-6F5B-1146-8DC6-28531BAEC5B5}"/>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519949" y="1045147"/>
            <a:ext cx="6104102" cy="3590648"/>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D1D9BAA9-2563-4C45-8810-8974F357D230}"/>
              </a:ext>
            </a:extLst>
          </p:cNvPr>
          <p:cNvSpPr txBox="1"/>
          <p:nvPr/>
        </p:nvSpPr>
        <p:spPr>
          <a:xfrm>
            <a:off x="2558468" y="4749040"/>
            <a:ext cx="4027064" cy="307777"/>
          </a:xfrm>
          <a:prstGeom prst="rect">
            <a:avLst/>
          </a:prstGeom>
          <a:noFill/>
        </p:spPr>
        <p:txBody>
          <a:bodyPr wrap="none" rtlCol="0">
            <a:spAutoFit/>
          </a:bodyPr>
          <a:lstStyle/>
          <a:p>
            <a:r>
              <a:rPr lang="en-TW" dirty="0">
                <a:solidFill>
                  <a:schemeClr val="bg1"/>
                </a:solidFill>
              </a:rPr>
              <a:t>A Documentary: </a:t>
            </a:r>
            <a:r>
              <a:rPr lang="en-US" dirty="0">
                <a:solidFill>
                  <a:schemeClr val="bg1"/>
                </a:solidFill>
                <a:hlinkClick r:id="rId3">
                  <a:extLst>
                    <a:ext uri="{A12FA001-AC4F-418D-AE19-62706E023703}">
                      <ahyp:hlinkClr xmlns:ahyp="http://schemas.microsoft.com/office/drawing/2018/hyperlinkcolor" val="tx"/>
                    </a:ext>
                  </a:extLst>
                </a:hlinkClick>
              </a:rPr>
              <a:t>https://</a:t>
            </a:r>
            <a:r>
              <a:rPr lang="en-US" dirty="0" err="1">
                <a:solidFill>
                  <a:schemeClr val="bg1"/>
                </a:solidFill>
                <a:hlinkClick r:id="rId3">
                  <a:extLst>
                    <a:ext uri="{A12FA001-AC4F-418D-AE19-62706E023703}">
                      <ahyp:hlinkClr xmlns:ahyp="http://schemas.microsoft.com/office/drawing/2018/hyperlinkcolor" val="tx"/>
                    </a:ext>
                  </a:extLst>
                </a:hlinkClick>
              </a:rPr>
              <a:t>youtu.be</a:t>
            </a:r>
            <a:r>
              <a:rPr lang="en-US" dirty="0">
                <a:solidFill>
                  <a:schemeClr val="bg1"/>
                </a:solidFill>
                <a:hlinkClick r:id="rId3">
                  <a:extLst>
                    <a:ext uri="{A12FA001-AC4F-418D-AE19-62706E023703}">
                      <ahyp:hlinkClr xmlns:ahyp="http://schemas.microsoft.com/office/drawing/2018/hyperlinkcolor" val="tx"/>
                    </a:ext>
                  </a:extLst>
                </a:hlinkClick>
              </a:rPr>
              <a:t>/mGGS32kfGKk</a:t>
            </a:r>
            <a:endParaRPr lang="en-TW" dirty="0">
              <a:solidFill>
                <a:schemeClr val="bg1"/>
              </a:solidFill>
            </a:endParaRPr>
          </a:p>
        </p:txBody>
      </p:sp>
    </p:spTree>
    <p:extLst>
      <p:ext uri="{BB962C8B-B14F-4D97-AF65-F5344CB8AC3E}">
        <p14:creationId xmlns:p14="http://schemas.microsoft.com/office/powerpoint/2010/main" val="390810442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矩形 1"/>
          <p:cNvSpPr>
            <a:spLocks noChangeArrowheads="1"/>
          </p:cNvSpPr>
          <p:nvPr/>
        </p:nvSpPr>
        <p:spPr bwMode="auto">
          <a:xfrm>
            <a:off x="2017590" y="188635"/>
            <a:ext cx="4786165"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766">
              <a:buClrTx/>
            </a:pPr>
            <a:r>
              <a:rPr lang="en-US" altLang="zh-TW" sz="2700" kern="1200" dirty="0">
                <a:solidFill>
                  <a:prstClr val="white"/>
                </a:solidFill>
                <a:latin typeface="STXinwei" panose="02010800040101010101" pitchFamily="2" charset="-122"/>
                <a:ea typeface="STXinwei" panose="02010800040101010101" pitchFamily="2" charset="-122"/>
                <a:cs typeface="Arial" charset="0"/>
              </a:rPr>
              <a:t>Product Design by “Analogy”</a:t>
            </a:r>
            <a:endParaRPr lang="zh-CN" altLang="en-US" sz="2700" kern="1200" dirty="0">
              <a:solidFill>
                <a:prstClr val="white"/>
              </a:solidFill>
              <a:latin typeface="STXinwei" panose="02010800040101010101" pitchFamily="2" charset="-122"/>
              <a:ea typeface="STXinwei" panose="02010800040101010101" pitchFamily="2" charset="-122"/>
              <a:cs typeface="Arial" charset="0"/>
            </a:endParaRPr>
          </a:p>
        </p:txBody>
      </p:sp>
      <p:pic>
        <p:nvPicPr>
          <p:cNvPr id="3" name="2 Imagen"/>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478806" y="3439382"/>
            <a:ext cx="405184" cy="492792"/>
          </a:xfrm>
          <a:prstGeom prst="rect">
            <a:avLst/>
          </a:prstGeom>
        </p:spPr>
      </p:pic>
      <p:pic>
        <p:nvPicPr>
          <p:cNvPr id="4" name="3 Imagen"/>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179078" y="1502778"/>
            <a:ext cx="862029" cy="646942"/>
          </a:xfrm>
          <a:prstGeom prst="rect">
            <a:avLst/>
          </a:prstGeom>
        </p:spPr>
      </p:pic>
      <p:sp>
        <p:nvSpPr>
          <p:cNvPr id="9" name="8 CuadroTexto"/>
          <p:cNvSpPr txBox="1"/>
          <p:nvPr/>
        </p:nvSpPr>
        <p:spPr>
          <a:xfrm>
            <a:off x="2864270" y="2730423"/>
            <a:ext cx="615768" cy="369332"/>
          </a:xfrm>
          <a:prstGeom prst="rect">
            <a:avLst/>
          </a:prstGeom>
          <a:noFill/>
        </p:spPr>
        <p:txBody>
          <a:bodyPr wrap="square" rtlCol="0">
            <a:spAutoFit/>
          </a:bodyPr>
          <a:lstStyle/>
          <a:p>
            <a:pPr defTabSz="685766">
              <a:buClrTx/>
            </a:pPr>
            <a:r>
              <a:rPr lang="en-GB" sz="1800" i="1" kern="1200">
                <a:solidFill>
                  <a:srgbClr val="5B9BD5"/>
                </a:solidFill>
                <a:latin typeface="STXinwei" panose="02010800040101010101" pitchFamily="2" charset="-122"/>
                <a:ea typeface="STXinwei" panose="02010800040101010101" pitchFamily="2" charset="-122"/>
                <a:cs typeface="+mn-cs"/>
              </a:rPr>
              <a:t>D</a:t>
            </a:r>
          </a:p>
        </p:txBody>
      </p:sp>
      <p:pic>
        <p:nvPicPr>
          <p:cNvPr id="23" name="22 Imagen"/>
          <p:cNvPicPr>
            <a:picLocks noChangeAspect="1"/>
          </p:cNvPicPr>
          <p:nvPr/>
        </p:nvPicPr>
        <p:blipFill>
          <a:blip r:embed="rId5" cstate="screen">
            <a:extLst>
              <a:ext uri="{BEBA8EAE-BF5A-486C-A8C5-ECC9F3942E4B}">
                <a14:imgProps xmlns:a14="http://schemas.microsoft.com/office/drawing/2010/main">
                  <a14:imgLayer r:embed="rId6">
                    <a14:imgEffect>
                      <a14:backgroundRemoval t="0" b="100000" l="10000" r="100000"/>
                    </a14:imgEffect>
                  </a14:imgLayer>
                </a14:imgProps>
              </a:ext>
              <a:ext uri="{28A0092B-C50C-407E-A947-70E740481C1C}">
                <a14:useLocalDpi xmlns:a14="http://schemas.microsoft.com/office/drawing/2010/main"/>
              </a:ext>
            </a:extLst>
          </a:blip>
          <a:stretch>
            <a:fillRect/>
          </a:stretch>
        </p:blipFill>
        <p:spPr>
          <a:xfrm>
            <a:off x="4938029" y="1513307"/>
            <a:ext cx="623945" cy="623945"/>
          </a:xfrm>
          <a:prstGeom prst="rect">
            <a:avLst/>
          </a:prstGeom>
        </p:spPr>
      </p:pic>
      <p:pic>
        <p:nvPicPr>
          <p:cNvPr id="24" name="23 Imagen"/>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5037622" y="3418910"/>
            <a:ext cx="526213" cy="526213"/>
          </a:xfrm>
          <a:prstGeom prst="rect">
            <a:avLst/>
          </a:prstGeom>
        </p:spPr>
      </p:pic>
      <p:pic>
        <p:nvPicPr>
          <p:cNvPr id="52" name="51 Imagen"/>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1225007" y="1336088"/>
            <a:ext cx="956281" cy="956281"/>
          </a:xfrm>
          <a:prstGeom prst="rect">
            <a:avLst/>
          </a:prstGeom>
        </p:spPr>
      </p:pic>
      <p:pic>
        <p:nvPicPr>
          <p:cNvPr id="53" name="52 Imagen"/>
          <p:cNvPicPr>
            <a:picLocks noChangeAspect="1"/>
          </p:cNvPicPr>
          <p:nvPr/>
        </p:nvPicPr>
        <p:blipFill>
          <a:blip r:embed="rId9" cstate="screen">
            <a:lum bright="70000" contrast="-70000"/>
            <a:extLst>
              <a:ext uri="{28A0092B-C50C-407E-A947-70E740481C1C}">
                <a14:useLocalDpi xmlns:a14="http://schemas.microsoft.com/office/drawing/2010/main"/>
              </a:ext>
            </a:extLst>
          </a:blip>
          <a:stretch>
            <a:fillRect/>
          </a:stretch>
        </p:blipFill>
        <p:spPr>
          <a:xfrm>
            <a:off x="1225005" y="3336456"/>
            <a:ext cx="1010808" cy="636454"/>
          </a:xfrm>
          <a:prstGeom prst="rect">
            <a:avLst/>
          </a:prstGeom>
        </p:spPr>
      </p:pic>
      <p:cxnSp>
        <p:nvCxnSpPr>
          <p:cNvPr id="57" name="56 Conector recto de flecha"/>
          <p:cNvCxnSpPr/>
          <p:nvPr/>
        </p:nvCxnSpPr>
        <p:spPr bwMode="auto">
          <a:xfrm>
            <a:off x="3900857" y="2260468"/>
            <a:ext cx="0" cy="815826"/>
          </a:xfrm>
          <a:prstGeom prst="straightConnector1">
            <a:avLst/>
          </a:prstGeom>
          <a:solidFill>
            <a:schemeClr val="accent1"/>
          </a:solidFill>
          <a:ln w="1905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8" name="57 Rectángulo redondeado"/>
          <p:cNvSpPr/>
          <p:nvPr/>
        </p:nvSpPr>
        <p:spPr bwMode="auto">
          <a:xfrm>
            <a:off x="1273401" y="1298072"/>
            <a:ext cx="4395436" cy="962397"/>
          </a:xfrm>
          <a:prstGeom prst="roundRect">
            <a:avLst/>
          </a:prstGeom>
          <a:no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66">
              <a:buClrTx/>
            </a:pPr>
            <a:endParaRPr lang="en-GB" sz="1800" kern="1200">
              <a:latin typeface="STXinwei" panose="02010800040101010101" pitchFamily="2" charset="-122"/>
              <a:ea typeface="STXinwei" panose="02010800040101010101" pitchFamily="2" charset="-122"/>
              <a:cs typeface="+mn-cs"/>
            </a:endParaRPr>
          </a:p>
        </p:txBody>
      </p:sp>
      <p:pic>
        <p:nvPicPr>
          <p:cNvPr id="1026" name="Picture 2" descr="C:\Users\Toni tpv\Desktop\team.eps"/>
          <p:cNvPicPr>
            <a:picLocks noChangeAspect="1" noChangeArrowheads="1"/>
          </p:cNvPicPr>
          <p:nvPr/>
        </p:nvPicPr>
        <p:blipFill>
          <a:blip r:embed="rId10" cstate="print">
            <a:extLst>
              <a:ext uri="{28A0092B-C50C-407E-A947-70E740481C1C}">
                <a14:useLocalDpi xmlns:a14="http://schemas.microsoft.com/office/drawing/2010/main"/>
              </a:ext>
            </a:extLst>
          </a:blip>
          <a:srcRect/>
          <a:stretch>
            <a:fillRect/>
          </a:stretch>
        </p:blipFill>
        <p:spPr bwMode="auto">
          <a:xfrm>
            <a:off x="2386133" y="1329667"/>
            <a:ext cx="478139" cy="478139"/>
          </a:xfrm>
          <a:prstGeom prst="rect">
            <a:avLst/>
          </a:prstGeom>
          <a:noFill/>
          <a:extLst>
            <a:ext uri="{909E8E84-426E-40DD-AFC4-6F175D3DCCD1}">
              <a14:hiddenFill xmlns:a14="http://schemas.microsoft.com/office/drawing/2010/main">
                <a:solidFill>
                  <a:srgbClr val="FFFFFF"/>
                </a:solidFill>
              </a14:hiddenFill>
            </a:ext>
          </a:extLst>
        </p:spPr>
      </p:pic>
      <p:sp>
        <p:nvSpPr>
          <p:cNvPr id="66" name="65 Rectángulo redondeado"/>
          <p:cNvSpPr/>
          <p:nvPr/>
        </p:nvSpPr>
        <p:spPr bwMode="auto">
          <a:xfrm>
            <a:off x="1273401" y="3076296"/>
            <a:ext cx="4395436" cy="950380"/>
          </a:xfrm>
          <a:prstGeom prst="roundRect">
            <a:avLst/>
          </a:prstGeom>
          <a:no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66">
              <a:buClrTx/>
            </a:pPr>
            <a:endParaRPr lang="en-GB" sz="1800" kern="1200">
              <a:latin typeface="STXinwei" panose="02010800040101010101" pitchFamily="2" charset="-122"/>
              <a:ea typeface="STXinwei" panose="02010800040101010101" pitchFamily="2" charset="-122"/>
              <a:cs typeface="+mn-cs"/>
            </a:endParaRPr>
          </a:p>
        </p:txBody>
      </p:sp>
      <p:pic>
        <p:nvPicPr>
          <p:cNvPr id="67" name="Picture 2" descr="C:\Users\Toni tpv\Desktop\team.eps"/>
          <p:cNvPicPr>
            <a:picLocks noChangeAspect="1" noChangeArrowheads="1"/>
          </p:cNvPicPr>
          <p:nvPr/>
        </p:nvPicPr>
        <p:blipFill>
          <a:blip r:embed="rId10" cstate="print">
            <a:extLst>
              <a:ext uri="{28A0092B-C50C-407E-A947-70E740481C1C}">
                <a14:useLocalDpi xmlns:a14="http://schemas.microsoft.com/office/drawing/2010/main"/>
              </a:ext>
            </a:extLst>
          </a:blip>
          <a:srcRect/>
          <a:stretch>
            <a:fillRect/>
          </a:stretch>
        </p:blipFill>
        <p:spPr bwMode="auto">
          <a:xfrm>
            <a:off x="2470853" y="3128415"/>
            <a:ext cx="478139" cy="478139"/>
          </a:xfrm>
          <a:prstGeom prst="rect">
            <a:avLst/>
          </a:prstGeom>
          <a:noFill/>
          <a:extLst>
            <a:ext uri="{909E8E84-426E-40DD-AFC4-6F175D3DCCD1}">
              <a14:hiddenFill xmlns:a14="http://schemas.microsoft.com/office/drawing/2010/main">
                <a:solidFill>
                  <a:srgbClr val="FFFFFF"/>
                </a:solidFill>
              </a14:hiddenFill>
            </a:ext>
          </a:extLst>
        </p:spPr>
      </p:pic>
      <p:cxnSp>
        <p:nvCxnSpPr>
          <p:cNvPr id="89" name="88 Conector recto de flecha"/>
          <p:cNvCxnSpPr>
            <a:endCxn id="1026" idx="1"/>
          </p:cNvCxnSpPr>
          <p:nvPr/>
        </p:nvCxnSpPr>
        <p:spPr bwMode="auto">
          <a:xfrm flipV="1">
            <a:off x="2017590" y="1568737"/>
            <a:ext cx="368542" cy="254777"/>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3" name="92 Conector recto de flecha"/>
          <p:cNvCxnSpPr>
            <a:endCxn id="4" idx="1"/>
          </p:cNvCxnSpPr>
          <p:nvPr/>
        </p:nvCxnSpPr>
        <p:spPr bwMode="auto">
          <a:xfrm>
            <a:off x="2023884" y="1815426"/>
            <a:ext cx="1155196" cy="10823"/>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6" name="95 Conector recto de flecha"/>
          <p:cNvCxnSpPr>
            <a:stCxn id="1026" idx="3"/>
            <a:endCxn id="4" idx="1"/>
          </p:cNvCxnSpPr>
          <p:nvPr/>
        </p:nvCxnSpPr>
        <p:spPr bwMode="auto">
          <a:xfrm>
            <a:off x="2864270" y="1568736"/>
            <a:ext cx="314808" cy="257512"/>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8" name="97 Conector recto de flecha"/>
          <p:cNvCxnSpPr/>
          <p:nvPr/>
        </p:nvCxnSpPr>
        <p:spPr bwMode="auto">
          <a:xfrm flipV="1">
            <a:off x="1975472" y="3338588"/>
            <a:ext cx="495381" cy="310261"/>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9" name="98 Conector recto de flecha"/>
          <p:cNvCxnSpPr>
            <a:endCxn id="3" idx="1"/>
          </p:cNvCxnSpPr>
          <p:nvPr/>
        </p:nvCxnSpPr>
        <p:spPr bwMode="auto">
          <a:xfrm>
            <a:off x="1975470" y="3669614"/>
            <a:ext cx="1503336" cy="16164"/>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00" name="99 Conector recto de flecha"/>
          <p:cNvCxnSpPr>
            <a:endCxn id="3" idx="1"/>
          </p:cNvCxnSpPr>
          <p:nvPr/>
        </p:nvCxnSpPr>
        <p:spPr bwMode="auto">
          <a:xfrm>
            <a:off x="2949771" y="3335981"/>
            <a:ext cx="529036" cy="349797"/>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22" name="121 Conector recto de flecha"/>
          <p:cNvCxnSpPr>
            <a:stCxn id="3" idx="3"/>
            <a:endCxn id="24" idx="1"/>
          </p:cNvCxnSpPr>
          <p:nvPr/>
        </p:nvCxnSpPr>
        <p:spPr bwMode="auto">
          <a:xfrm flipV="1">
            <a:off x="3883992" y="3682017"/>
            <a:ext cx="1153630" cy="3763"/>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24" name="123 Conector recto de flecha"/>
          <p:cNvCxnSpPr>
            <a:stCxn id="4" idx="3"/>
            <a:endCxn id="23" idx="1"/>
          </p:cNvCxnSpPr>
          <p:nvPr/>
        </p:nvCxnSpPr>
        <p:spPr bwMode="auto">
          <a:xfrm flipV="1">
            <a:off x="4041108" y="1825280"/>
            <a:ext cx="896920" cy="969"/>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73" name="172 CuadroTexto"/>
          <p:cNvSpPr txBox="1"/>
          <p:nvPr/>
        </p:nvSpPr>
        <p:spPr>
          <a:xfrm>
            <a:off x="2864272" y="951048"/>
            <a:ext cx="560996" cy="369332"/>
          </a:xfrm>
          <a:prstGeom prst="rect">
            <a:avLst/>
          </a:prstGeom>
          <a:noFill/>
        </p:spPr>
        <p:txBody>
          <a:bodyPr wrap="square" rtlCol="0">
            <a:spAutoFit/>
          </a:bodyPr>
          <a:lstStyle/>
          <a:p>
            <a:pPr defTabSz="685766">
              <a:buClrTx/>
            </a:pPr>
            <a:r>
              <a:rPr lang="en-GB" sz="1800" i="1" kern="1200">
                <a:solidFill>
                  <a:srgbClr val="5B9BD5"/>
                </a:solidFill>
                <a:latin typeface="STXinwei" panose="02010800040101010101" pitchFamily="2" charset="-122"/>
                <a:ea typeface="STXinwei" panose="02010800040101010101" pitchFamily="2" charset="-122"/>
                <a:cs typeface="+mn-cs"/>
              </a:rPr>
              <a:t>C</a:t>
            </a:r>
          </a:p>
        </p:txBody>
      </p:sp>
      <p:sp>
        <p:nvSpPr>
          <p:cNvPr id="1036" name="1035 Rectángulo"/>
          <p:cNvSpPr/>
          <p:nvPr/>
        </p:nvSpPr>
        <p:spPr>
          <a:xfrm>
            <a:off x="2380802" y="1852677"/>
            <a:ext cx="606256" cy="338554"/>
          </a:xfrm>
          <a:prstGeom prst="rect">
            <a:avLst/>
          </a:prstGeom>
        </p:spPr>
        <p:txBody>
          <a:bodyPr wrap="none">
            <a:spAutoFit/>
          </a:bodyPr>
          <a:lstStyle/>
          <a:p>
            <a:pPr defTabSz="685766">
              <a:buClrTx/>
            </a:pPr>
            <a:r>
              <a:rPr lang="en-GB" sz="1600" b="1" i="1" kern="1200" err="1">
                <a:solidFill>
                  <a:srgbClr val="FFFFFF"/>
                </a:solidFill>
                <a:latin typeface="STXinwei" panose="02010800040101010101" pitchFamily="2" charset="-122"/>
                <a:ea typeface="STXinwei" panose="02010800040101010101" pitchFamily="2" charset="-122"/>
                <a:cs typeface="+mn-cs"/>
              </a:rPr>
              <a:t>h·g</a:t>
            </a:r>
            <a:endParaRPr lang="en-GB" sz="1600" b="1" kern="1200">
              <a:latin typeface="STXinwei" panose="02010800040101010101" pitchFamily="2" charset="-122"/>
              <a:ea typeface="STXinwei" panose="02010800040101010101" pitchFamily="2" charset="-122"/>
              <a:cs typeface="+mn-cs"/>
            </a:endParaRPr>
          </a:p>
        </p:txBody>
      </p:sp>
      <p:sp>
        <p:nvSpPr>
          <p:cNvPr id="180" name="179 Rectángulo"/>
          <p:cNvSpPr/>
          <p:nvPr/>
        </p:nvSpPr>
        <p:spPr>
          <a:xfrm>
            <a:off x="2028851" y="1320378"/>
            <a:ext cx="287258" cy="338554"/>
          </a:xfrm>
          <a:prstGeom prst="rect">
            <a:avLst/>
          </a:prstGeom>
        </p:spPr>
        <p:txBody>
          <a:bodyPr wrap="none">
            <a:spAutoFit/>
          </a:bodyPr>
          <a:lstStyle/>
          <a:p>
            <a:pPr defTabSz="685766">
              <a:buClrTx/>
            </a:pPr>
            <a:r>
              <a:rPr lang="en-GB" sz="1600" b="1" i="1" kern="1200">
                <a:solidFill>
                  <a:srgbClr val="FFFFFF"/>
                </a:solidFill>
                <a:latin typeface="STXinwei" panose="02010800040101010101" pitchFamily="2" charset="-122"/>
                <a:ea typeface="STXinwei" panose="02010800040101010101" pitchFamily="2" charset="-122"/>
                <a:cs typeface="+mn-cs"/>
              </a:rPr>
              <a:t>g</a:t>
            </a:r>
            <a:endParaRPr lang="en-GB" sz="1600" b="1" kern="1200">
              <a:latin typeface="STXinwei" panose="02010800040101010101" pitchFamily="2" charset="-122"/>
              <a:ea typeface="STXinwei" panose="02010800040101010101" pitchFamily="2" charset="-122"/>
              <a:cs typeface="+mn-cs"/>
            </a:endParaRPr>
          </a:p>
        </p:txBody>
      </p:sp>
      <p:sp>
        <p:nvSpPr>
          <p:cNvPr id="182" name="181 Rectángulo"/>
          <p:cNvSpPr/>
          <p:nvPr/>
        </p:nvSpPr>
        <p:spPr>
          <a:xfrm>
            <a:off x="2914509" y="1311447"/>
            <a:ext cx="298480" cy="338554"/>
          </a:xfrm>
          <a:prstGeom prst="rect">
            <a:avLst/>
          </a:prstGeom>
        </p:spPr>
        <p:txBody>
          <a:bodyPr wrap="none">
            <a:spAutoFit/>
          </a:bodyPr>
          <a:lstStyle/>
          <a:p>
            <a:pPr defTabSz="685766">
              <a:buClrTx/>
            </a:pPr>
            <a:r>
              <a:rPr lang="en-GB" sz="1600" b="1" i="1" kern="1200">
                <a:solidFill>
                  <a:srgbClr val="FFFFFF"/>
                </a:solidFill>
                <a:latin typeface="STXinwei" panose="02010800040101010101" pitchFamily="2" charset="-122"/>
                <a:ea typeface="STXinwei" panose="02010800040101010101" pitchFamily="2" charset="-122"/>
                <a:cs typeface="+mn-cs"/>
              </a:rPr>
              <a:t>h</a:t>
            </a:r>
            <a:endParaRPr lang="en-GB" sz="1600" b="1" kern="1200">
              <a:latin typeface="STXinwei" panose="02010800040101010101" pitchFamily="2" charset="-122"/>
              <a:ea typeface="STXinwei" panose="02010800040101010101" pitchFamily="2" charset="-122"/>
              <a:cs typeface="+mn-cs"/>
            </a:endParaRPr>
          </a:p>
        </p:txBody>
      </p:sp>
      <p:sp>
        <p:nvSpPr>
          <p:cNvPr id="59" name="58 Rectángulo"/>
          <p:cNvSpPr/>
          <p:nvPr/>
        </p:nvSpPr>
        <p:spPr>
          <a:xfrm>
            <a:off x="3900859" y="2502081"/>
            <a:ext cx="862737" cy="261610"/>
          </a:xfrm>
          <a:prstGeom prst="rect">
            <a:avLst/>
          </a:prstGeom>
        </p:spPr>
        <p:txBody>
          <a:bodyPr wrap="none">
            <a:spAutoFit/>
          </a:bodyPr>
          <a:lstStyle/>
          <a:p>
            <a:pPr defTabSz="685766">
              <a:buClrTx/>
            </a:pPr>
            <a:r>
              <a:rPr lang="en-GB" sz="1100" i="1" kern="1200">
                <a:solidFill>
                  <a:srgbClr val="FFFFFF"/>
                </a:solidFill>
                <a:latin typeface="STXinwei" panose="02010800040101010101" pitchFamily="2" charset="-122"/>
                <a:ea typeface="STXinwei" panose="02010800040101010101" pitchFamily="2" charset="-122"/>
                <a:cs typeface="+mn-cs"/>
              </a:rPr>
              <a:t>F </a:t>
            </a:r>
            <a:r>
              <a:rPr lang="en-GB" sz="1100" i="1" kern="1200">
                <a:solidFill>
                  <a:srgbClr val="DBB76C"/>
                </a:solidFill>
                <a:latin typeface="STXinwei" panose="02010800040101010101" pitchFamily="2" charset="-122"/>
                <a:ea typeface="STXinwei" panose="02010800040101010101" pitchFamily="2" charset="-122"/>
                <a:cs typeface="+mn-cs"/>
              </a:rPr>
              <a:t>(</a:t>
            </a:r>
            <a:r>
              <a:rPr lang="en-GB" sz="1100" i="1" kern="1200" err="1">
                <a:solidFill>
                  <a:srgbClr val="DBB76C"/>
                </a:solidFill>
                <a:latin typeface="STXinwei" panose="02010800040101010101" pitchFamily="2" charset="-122"/>
                <a:ea typeface="STXinwei" panose="02010800040101010101" pitchFamily="2" charset="-122"/>
                <a:cs typeface="+mn-cs"/>
              </a:rPr>
              <a:t>Functor</a:t>
            </a:r>
            <a:r>
              <a:rPr lang="en-GB" sz="1100" i="1" kern="1200">
                <a:solidFill>
                  <a:srgbClr val="DBB76C"/>
                </a:solidFill>
                <a:latin typeface="STXinwei" panose="02010800040101010101" pitchFamily="2" charset="-122"/>
                <a:ea typeface="STXinwei" panose="02010800040101010101" pitchFamily="2" charset="-122"/>
                <a:cs typeface="+mn-cs"/>
              </a:rPr>
              <a:t>)</a:t>
            </a:r>
            <a:endParaRPr lang="en-GB" sz="1100" kern="1200">
              <a:solidFill>
                <a:srgbClr val="DBB76C"/>
              </a:solidFill>
              <a:latin typeface="STXinwei" panose="02010800040101010101" pitchFamily="2" charset="-122"/>
              <a:ea typeface="STXinwei" panose="02010800040101010101" pitchFamily="2" charset="-122"/>
              <a:cs typeface="+mn-cs"/>
            </a:endParaRPr>
          </a:p>
        </p:txBody>
      </p:sp>
      <p:cxnSp>
        <p:nvCxnSpPr>
          <p:cNvPr id="10" name="9 Conector recto de flecha"/>
          <p:cNvCxnSpPr/>
          <p:nvPr/>
        </p:nvCxnSpPr>
        <p:spPr bwMode="auto">
          <a:xfrm>
            <a:off x="1703146" y="2146775"/>
            <a:ext cx="0" cy="1199205"/>
          </a:xfrm>
          <a:prstGeom prst="straightConnector1">
            <a:avLst/>
          </a:prstGeom>
          <a:solidFill>
            <a:schemeClr val="accent1"/>
          </a:solidFill>
          <a:ln w="9525" cap="flat" cmpd="sng" algn="ctr">
            <a:solidFill>
              <a:schemeClr val="accent4">
                <a:lumMod val="65000"/>
                <a:lumOff val="35000"/>
              </a:schemeClr>
            </a:solidFill>
            <a:prstDash val="lgDash"/>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70" name="69 Conector recto de flecha"/>
          <p:cNvCxnSpPr/>
          <p:nvPr/>
        </p:nvCxnSpPr>
        <p:spPr bwMode="auto">
          <a:xfrm>
            <a:off x="3610092" y="1978403"/>
            <a:ext cx="0" cy="1367577"/>
          </a:xfrm>
          <a:prstGeom prst="straightConnector1">
            <a:avLst/>
          </a:prstGeom>
          <a:solidFill>
            <a:schemeClr val="accent1"/>
          </a:solidFill>
          <a:ln w="9525" cap="flat" cmpd="sng" algn="ctr">
            <a:solidFill>
              <a:schemeClr val="accent4">
                <a:lumMod val="65000"/>
                <a:lumOff val="35000"/>
              </a:schemeClr>
            </a:solidFill>
            <a:prstDash val="lgDash"/>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73" name="72 Conector recto de flecha"/>
          <p:cNvCxnSpPr/>
          <p:nvPr/>
        </p:nvCxnSpPr>
        <p:spPr bwMode="auto">
          <a:xfrm flipH="1">
            <a:off x="5250000" y="2191232"/>
            <a:ext cx="1" cy="1198731"/>
          </a:xfrm>
          <a:prstGeom prst="straightConnector1">
            <a:avLst/>
          </a:prstGeom>
          <a:solidFill>
            <a:schemeClr val="accent1"/>
          </a:solidFill>
          <a:ln w="9525" cap="flat" cmpd="sng" algn="ctr">
            <a:solidFill>
              <a:schemeClr val="accent4">
                <a:lumMod val="65000"/>
                <a:lumOff val="35000"/>
              </a:schemeClr>
            </a:solidFill>
            <a:prstDash val="lgDash"/>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2" name="Group 1">
            <a:extLst>
              <a:ext uri="{FF2B5EF4-FFF2-40B4-BE49-F238E27FC236}">
                <a16:creationId xmlns:a16="http://schemas.microsoft.com/office/drawing/2014/main" id="{EE89DED6-6967-424A-A051-C4DEA7DE59E8}"/>
              </a:ext>
            </a:extLst>
          </p:cNvPr>
          <p:cNvGrpSpPr/>
          <p:nvPr/>
        </p:nvGrpSpPr>
        <p:grpSpPr>
          <a:xfrm>
            <a:off x="6351819" y="951048"/>
            <a:ext cx="2257234" cy="962397"/>
            <a:chOff x="6403039" y="1032108"/>
            <a:chExt cx="2257234" cy="962397"/>
          </a:xfrm>
        </p:grpSpPr>
        <p:sp>
          <p:nvSpPr>
            <p:cNvPr id="76" name="75 Rectángulo"/>
            <p:cNvSpPr/>
            <p:nvPr/>
          </p:nvSpPr>
          <p:spPr>
            <a:xfrm>
              <a:off x="6692406" y="1121610"/>
              <a:ext cx="1430492" cy="338554"/>
            </a:xfrm>
            <a:prstGeom prst="rect">
              <a:avLst/>
            </a:prstGeom>
          </p:spPr>
          <p:txBody>
            <a:bodyPr wrap="square">
              <a:spAutoFit/>
            </a:bodyPr>
            <a:lstStyle/>
            <a:p>
              <a:pPr defTabSz="685766">
                <a:buClrTx/>
              </a:pPr>
              <a:r>
                <a:rPr lang="en-GB" sz="1600" i="1" kern="1200" dirty="0">
                  <a:solidFill>
                    <a:srgbClr val="FFFFFF"/>
                  </a:solidFill>
                  <a:latin typeface="STXinwei" panose="02010800040101010101" pitchFamily="2" charset="-122"/>
                  <a:ea typeface="STXinwei" panose="02010800040101010101" pitchFamily="2" charset="-122"/>
                  <a:cs typeface="+mn-cs"/>
                </a:rPr>
                <a:t>F </a:t>
              </a:r>
              <a:r>
                <a:rPr lang="en-GB" sz="1600" i="1" kern="1200" dirty="0">
                  <a:solidFill>
                    <a:srgbClr val="DBB76C"/>
                  </a:solidFill>
                  <a:latin typeface="STXinwei" panose="02010800040101010101" pitchFamily="2" charset="-122"/>
                  <a:ea typeface="STXinwei" panose="02010800040101010101" pitchFamily="2" charset="-122"/>
                  <a:cs typeface="+mn-cs"/>
                </a:rPr>
                <a:t>(Functor)</a:t>
              </a:r>
              <a:endParaRPr lang="en-GB" sz="1600" kern="1200" dirty="0">
                <a:solidFill>
                  <a:srgbClr val="DBB76C"/>
                </a:solidFill>
                <a:latin typeface="STXinwei" panose="02010800040101010101" pitchFamily="2" charset="-122"/>
                <a:ea typeface="STXinwei" panose="02010800040101010101" pitchFamily="2" charset="-122"/>
                <a:cs typeface="+mn-cs"/>
              </a:endParaRPr>
            </a:p>
          </p:txBody>
        </p:sp>
        <p:sp>
          <p:nvSpPr>
            <p:cNvPr id="77" name="76 CuadroTexto"/>
            <p:cNvSpPr txBox="1"/>
            <p:nvPr/>
          </p:nvSpPr>
          <p:spPr>
            <a:xfrm>
              <a:off x="6403039" y="1381086"/>
              <a:ext cx="2257234" cy="523220"/>
            </a:xfrm>
            <a:prstGeom prst="rect">
              <a:avLst/>
            </a:prstGeom>
            <a:noFill/>
          </p:spPr>
          <p:txBody>
            <a:bodyPr wrap="square" rtlCol="0">
              <a:spAutoFit/>
            </a:bodyPr>
            <a:lstStyle/>
            <a:p>
              <a:pPr defTabSz="685766">
                <a:buClrTx/>
              </a:pPr>
              <a:r>
                <a:rPr lang="en-GB" kern="1200">
                  <a:solidFill>
                    <a:srgbClr val="FFFFFF"/>
                  </a:solidFill>
                  <a:latin typeface="STXinwei" panose="02010800040101010101" pitchFamily="2" charset="-122"/>
                  <a:ea typeface="STXinwei" panose="02010800040101010101" pitchFamily="2" charset="-122"/>
                  <a:cs typeface="Arial" charset="0"/>
                </a:rPr>
                <a:t>Maps similar structures across categories</a:t>
              </a:r>
              <a:endParaRPr lang="en-GB" sz="500" kern="1200">
                <a:solidFill>
                  <a:srgbClr val="FFFFFF"/>
                </a:solidFill>
                <a:latin typeface="STXinwei" panose="02010800040101010101" pitchFamily="2" charset="-122"/>
                <a:ea typeface="STXinwei" panose="02010800040101010101" pitchFamily="2" charset="-122"/>
                <a:cs typeface="Arial" charset="0"/>
              </a:endParaRPr>
            </a:p>
          </p:txBody>
        </p:sp>
        <p:sp>
          <p:nvSpPr>
            <p:cNvPr id="17" name="16 Rectángulo redondeado"/>
            <p:cNvSpPr/>
            <p:nvPr/>
          </p:nvSpPr>
          <p:spPr bwMode="auto">
            <a:xfrm>
              <a:off x="6403041" y="1032108"/>
              <a:ext cx="2009223" cy="962397"/>
            </a:xfrm>
            <a:prstGeom prst="roundRect">
              <a:avLst/>
            </a:prstGeom>
            <a:noFill/>
            <a:ln w="9525" cap="flat" cmpd="sng" algn="ctr">
              <a:solidFill>
                <a:srgbClr val="D6AC58"/>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66">
                <a:buClrTx/>
              </a:pPr>
              <a:endParaRPr lang="en-GB" sz="1800" kern="1200">
                <a:latin typeface="STXinwei" panose="02010800040101010101" pitchFamily="2" charset="-122"/>
                <a:ea typeface="STXinwei" panose="02010800040101010101" pitchFamily="2" charset="-122"/>
                <a:cs typeface="+mn-cs"/>
              </a:endParaRPr>
            </a:p>
          </p:txBody>
        </p:sp>
      </p:grpSp>
      <p:pic>
        <p:nvPicPr>
          <p:cNvPr id="5" name="Picture 4">
            <a:hlinkClick r:id="rId11"/>
            <a:extLst>
              <a:ext uri="{FF2B5EF4-FFF2-40B4-BE49-F238E27FC236}">
                <a16:creationId xmlns:a16="http://schemas.microsoft.com/office/drawing/2014/main" id="{6274FC2E-AD2C-104C-8663-BDFA14E9AA1E}"/>
              </a:ext>
            </a:extLst>
          </p:cNvPr>
          <p:cNvPicPr>
            <a:picLocks noChangeAspect="1"/>
          </p:cNvPicPr>
          <p:nvPr/>
        </p:nvPicPr>
        <p:blipFill>
          <a:blip r:embed="rId12"/>
          <a:stretch>
            <a:fillRect/>
          </a:stretch>
        </p:blipFill>
        <p:spPr>
          <a:xfrm>
            <a:off x="6322411" y="2052405"/>
            <a:ext cx="2009213" cy="2678951"/>
          </a:xfrm>
          <a:prstGeom prst="rect">
            <a:avLst/>
          </a:prstGeom>
        </p:spPr>
      </p:pic>
      <p:sp>
        <p:nvSpPr>
          <p:cNvPr id="6" name="TextBox 5">
            <a:extLst>
              <a:ext uri="{FF2B5EF4-FFF2-40B4-BE49-F238E27FC236}">
                <a16:creationId xmlns:a16="http://schemas.microsoft.com/office/drawing/2014/main" id="{D19DBBA4-5507-0D4A-BBA6-BEFF93455F49}"/>
              </a:ext>
            </a:extLst>
          </p:cNvPr>
          <p:cNvSpPr txBox="1"/>
          <p:nvPr/>
        </p:nvSpPr>
        <p:spPr>
          <a:xfrm>
            <a:off x="1060844" y="4278281"/>
            <a:ext cx="4820550" cy="523220"/>
          </a:xfrm>
          <a:prstGeom prst="rect">
            <a:avLst/>
          </a:prstGeom>
          <a:noFill/>
        </p:spPr>
        <p:txBody>
          <a:bodyPr wrap="none" rtlCol="0">
            <a:spAutoFit/>
          </a:bodyPr>
          <a:lstStyle/>
          <a:p>
            <a:r>
              <a:rPr lang="en-TW" sz="2800" dirty="0">
                <a:solidFill>
                  <a:schemeClr val="bg1"/>
                </a:solidFill>
              </a:rPr>
              <a:t>Think different, yet the same!</a:t>
            </a:r>
          </a:p>
        </p:txBody>
      </p:sp>
    </p:spTree>
    <p:extLst>
      <p:ext uri="{BB962C8B-B14F-4D97-AF65-F5344CB8AC3E}">
        <p14:creationId xmlns:p14="http://schemas.microsoft.com/office/powerpoint/2010/main" val="180270281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矩形 1"/>
          <p:cNvSpPr>
            <a:spLocks noChangeArrowheads="1"/>
          </p:cNvSpPr>
          <p:nvPr/>
        </p:nvSpPr>
        <p:spPr bwMode="auto">
          <a:xfrm>
            <a:off x="1437449" y="144731"/>
            <a:ext cx="6357831"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766">
              <a:buClrTx/>
            </a:pPr>
            <a:r>
              <a:rPr lang="en-US" altLang="x-none" sz="2700" kern="1200" dirty="0">
                <a:solidFill>
                  <a:prstClr val="white"/>
                </a:solidFill>
                <a:latin typeface="STXinwei" panose="02010800040101010101" pitchFamily="2" charset="-122"/>
                <a:ea typeface="STXinwei" panose="02010800040101010101" pitchFamily="2" charset="-122"/>
                <a:cs typeface="Arial" charset="0"/>
              </a:rPr>
              <a:t>Would simple “analogy” always work?</a:t>
            </a:r>
            <a:endParaRPr lang="zh-CN" altLang="en-US" sz="2700" kern="1200" dirty="0">
              <a:solidFill>
                <a:prstClr val="white"/>
              </a:solidFill>
              <a:latin typeface="STXinwei" panose="02010800040101010101" pitchFamily="2" charset="-122"/>
              <a:ea typeface="STXinwei" panose="02010800040101010101" pitchFamily="2" charset="-122"/>
              <a:cs typeface="Arial" charset="0"/>
            </a:endParaRPr>
          </a:p>
        </p:txBody>
      </p:sp>
      <p:pic>
        <p:nvPicPr>
          <p:cNvPr id="3" name="2 Imagen"/>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530682" y="2879940"/>
            <a:ext cx="405184" cy="492792"/>
          </a:xfrm>
          <a:prstGeom prst="rect">
            <a:avLst/>
          </a:prstGeom>
        </p:spPr>
      </p:pic>
      <p:pic>
        <p:nvPicPr>
          <p:cNvPr id="4" name="3 Imagen"/>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230954" y="1447305"/>
            <a:ext cx="862029" cy="646942"/>
          </a:xfrm>
          <a:prstGeom prst="rect">
            <a:avLst/>
          </a:prstGeom>
        </p:spPr>
      </p:pic>
      <p:sp>
        <p:nvSpPr>
          <p:cNvPr id="9" name="8 CuadroTexto"/>
          <p:cNvSpPr txBox="1"/>
          <p:nvPr/>
        </p:nvSpPr>
        <p:spPr>
          <a:xfrm>
            <a:off x="3581328" y="2439070"/>
            <a:ext cx="615768" cy="646331"/>
          </a:xfrm>
          <a:prstGeom prst="rect">
            <a:avLst/>
          </a:prstGeom>
          <a:noFill/>
        </p:spPr>
        <p:txBody>
          <a:bodyPr wrap="square" rtlCol="0">
            <a:spAutoFit/>
          </a:bodyPr>
          <a:lstStyle/>
          <a:p>
            <a:pPr defTabSz="685766">
              <a:buClrTx/>
            </a:pPr>
            <a:r>
              <a:rPr lang="en-GB" sz="1800" i="1" kern="1200">
                <a:solidFill>
                  <a:srgbClr val="5B9BD5"/>
                </a:solidFill>
                <a:latin typeface="STXinwei" panose="02010800040101010101" pitchFamily="2" charset="-122"/>
                <a:ea typeface="STXinwei" panose="02010800040101010101" pitchFamily="2" charset="-122"/>
                <a:cs typeface="+mn-cs"/>
              </a:rPr>
              <a:t>C’’</a:t>
            </a:r>
          </a:p>
        </p:txBody>
      </p:sp>
      <p:pic>
        <p:nvPicPr>
          <p:cNvPr id="23" name="22 Imagen"/>
          <p:cNvPicPr>
            <a:picLocks noChangeAspect="1"/>
          </p:cNvPicPr>
          <p:nvPr/>
        </p:nvPicPr>
        <p:blipFill>
          <a:blip r:embed="rId5" cstate="screen">
            <a:extLst>
              <a:ext uri="{BEBA8EAE-BF5A-486C-A8C5-ECC9F3942E4B}">
                <a14:imgProps xmlns:a14="http://schemas.microsoft.com/office/drawing/2010/main">
                  <a14:imgLayer r:embed="rId6">
                    <a14:imgEffect>
                      <a14:backgroundRemoval t="0" b="100000" l="10000" r="100000"/>
                    </a14:imgEffect>
                  </a14:imgLayer>
                </a14:imgProps>
              </a:ext>
              <a:ext uri="{28A0092B-C50C-407E-A947-70E740481C1C}">
                <a14:useLocalDpi xmlns:a14="http://schemas.microsoft.com/office/drawing/2010/main"/>
              </a:ext>
            </a:extLst>
          </a:blip>
          <a:stretch>
            <a:fillRect/>
          </a:stretch>
        </p:blipFill>
        <p:spPr>
          <a:xfrm>
            <a:off x="4989904" y="1457836"/>
            <a:ext cx="623945" cy="623945"/>
          </a:xfrm>
          <a:prstGeom prst="rect">
            <a:avLst/>
          </a:prstGeom>
        </p:spPr>
      </p:pic>
      <p:pic>
        <p:nvPicPr>
          <p:cNvPr id="24" name="23 Imagen"/>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5089497" y="2859468"/>
            <a:ext cx="526213" cy="526213"/>
          </a:xfrm>
          <a:prstGeom prst="rect">
            <a:avLst/>
          </a:prstGeom>
        </p:spPr>
      </p:pic>
      <p:sp>
        <p:nvSpPr>
          <p:cNvPr id="50" name="49 CuadroTexto"/>
          <p:cNvSpPr txBox="1"/>
          <p:nvPr/>
        </p:nvSpPr>
        <p:spPr>
          <a:xfrm>
            <a:off x="3581330" y="3744300"/>
            <a:ext cx="518565" cy="1200329"/>
          </a:xfrm>
          <a:prstGeom prst="rect">
            <a:avLst/>
          </a:prstGeom>
          <a:noFill/>
        </p:spPr>
        <p:txBody>
          <a:bodyPr wrap="square" rtlCol="0">
            <a:spAutoFit/>
          </a:bodyPr>
          <a:lstStyle/>
          <a:p>
            <a:pPr defTabSz="685766">
              <a:buClrTx/>
            </a:pPr>
            <a:r>
              <a:rPr lang="en-GB" sz="1800" i="1" kern="1200">
                <a:solidFill>
                  <a:srgbClr val="5B9BD5"/>
                </a:solidFill>
                <a:latin typeface="STXinwei" panose="02010800040101010101" pitchFamily="2" charset="-122"/>
                <a:ea typeface="STXinwei" panose="02010800040101010101" pitchFamily="2" charset="-122"/>
                <a:cs typeface="+mn-cs"/>
              </a:rPr>
              <a:t>C’’’</a:t>
            </a:r>
          </a:p>
        </p:txBody>
      </p:sp>
      <p:pic>
        <p:nvPicPr>
          <p:cNvPr id="28" name="27 Imagen"/>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3329155" y="4008118"/>
            <a:ext cx="867943" cy="798127"/>
          </a:xfrm>
          <a:prstGeom prst="rect">
            <a:avLst/>
          </a:prstGeom>
        </p:spPr>
      </p:pic>
      <p:pic>
        <p:nvPicPr>
          <p:cNvPr id="52" name="51 Imagen"/>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1276882" y="1280617"/>
            <a:ext cx="956281" cy="956281"/>
          </a:xfrm>
          <a:prstGeom prst="rect">
            <a:avLst/>
          </a:prstGeom>
        </p:spPr>
      </p:pic>
      <p:pic>
        <p:nvPicPr>
          <p:cNvPr id="53" name="52 Imagen"/>
          <p:cNvPicPr>
            <a:picLocks noChangeAspect="1"/>
          </p:cNvPicPr>
          <p:nvPr/>
        </p:nvPicPr>
        <p:blipFill>
          <a:blip r:embed="rId10" cstate="screen">
            <a:lum bright="70000" contrast="-70000"/>
            <a:extLst>
              <a:ext uri="{28A0092B-C50C-407E-A947-70E740481C1C}">
                <a14:useLocalDpi xmlns:a14="http://schemas.microsoft.com/office/drawing/2010/main"/>
              </a:ext>
            </a:extLst>
          </a:blip>
          <a:stretch>
            <a:fillRect/>
          </a:stretch>
        </p:blipFill>
        <p:spPr>
          <a:xfrm>
            <a:off x="1366580" y="2797101"/>
            <a:ext cx="1010808" cy="636454"/>
          </a:xfrm>
          <a:prstGeom prst="rect">
            <a:avLst/>
          </a:prstGeom>
        </p:spPr>
      </p:pic>
      <p:cxnSp>
        <p:nvCxnSpPr>
          <p:cNvPr id="57" name="56 Conector recto de flecha"/>
          <p:cNvCxnSpPr>
            <a:stCxn id="58" idx="2"/>
            <a:endCxn id="66" idx="0"/>
          </p:cNvCxnSpPr>
          <p:nvPr/>
        </p:nvCxnSpPr>
        <p:spPr bwMode="auto">
          <a:xfrm>
            <a:off x="3522995" y="2204999"/>
            <a:ext cx="0" cy="311855"/>
          </a:xfrm>
          <a:prstGeom prst="straightConnector1">
            <a:avLst/>
          </a:prstGeom>
          <a:solidFill>
            <a:schemeClr val="accent1"/>
          </a:solidFill>
          <a:ln w="1905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8" name="57 Rectángulo redondeado"/>
          <p:cNvSpPr/>
          <p:nvPr/>
        </p:nvSpPr>
        <p:spPr bwMode="auto">
          <a:xfrm>
            <a:off x="1325277" y="1242602"/>
            <a:ext cx="4395436" cy="962397"/>
          </a:xfrm>
          <a:prstGeom prst="roundRect">
            <a:avLst/>
          </a:prstGeom>
          <a:no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66">
              <a:buClrTx/>
            </a:pPr>
            <a:endParaRPr lang="en-GB" sz="1800" kern="1200">
              <a:latin typeface="STXinwei" panose="02010800040101010101" pitchFamily="2" charset="-122"/>
              <a:ea typeface="STXinwei" panose="02010800040101010101" pitchFamily="2" charset="-122"/>
              <a:cs typeface="+mn-cs"/>
            </a:endParaRPr>
          </a:p>
        </p:txBody>
      </p:sp>
      <p:pic>
        <p:nvPicPr>
          <p:cNvPr id="1026" name="Picture 2" descr="C:\Users\Toni tpv\Desktop\team.eps"/>
          <p:cNvPicPr>
            <a:picLocks noChangeAspect="1" noChangeArrowheads="1"/>
          </p:cNvPicPr>
          <p:nvPr/>
        </p:nvPicPr>
        <p:blipFill>
          <a:blip r:embed="rId11" cstate="print">
            <a:extLst>
              <a:ext uri="{28A0092B-C50C-407E-A947-70E740481C1C}">
                <a14:useLocalDpi xmlns:a14="http://schemas.microsoft.com/office/drawing/2010/main"/>
              </a:ext>
            </a:extLst>
          </a:blip>
          <a:srcRect/>
          <a:stretch>
            <a:fillRect/>
          </a:stretch>
        </p:blipFill>
        <p:spPr bwMode="auto">
          <a:xfrm>
            <a:off x="2438008" y="1274196"/>
            <a:ext cx="478139" cy="478139"/>
          </a:xfrm>
          <a:prstGeom prst="rect">
            <a:avLst/>
          </a:prstGeom>
          <a:noFill/>
          <a:extLst>
            <a:ext uri="{909E8E84-426E-40DD-AFC4-6F175D3DCCD1}">
              <a14:hiddenFill xmlns:a14="http://schemas.microsoft.com/office/drawing/2010/main">
                <a:solidFill>
                  <a:srgbClr val="FFFFFF"/>
                </a:solidFill>
              </a14:hiddenFill>
            </a:ext>
          </a:extLst>
        </p:spPr>
      </p:pic>
      <p:sp>
        <p:nvSpPr>
          <p:cNvPr id="66" name="65 Rectángulo redondeado"/>
          <p:cNvSpPr/>
          <p:nvPr/>
        </p:nvSpPr>
        <p:spPr bwMode="auto">
          <a:xfrm>
            <a:off x="1325277" y="2516853"/>
            <a:ext cx="4395436" cy="950380"/>
          </a:xfrm>
          <a:prstGeom prst="roundRect">
            <a:avLst/>
          </a:prstGeom>
          <a:no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66">
              <a:buClrTx/>
            </a:pPr>
            <a:endParaRPr lang="en-GB" sz="1800" kern="1200">
              <a:latin typeface="STXinwei" panose="02010800040101010101" pitchFamily="2" charset="-122"/>
              <a:ea typeface="STXinwei" panose="02010800040101010101" pitchFamily="2" charset="-122"/>
              <a:cs typeface="+mn-cs"/>
            </a:endParaRPr>
          </a:p>
        </p:txBody>
      </p:sp>
      <p:pic>
        <p:nvPicPr>
          <p:cNvPr id="67" name="Picture 2" descr="C:\Users\Toni tpv\Desktop\team.eps"/>
          <p:cNvPicPr>
            <a:picLocks noChangeAspect="1" noChangeArrowheads="1"/>
          </p:cNvPicPr>
          <p:nvPr/>
        </p:nvPicPr>
        <p:blipFill>
          <a:blip r:embed="rId11" cstate="print">
            <a:extLst>
              <a:ext uri="{28A0092B-C50C-407E-A947-70E740481C1C}">
                <a14:useLocalDpi xmlns:a14="http://schemas.microsoft.com/office/drawing/2010/main"/>
              </a:ext>
            </a:extLst>
          </a:blip>
          <a:srcRect/>
          <a:stretch>
            <a:fillRect/>
          </a:stretch>
        </p:blipFill>
        <p:spPr bwMode="auto">
          <a:xfrm>
            <a:off x="2522728" y="2568973"/>
            <a:ext cx="478139" cy="478139"/>
          </a:xfrm>
          <a:prstGeom prst="rect">
            <a:avLst/>
          </a:prstGeom>
          <a:noFill/>
          <a:extLst>
            <a:ext uri="{909E8E84-426E-40DD-AFC4-6F175D3DCCD1}">
              <a14:hiddenFill xmlns:a14="http://schemas.microsoft.com/office/drawing/2010/main">
                <a:solidFill>
                  <a:srgbClr val="FFFFFF"/>
                </a:solidFill>
              </a14:hiddenFill>
            </a:ext>
          </a:extLst>
        </p:spPr>
      </p:pic>
      <p:sp>
        <p:nvSpPr>
          <p:cNvPr id="68" name="67 Rectángulo redondeado"/>
          <p:cNvSpPr/>
          <p:nvPr/>
        </p:nvSpPr>
        <p:spPr bwMode="auto">
          <a:xfrm>
            <a:off x="1325277" y="3769048"/>
            <a:ext cx="4395436" cy="1008575"/>
          </a:xfrm>
          <a:prstGeom prst="roundRect">
            <a:avLst/>
          </a:prstGeom>
          <a:no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66">
              <a:buClrTx/>
            </a:pPr>
            <a:endParaRPr lang="en-GB" sz="1800" kern="1200">
              <a:latin typeface="STXinwei" panose="02010800040101010101" pitchFamily="2" charset="-122"/>
              <a:ea typeface="STXinwei" panose="02010800040101010101" pitchFamily="2" charset="-122"/>
              <a:cs typeface="+mn-cs"/>
            </a:endParaRPr>
          </a:p>
        </p:txBody>
      </p:sp>
      <p:pic>
        <p:nvPicPr>
          <p:cNvPr id="69" name="Picture 2" descr="C:\Users\Toni tpv\Desktop\team.eps"/>
          <p:cNvPicPr>
            <a:picLocks noChangeAspect="1" noChangeArrowheads="1"/>
          </p:cNvPicPr>
          <p:nvPr/>
        </p:nvPicPr>
        <p:blipFill>
          <a:blip r:embed="rId11" cstate="print">
            <a:extLst>
              <a:ext uri="{28A0092B-C50C-407E-A947-70E740481C1C}">
                <a14:useLocalDpi xmlns:a14="http://schemas.microsoft.com/office/drawing/2010/main"/>
              </a:ext>
            </a:extLst>
          </a:blip>
          <a:srcRect/>
          <a:stretch>
            <a:fillRect/>
          </a:stretch>
        </p:blipFill>
        <p:spPr bwMode="auto">
          <a:xfrm>
            <a:off x="2549830" y="3853507"/>
            <a:ext cx="478139" cy="478139"/>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p:cNvPicPr>
            <a:picLocks noChangeAspect="1" noChangeArrowheads="1"/>
          </p:cNvPicPr>
          <p:nvPr/>
        </p:nvPicPr>
        <p:blipFill>
          <a:blip r:embed="rId12">
            <a:extLst>
              <a:ext uri="{28A0092B-C50C-407E-A947-70E740481C1C}">
                <a14:useLocalDpi xmlns:a14="http://schemas.microsoft.com/office/drawing/2010/main"/>
              </a:ext>
            </a:extLst>
          </a:blip>
          <a:srcRect/>
          <a:stretch>
            <a:fillRect/>
          </a:stretch>
        </p:blipFill>
        <p:spPr bwMode="auto">
          <a:xfrm>
            <a:off x="1438877" y="4303912"/>
            <a:ext cx="899943" cy="274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3" name="82 Rectángulo"/>
          <p:cNvSpPr/>
          <p:nvPr/>
        </p:nvSpPr>
        <p:spPr>
          <a:xfrm>
            <a:off x="7472720" y="2213592"/>
            <a:ext cx="410690" cy="307777"/>
          </a:xfrm>
          <a:prstGeom prst="rect">
            <a:avLst/>
          </a:prstGeom>
        </p:spPr>
        <p:txBody>
          <a:bodyPr wrap="none">
            <a:spAutoFit/>
          </a:bodyPr>
          <a:lstStyle/>
          <a:p>
            <a:pPr defTabSz="685766">
              <a:buClrTx/>
            </a:pPr>
            <a:r>
              <a:rPr lang="el-GR" i="1" kern="1200">
                <a:solidFill>
                  <a:srgbClr val="FFFFFF"/>
                </a:solidFill>
                <a:latin typeface="Times New Roman"/>
                <a:ea typeface="STXinwei" panose="02010800040101010101" pitchFamily="2" charset="-122"/>
                <a:cs typeface="Times New Roman"/>
              </a:rPr>
              <a:t>α</a:t>
            </a:r>
            <a:r>
              <a:rPr lang="en-GB" i="1" kern="1200">
                <a:solidFill>
                  <a:srgbClr val="FFFFFF"/>
                </a:solidFill>
                <a:latin typeface="STXinwei" panose="02010800040101010101" pitchFamily="2" charset="-122"/>
                <a:ea typeface="STXinwei" panose="02010800040101010101" pitchFamily="2" charset="-122"/>
                <a:cs typeface="+mn-cs"/>
              </a:rPr>
              <a:t>G</a:t>
            </a:r>
            <a:endParaRPr lang="en-GB" sz="1800" kern="1200">
              <a:latin typeface="STXinwei" panose="02010800040101010101" pitchFamily="2" charset="-122"/>
              <a:ea typeface="STXinwei" panose="02010800040101010101" pitchFamily="2" charset="-122"/>
              <a:cs typeface="+mn-cs"/>
            </a:endParaRPr>
          </a:p>
        </p:txBody>
      </p:sp>
      <p:cxnSp>
        <p:nvCxnSpPr>
          <p:cNvPr id="89" name="88 Conector recto de flecha"/>
          <p:cNvCxnSpPr>
            <a:endCxn id="1026" idx="1"/>
          </p:cNvCxnSpPr>
          <p:nvPr/>
        </p:nvCxnSpPr>
        <p:spPr bwMode="auto">
          <a:xfrm flipV="1">
            <a:off x="2069466" y="1513266"/>
            <a:ext cx="368542" cy="254777"/>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3" name="92 Conector recto de flecha"/>
          <p:cNvCxnSpPr>
            <a:endCxn id="4" idx="1"/>
          </p:cNvCxnSpPr>
          <p:nvPr/>
        </p:nvCxnSpPr>
        <p:spPr bwMode="auto">
          <a:xfrm>
            <a:off x="2075757" y="1759955"/>
            <a:ext cx="1155196" cy="10823"/>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6" name="95 Conector recto de flecha"/>
          <p:cNvCxnSpPr>
            <a:stCxn id="1026" idx="3"/>
            <a:endCxn id="4" idx="1"/>
          </p:cNvCxnSpPr>
          <p:nvPr/>
        </p:nvCxnSpPr>
        <p:spPr bwMode="auto">
          <a:xfrm>
            <a:off x="2916145" y="1513266"/>
            <a:ext cx="314808" cy="257512"/>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8" name="97 Conector recto de flecha"/>
          <p:cNvCxnSpPr/>
          <p:nvPr/>
        </p:nvCxnSpPr>
        <p:spPr bwMode="auto">
          <a:xfrm flipV="1">
            <a:off x="2027345" y="2779146"/>
            <a:ext cx="495381" cy="310261"/>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9" name="98 Conector recto de flecha"/>
          <p:cNvCxnSpPr>
            <a:endCxn id="3" idx="1"/>
          </p:cNvCxnSpPr>
          <p:nvPr/>
        </p:nvCxnSpPr>
        <p:spPr bwMode="auto">
          <a:xfrm>
            <a:off x="2027345" y="3110172"/>
            <a:ext cx="1503336" cy="16164"/>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00" name="99 Conector recto de flecha"/>
          <p:cNvCxnSpPr>
            <a:endCxn id="3" idx="1"/>
          </p:cNvCxnSpPr>
          <p:nvPr/>
        </p:nvCxnSpPr>
        <p:spPr bwMode="auto">
          <a:xfrm>
            <a:off x="3001647" y="2776541"/>
            <a:ext cx="529036" cy="349797"/>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09" name="108 Conector recto de flecha"/>
          <p:cNvCxnSpPr>
            <a:stCxn id="1027" idx="0"/>
            <a:endCxn id="69" idx="1"/>
          </p:cNvCxnSpPr>
          <p:nvPr/>
        </p:nvCxnSpPr>
        <p:spPr bwMode="auto">
          <a:xfrm flipV="1">
            <a:off x="1888847" y="4092576"/>
            <a:ext cx="660981" cy="211336"/>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10" name="109 Conector recto de flecha"/>
          <p:cNvCxnSpPr>
            <a:stCxn id="1027" idx="3"/>
          </p:cNvCxnSpPr>
          <p:nvPr/>
        </p:nvCxnSpPr>
        <p:spPr bwMode="auto">
          <a:xfrm flipV="1">
            <a:off x="2338819" y="4424113"/>
            <a:ext cx="1175456" cy="16934"/>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11" name="110 Conector recto de flecha"/>
          <p:cNvCxnSpPr>
            <a:stCxn id="69" idx="3"/>
          </p:cNvCxnSpPr>
          <p:nvPr/>
        </p:nvCxnSpPr>
        <p:spPr bwMode="auto">
          <a:xfrm>
            <a:off x="3027967" y="4092576"/>
            <a:ext cx="456158" cy="302914"/>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pic>
        <p:nvPicPr>
          <p:cNvPr id="114" name="113 Imagen"/>
          <p:cNvPicPr>
            <a:picLocks noChangeAspect="1"/>
          </p:cNvPicPr>
          <p:nvPr/>
        </p:nvPicPr>
        <p:blipFill>
          <a:blip r:embed="rId13" cstate="screen">
            <a:extLst>
              <a:ext uri="{BEBA8EAE-BF5A-486C-A8C5-ECC9F3942E4B}">
                <a14:imgProps xmlns:a14="http://schemas.microsoft.com/office/drawing/2010/main">
                  <a14:imgLayer r:embed="rId14">
                    <a14:imgEffect>
                      <a14:backgroundRemoval t="10000" b="90000" l="10000" r="90000"/>
                    </a14:imgEffect>
                  </a14:imgLayer>
                </a14:imgProps>
              </a:ext>
              <a:ext uri="{28A0092B-C50C-407E-A947-70E740481C1C}">
                <a14:useLocalDpi xmlns:a14="http://schemas.microsoft.com/office/drawing/2010/main"/>
              </a:ext>
            </a:extLst>
          </a:blip>
          <a:stretch>
            <a:fillRect/>
          </a:stretch>
        </p:blipFill>
        <p:spPr>
          <a:xfrm>
            <a:off x="4589528" y="3856671"/>
            <a:ext cx="1214039" cy="910530"/>
          </a:xfrm>
          <a:prstGeom prst="rect">
            <a:avLst/>
          </a:prstGeom>
        </p:spPr>
      </p:pic>
      <p:cxnSp>
        <p:nvCxnSpPr>
          <p:cNvPr id="122" name="121 Conector recto de flecha"/>
          <p:cNvCxnSpPr>
            <a:stCxn id="3" idx="3"/>
            <a:endCxn id="24" idx="1"/>
          </p:cNvCxnSpPr>
          <p:nvPr/>
        </p:nvCxnSpPr>
        <p:spPr bwMode="auto">
          <a:xfrm flipV="1">
            <a:off x="3935865" y="3122575"/>
            <a:ext cx="1153630" cy="3763"/>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24" name="123 Conector recto de flecha"/>
          <p:cNvCxnSpPr>
            <a:stCxn id="4" idx="3"/>
            <a:endCxn id="23" idx="1"/>
          </p:cNvCxnSpPr>
          <p:nvPr/>
        </p:nvCxnSpPr>
        <p:spPr bwMode="auto">
          <a:xfrm flipV="1">
            <a:off x="4092984" y="1769807"/>
            <a:ext cx="896920" cy="969"/>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30" name="129 Rectángulo redondeado"/>
          <p:cNvSpPr/>
          <p:nvPr/>
        </p:nvSpPr>
        <p:spPr bwMode="auto">
          <a:xfrm>
            <a:off x="6017837" y="1280616"/>
            <a:ext cx="1968624" cy="3486586"/>
          </a:xfrm>
          <a:prstGeom prst="roundRect">
            <a:avLst/>
          </a:prstGeom>
          <a:no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66">
              <a:buClrTx/>
            </a:pPr>
            <a:endParaRPr lang="en-GB" sz="1800" kern="1200">
              <a:latin typeface="STXinwei" panose="02010800040101010101" pitchFamily="2" charset="-122"/>
              <a:ea typeface="STXinwei" panose="02010800040101010101" pitchFamily="2" charset="-122"/>
              <a:cs typeface="+mn-cs"/>
            </a:endParaRPr>
          </a:p>
        </p:txBody>
      </p:sp>
      <p:cxnSp>
        <p:nvCxnSpPr>
          <p:cNvPr id="131" name="130 Conector recto de flecha"/>
          <p:cNvCxnSpPr/>
          <p:nvPr/>
        </p:nvCxnSpPr>
        <p:spPr bwMode="auto">
          <a:xfrm>
            <a:off x="3564420" y="3457193"/>
            <a:ext cx="0" cy="311855"/>
          </a:xfrm>
          <a:prstGeom prst="straightConnector1">
            <a:avLst/>
          </a:prstGeom>
          <a:solidFill>
            <a:schemeClr val="accent1"/>
          </a:solidFill>
          <a:ln w="1905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32" name="131 Conector recto de flecha"/>
          <p:cNvCxnSpPr/>
          <p:nvPr/>
        </p:nvCxnSpPr>
        <p:spPr bwMode="auto">
          <a:xfrm flipV="1">
            <a:off x="4010209" y="4313477"/>
            <a:ext cx="874256" cy="1539"/>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26" name="125 CuadroTexto"/>
          <p:cNvSpPr txBox="1"/>
          <p:nvPr/>
        </p:nvSpPr>
        <p:spPr>
          <a:xfrm>
            <a:off x="6023635" y="952710"/>
            <a:ext cx="1845377" cy="307777"/>
          </a:xfrm>
          <a:prstGeom prst="rect">
            <a:avLst/>
          </a:prstGeom>
          <a:noFill/>
        </p:spPr>
        <p:txBody>
          <a:bodyPr wrap="none" rtlCol="0">
            <a:spAutoFit/>
          </a:bodyPr>
          <a:lstStyle/>
          <a:p>
            <a:pPr algn="ctr" defTabSz="685766">
              <a:buClrTx/>
            </a:pPr>
            <a:r>
              <a:rPr lang="en-GB" kern="1200">
                <a:solidFill>
                  <a:srgbClr val="FFFFFF"/>
                </a:solidFill>
                <a:latin typeface="STXinwei" panose="02010800040101010101" pitchFamily="2" charset="-122"/>
                <a:ea typeface="STXinwei" panose="02010800040101010101" pitchFamily="2" charset="-122"/>
                <a:cs typeface="Arial" charset="0"/>
              </a:rPr>
              <a:t>Development Process</a:t>
            </a:r>
          </a:p>
        </p:txBody>
      </p:sp>
      <p:pic>
        <p:nvPicPr>
          <p:cNvPr id="1028" name="Picture 4" descr="C:\Users\Toni tpv\Desktop\sitemap.eps"/>
          <p:cNvPicPr>
            <a:picLocks noChangeAspect="1" noChangeArrowheads="1"/>
          </p:cNvPicPr>
          <p:nvPr/>
        </p:nvPicPr>
        <p:blipFill>
          <a:blip r:embed="rId15">
            <a:lum bright="70000" contrast="-70000"/>
            <a:extLst>
              <a:ext uri="{28A0092B-C50C-407E-A947-70E740481C1C}">
                <a14:useLocalDpi xmlns:a14="http://schemas.microsoft.com/office/drawing/2010/main"/>
              </a:ext>
            </a:extLst>
          </a:blip>
          <a:srcRect/>
          <a:stretch>
            <a:fillRect/>
          </a:stretch>
        </p:blipFill>
        <p:spPr bwMode="auto">
          <a:xfrm>
            <a:off x="6331182" y="1443019"/>
            <a:ext cx="752256" cy="655813"/>
          </a:xfrm>
          <a:prstGeom prst="rect">
            <a:avLst/>
          </a:prstGeom>
          <a:noFill/>
          <a:extLst>
            <a:ext uri="{909E8E84-426E-40DD-AFC4-6F175D3DCCD1}">
              <a14:hiddenFill xmlns:a14="http://schemas.microsoft.com/office/drawing/2010/main">
                <a:solidFill>
                  <a:srgbClr val="FFFFFF"/>
                </a:solidFill>
              </a14:hiddenFill>
            </a:ext>
          </a:extLst>
        </p:spPr>
      </p:pic>
      <p:pic>
        <p:nvPicPr>
          <p:cNvPr id="157" name="156 Imagen"/>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6555641" y="1412098"/>
            <a:ext cx="303336" cy="303336"/>
          </a:xfrm>
          <a:prstGeom prst="rect">
            <a:avLst/>
          </a:prstGeom>
        </p:spPr>
      </p:pic>
      <p:pic>
        <p:nvPicPr>
          <p:cNvPr id="158" name="Picture 4" descr="C:\Users\Toni tpv\Desktop\sitemap.eps"/>
          <p:cNvPicPr>
            <a:picLocks noChangeAspect="1" noChangeArrowheads="1"/>
          </p:cNvPicPr>
          <p:nvPr/>
        </p:nvPicPr>
        <p:blipFill>
          <a:blip r:embed="rId15">
            <a:lum bright="70000" contrast="-70000"/>
            <a:extLst>
              <a:ext uri="{28A0092B-C50C-407E-A947-70E740481C1C}">
                <a14:useLocalDpi xmlns:a14="http://schemas.microsoft.com/office/drawing/2010/main"/>
              </a:ext>
            </a:extLst>
          </a:blip>
          <a:srcRect/>
          <a:stretch>
            <a:fillRect/>
          </a:stretch>
        </p:blipFill>
        <p:spPr bwMode="auto">
          <a:xfrm>
            <a:off x="7060158" y="2790955"/>
            <a:ext cx="752256" cy="655813"/>
          </a:xfrm>
          <a:prstGeom prst="rect">
            <a:avLst/>
          </a:prstGeom>
          <a:noFill/>
          <a:extLst>
            <a:ext uri="{909E8E84-426E-40DD-AFC4-6F175D3DCCD1}">
              <a14:hiddenFill xmlns:a14="http://schemas.microsoft.com/office/drawing/2010/main">
                <a:solidFill>
                  <a:srgbClr val="FFFFFF"/>
                </a:solidFill>
              </a14:hiddenFill>
            </a:ext>
          </a:extLst>
        </p:spPr>
      </p:pic>
      <p:pic>
        <p:nvPicPr>
          <p:cNvPr id="160" name="159 Imagen"/>
          <p:cNvPicPr>
            <a:picLocks noChangeAspect="1"/>
          </p:cNvPicPr>
          <p:nvPr/>
        </p:nvPicPr>
        <p:blipFill rotWithShape="1">
          <a:blip r:embed="rId17" cstate="screen">
            <a:extLst>
              <a:ext uri="{28A0092B-C50C-407E-A947-70E740481C1C}">
                <a14:useLocalDpi xmlns:a14="http://schemas.microsoft.com/office/drawing/2010/main"/>
              </a:ext>
            </a:extLst>
          </a:blip>
          <a:srcRect/>
          <a:stretch/>
        </p:blipFill>
        <p:spPr>
          <a:xfrm>
            <a:off x="7023245" y="2730918"/>
            <a:ext cx="810373" cy="319933"/>
          </a:xfrm>
          <a:prstGeom prst="rect">
            <a:avLst/>
          </a:prstGeom>
        </p:spPr>
      </p:pic>
      <p:cxnSp>
        <p:nvCxnSpPr>
          <p:cNvPr id="161" name="160 Conector recto de flecha"/>
          <p:cNvCxnSpPr>
            <a:stCxn id="23" idx="3"/>
            <a:endCxn id="1028" idx="1"/>
          </p:cNvCxnSpPr>
          <p:nvPr/>
        </p:nvCxnSpPr>
        <p:spPr bwMode="auto">
          <a:xfrm>
            <a:off x="5613849" y="1769809"/>
            <a:ext cx="717335" cy="1117"/>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67" name="166 Conector recto de flecha"/>
          <p:cNvCxnSpPr>
            <a:stCxn id="24" idx="3"/>
            <a:endCxn id="158" idx="1"/>
          </p:cNvCxnSpPr>
          <p:nvPr/>
        </p:nvCxnSpPr>
        <p:spPr bwMode="auto">
          <a:xfrm flipV="1">
            <a:off x="5615709" y="3118862"/>
            <a:ext cx="1444450" cy="3713"/>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pic>
        <p:nvPicPr>
          <p:cNvPr id="169" name="Picture 4" descr="C:\Users\Toni tpv\Desktop\sitemap.eps"/>
          <p:cNvPicPr>
            <a:picLocks noChangeAspect="1" noChangeArrowheads="1"/>
          </p:cNvPicPr>
          <p:nvPr/>
        </p:nvPicPr>
        <p:blipFill>
          <a:blip r:embed="rId15">
            <a:lum bright="70000" contrast="-70000"/>
            <a:extLst>
              <a:ext uri="{28A0092B-C50C-407E-A947-70E740481C1C}">
                <a14:useLocalDpi xmlns:a14="http://schemas.microsoft.com/office/drawing/2010/main"/>
              </a:ext>
            </a:extLst>
          </a:blip>
          <a:srcRect/>
          <a:stretch>
            <a:fillRect/>
          </a:stretch>
        </p:blipFill>
        <p:spPr bwMode="auto">
          <a:xfrm>
            <a:off x="6657919" y="3987961"/>
            <a:ext cx="752256" cy="655813"/>
          </a:xfrm>
          <a:prstGeom prst="rect">
            <a:avLst/>
          </a:prstGeom>
          <a:noFill/>
          <a:extLst>
            <a:ext uri="{909E8E84-426E-40DD-AFC4-6F175D3DCCD1}">
              <a14:hiddenFill xmlns:a14="http://schemas.microsoft.com/office/drawing/2010/main">
                <a:solidFill>
                  <a:srgbClr val="FFFFFF"/>
                </a:solidFill>
              </a14:hiddenFill>
            </a:ext>
          </a:extLst>
        </p:spPr>
      </p:pic>
      <p:pic>
        <p:nvPicPr>
          <p:cNvPr id="170" name="169 Imagen"/>
          <p:cNvPicPr>
            <a:picLocks noChangeAspect="1"/>
          </p:cNvPicPr>
          <p:nvPr/>
        </p:nvPicPr>
        <p:blipFill>
          <a:blip r:embed="rId18" cstate="screen">
            <a:duotone>
              <a:prstClr val="black"/>
              <a:schemeClr val="accent6">
                <a:tint val="45000"/>
                <a:satMod val="400000"/>
              </a:schemeClr>
            </a:duotone>
            <a:extLst>
              <a:ext uri="{28A0092B-C50C-407E-A947-70E740481C1C}">
                <a14:useLocalDpi xmlns:a14="http://schemas.microsoft.com/office/drawing/2010/main"/>
              </a:ext>
            </a:extLst>
          </a:blip>
          <a:stretch>
            <a:fillRect/>
          </a:stretch>
        </p:blipFill>
        <p:spPr>
          <a:xfrm>
            <a:off x="6748807" y="3753572"/>
            <a:ext cx="588356" cy="541029"/>
          </a:xfrm>
          <a:prstGeom prst="rect">
            <a:avLst/>
          </a:prstGeom>
        </p:spPr>
      </p:pic>
      <p:cxnSp>
        <p:nvCxnSpPr>
          <p:cNvPr id="171" name="170 Conector recto de flecha"/>
          <p:cNvCxnSpPr>
            <a:endCxn id="169" idx="1"/>
          </p:cNvCxnSpPr>
          <p:nvPr/>
        </p:nvCxnSpPr>
        <p:spPr bwMode="auto">
          <a:xfrm>
            <a:off x="5460784" y="4313477"/>
            <a:ext cx="1197137" cy="2391"/>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73" name="172 CuadroTexto"/>
          <p:cNvSpPr txBox="1"/>
          <p:nvPr/>
        </p:nvSpPr>
        <p:spPr>
          <a:xfrm>
            <a:off x="3593287" y="1202294"/>
            <a:ext cx="560996" cy="646331"/>
          </a:xfrm>
          <a:prstGeom prst="rect">
            <a:avLst/>
          </a:prstGeom>
          <a:noFill/>
        </p:spPr>
        <p:txBody>
          <a:bodyPr wrap="square" rtlCol="0">
            <a:spAutoFit/>
          </a:bodyPr>
          <a:lstStyle/>
          <a:p>
            <a:pPr defTabSz="685766">
              <a:buClrTx/>
            </a:pPr>
            <a:r>
              <a:rPr lang="en-GB" sz="1800" i="1" kern="1200">
                <a:solidFill>
                  <a:srgbClr val="5B9BD5"/>
                </a:solidFill>
                <a:latin typeface="STXinwei" panose="02010800040101010101" pitchFamily="2" charset="-122"/>
                <a:ea typeface="STXinwei" panose="02010800040101010101" pitchFamily="2" charset="-122"/>
                <a:cs typeface="+mn-cs"/>
              </a:rPr>
              <a:t>C’</a:t>
            </a:r>
          </a:p>
        </p:txBody>
      </p:sp>
      <p:sp>
        <p:nvSpPr>
          <p:cNvPr id="175" name="174 CuadroTexto"/>
          <p:cNvSpPr txBox="1"/>
          <p:nvPr/>
        </p:nvSpPr>
        <p:spPr>
          <a:xfrm rot="16200000">
            <a:off x="26309" y="2884161"/>
            <a:ext cx="1909497" cy="307777"/>
          </a:xfrm>
          <a:prstGeom prst="rect">
            <a:avLst/>
          </a:prstGeom>
          <a:noFill/>
        </p:spPr>
        <p:txBody>
          <a:bodyPr wrap="none" rtlCol="0">
            <a:spAutoFit/>
          </a:bodyPr>
          <a:lstStyle/>
          <a:p>
            <a:pPr defTabSz="685766">
              <a:buClrTx/>
            </a:pPr>
            <a:r>
              <a:rPr lang="en-GB" kern="1200">
                <a:solidFill>
                  <a:srgbClr val="FFFFFF"/>
                </a:solidFill>
                <a:latin typeface="STXinwei" panose="02010800040101010101" pitchFamily="2" charset="-122"/>
                <a:ea typeface="STXinwei" panose="02010800040101010101" pitchFamily="2" charset="-122"/>
                <a:cs typeface="Arial" charset="0"/>
              </a:rPr>
              <a:t>Category Company </a:t>
            </a:r>
            <a:r>
              <a:rPr lang="en-GB" i="1" kern="1200">
                <a:solidFill>
                  <a:srgbClr val="FFFFFF"/>
                </a:solidFill>
                <a:latin typeface="STXinwei" panose="02010800040101010101" pitchFamily="2" charset="-122"/>
                <a:ea typeface="STXinwei" panose="02010800040101010101" pitchFamily="2" charset="-122"/>
                <a:cs typeface="+mn-cs"/>
              </a:rPr>
              <a:t>C</a:t>
            </a:r>
            <a:r>
              <a:rPr lang="en-GB" kern="1200">
                <a:solidFill>
                  <a:srgbClr val="FFFFFF"/>
                </a:solidFill>
                <a:latin typeface="STXinwei" panose="02010800040101010101" pitchFamily="2" charset="-122"/>
                <a:ea typeface="STXinwei" panose="02010800040101010101" pitchFamily="2" charset="-122"/>
                <a:cs typeface="+mn-cs"/>
              </a:rPr>
              <a:t> </a:t>
            </a:r>
            <a:endParaRPr lang="en-GB" sz="800" kern="1200">
              <a:solidFill>
                <a:srgbClr val="FFFFFF"/>
              </a:solidFill>
              <a:latin typeface="STXinwei" panose="02010800040101010101" pitchFamily="2" charset="-122"/>
              <a:ea typeface="STXinwei" panose="02010800040101010101" pitchFamily="2" charset="-122"/>
              <a:cs typeface="+mn-cs"/>
            </a:endParaRPr>
          </a:p>
        </p:txBody>
      </p:sp>
      <p:sp>
        <p:nvSpPr>
          <p:cNvPr id="1035" name="1034 Rectángulo"/>
          <p:cNvSpPr/>
          <p:nvPr/>
        </p:nvSpPr>
        <p:spPr>
          <a:xfrm>
            <a:off x="5758080" y="1454365"/>
            <a:ext cx="279244" cy="307777"/>
          </a:xfrm>
          <a:prstGeom prst="rect">
            <a:avLst/>
          </a:prstGeom>
        </p:spPr>
        <p:txBody>
          <a:bodyPr wrap="none">
            <a:spAutoFit/>
          </a:bodyPr>
          <a:lstStyle/>
          <a:p>
            <a:pPr defTabSz="685766">
              <a:buClrTx/>
            </a:pPr>
            <a:r>
              <a:rPr lang="en-GB" i="1" kern="1200">
                <a:solidFill>
                  <a:srgbClr val="FFFFFF"/>
                </a:solidFill>
                <a:latin typeface="STXinwei" panose="02010800040101010101" pitchFamily="2" charset="-122"/>
                <a:ea typeface="STXinwei" panose="02010800040101010101" pitchFamily="2" charset="-122"/>
                <a:cs typeface="+mn-cs"/>
              </a:rPr>
              <a:t>F</a:t>
            </a:r>
            <a:endParaRPr lang="en-GB" sz="1800" kern="1200">
              <a:latin typeface="STXinwei" panose="02010800040101010101" pitchFamily="2" charset="-122"/>
              <a:ea typeface="STXinwei" panose="02010800040101010101" pitchFamily="2" charset="-122"/>
              <a:cs typeface="+mn-cs"/>
            </a:endParaRPr>
          </a:p>
        </p:txBody>
      </p:sp>
      <p:sp>
        <p:nvSpPr>
          <p:cNvPr id="1036" name="1035 Rectángulo"/>
          <p:cNvSpPr/>
          <p:nvPr/>
        </p:nvSpPr>
        <p:spPr>
          <a:xfrm>
            <a:off x="2432677" y="1797206"/>
            <a:ext cx="606256" cy="338554"/>
          </a:xfrm>
          <a:prstGeom prst="rect">
            <a:avLst/>
          </a:prstGeom>
        </p:spPr>
        <p:txBody>
          <a:bodyPr wrap="none">
            <a:spAutoFit/>
          </a:bodyPr>
          <a:lstStyle/>
          <a:p>
            <a:pPr defTabSz="685766">
              <a:buClrTx/>
            </a:pPr>
            <a:r>
              <a:rPr lang="en-GB" sz="1600" b="1" i="1" kern="1200" err="1">
                <a:solidFill>
                  <a:srgbClr val="FFFFFF"/>
                </a:solidFill>
                <a:latin typeface="STXinwei" panose="02010800040101010101" pitchFamily="2" charset="-122"/>
                <a:ea typeface="STXinwei" panose="02010800040101010101" pitchFamily="2" charset="-122"/>
                <a:cs typeface="+mn-cs"/>
              </a:rPr>
              <a:t>h·g</a:t>
            </a:r>
            <a:endParaRPr lang="en-GB" sz="1600" b="1" kern="1200">
              <a:latin typeface="STXinwei" panose="02010800040101010101" pitchFamily="2" charset="-122"/>
              <a:ea typeface="STXinwei" panose="02010800040101010101" pitchFamily="2" charset="-122"/>
              <a:cs typeface="+mn-cs"/>
            </a:endParaRPr>
          </a:p>
        </p:txBody>
      </p:sp>
      <p:sp>
        <p:nvSpPr>
          <p:cNvPr id="180" name="179 Rectángulo"/>
          <p:cNvSpPr/>
          <p:nvPr/>
        </p:nvSpPr>
        <p:spPr>
          <a:xfrm>
            <a:off x="2080726" y="1264907"/>
            <a:ext cx="287258" cy="338554"/>
          </a:xfrm>
          <a:prstGeom prst="rect">
            <a:avLst/>
          </a:prstGeom>
        </p:spPr>
        <p:txBody>
          <a:bodyPr wrap="none">
            <a:spAutoFit/>
          </a:bodyPr>
          <a:lstStyle/>
          <a:p>
            <a:pPr defTabSz="685766">
              <a:buClrTx/>
            </a:pPr>
            <a:r>
              <a:rPr lang="en-GB" sz="1600" b="1" i="1" kern="1200">
                <a:solidFill>
                  <a:srgbClr val="FFFFFF"/>
                </a:solidFill>
                <a:latin typeface="STXinwei" panose="02010800040101010101" pitchFamily="2" charset="-122"/>
                <a:ea typeface="STXinwei" panose="02010800040101010101" pitchFamily="2" charset="-122"/>
                <a:cs typeface="+mn-cs"/>
              </a:rPr>
              <a:t>g</a:t>
            </a:r>
            <a:endParaRPr lang="en-GB" sz="1600" b="1" kern="1200">
              <a:latin typeface="STXinwei" panose="02010800040101010101" pitchFamily="2" charset="-122"/>
              <a:ea typeface="STXinwei" panose="02010800040101010101" pitchFamily="2" charset="-122"/>
              <a:cs typeface="+mn-cs"/>
            </a:endParaRPr>
          </a:p>
        </p:txBody>
      </p:sp>
      <p:sp>
        <p:nvSpPr>
          <p:cNvPr id="182" name="181 Rectángulo"/>
          <p:cNvSpPr/>
          <p:nvPr/>
        </p:nvSpPr>
        <p:spPr>
          <a:xfrm>
            <a:off x="2966384" y="1255976"/>
            <a:ext cx="298480" cy="338554"/>
          </a:xfrm>
          <a:prstGeom prst="rect">
            <a:avLst/>
          </a:prstGeom>
        </p:spPr>
        <p:txBody>
          <a:bodyPr wrap="none">
            <a:spAutoFit/>
          </a:bodyPr>
          <a:lstStyle/>
          <a:p>
            <a:pPr defTabSz="685766">
              <a:buClrTx/>
            </a:pPr>
            <a:r>
              <a:rPr lang="en-GB" sz="1600" b="1" i="1" kern="1200">
                <a:solidFill>
                  <a:srgbClr val="FFFFFF"/>
                </a:solidFill>
                <a:latin typeface="STXinwei" panose="02010800040101010101" pitchFamily="2" charset="-122"/>
                <a:ea typeface="STXinwei" panose="02010800040101010101" pitchFamily="2" charset="-122"/>
                <a:cs typeface="+mn-cs"/>
              </a:rPr>
              <a:t>h</a:t>
            </a:r>
            <a:endParaRPr lang="en-GB" sz="1600" b="1" kern="1200">
              <a:latin typeface="STXinwei" panose="02010800040101010101" pitchFamily="2" charset="-122"/>
              <a:ea typeface="STXinwei" panose="02010800040101010101" pitchFamily="2" charset="-122"/>
              <a:cs typeface="+mn-cs"/>
            </a:endParaRPr>
          </a:p>
        </p:txBody>
      </p:sp>
      <p:sp>
        <p:nvSpPr>
          <p:cNvPr id="59" name="58 Rectángulo"/>
          <p:cNvSpPr/>
          <p:nvPr/>
        </p:nvSpPr>
        <p:spPr>
          <a:xfrm>
            <a:off x="3657484" y="2234722"/>
            <a:ext cx="862737" cy="261610"/>
          </a:xfrm>
          <a:prstGeom prst="rect">
            <a:avLst/>
          </a:prstGeom>
        </p:spPr>
        <p:txBody>
          <a:bodyPr wrap="none">
            <a:spAutoFit/>
          </a:bodyPr>
          <a:lstStyle/>
          <a:p>
            <a:pPr defTabSz="685766">
              <a:buClrTx/>
            </a:pPr>
            <a:r>
              <a:rPr lang="en-GB" sz="1100" i="1" kern="1200">
                <a:solidFill>
                  <a:srgbClr val="FFFFFF"/>
                </a:solidFill>
                <a:latin typeface="STXinwei" panose="02010800040101010101" pitchFamily="2" charset="-122"/>
                <a:ea typeface="STXinwei" panose="02010800040101010101" pitchFamily="2" charset="-122"/>
                <a:cs typeface="+mn-cs"/>
              </a:rPr>
              <a:t>F </a:t>
            </a:r>
            <a:r>
              <a:rPr lang="en-GB" sz="1100" i="1" kern="1200">
                <a:solidFill>
                  <a:srgbClr val="DBB76C"/>
                </a:solidFill>
                <a:latin typeface="STXinwei" panose="02010800040101010101" pitchFamily="2" charset="-122"/>
                <a:ea typeface="STXinwei" panose="02010800040101010101" pitchFamily="2" charset="-122"/>
                <a:cs typeface="+mn-cs"/>
              </a:rPr>
              <a:t>(</a:t>
            </a:r>
            <a:r>
              <a:rPr lang="en-GB" sz="1100" i="1" kern="1200" err="1">
                <a:solidFill>
                  <a:srgbClr val="DBB76C"/>
                </a:solidFill>
                <a:latin typeface="STXinwei" panose="02010800040101010101" pitchFamily="2" charset="-122"/>
                <a:ea typeface="STXinwei" panose="02010800040101010101" pitchFamily="2" charset="-122"/>
                <a:cs typeface="+mn-cs"/>
              </a:rPr>
              <a:t>Functor</a:t>
            </a:r>
            <a:r>
              <a:rPr lang="en-GB" sz="1100" i="1" kern="1200">
                <a:solidFill>
                  <a:srgbClr val="DBB76C"/>
                </a:solidFill>
                <a:latin typeface="STXinwei" panose="02010800040101010101" pitchFamily="2" charset="-122"/>
                <a:ea typeface="STXinwei" panose="02010800040101010101" pitchFamily="2" charset="-122"/>
                <a:cs typeface="+mn-cs"/>
              </a:rPr>
              <a:t>)</a:t>
            </a:r>
            <a:endParaRPr lang="en-GB" sz="1100" kern="1200">
              <a:solidFill>
                <a:srgbClr val="DBB76C"/>
              </a:solidFill>
              <a:latin typeface="STXinwei" panose="02010800040101010101" pitchFamily="2" charset="-122"/>
              <a:ea typeface="STXinwei" panose="02010800040101010101" pitchFamily="2" charset="-122"/>
              <a:cs typeface="+mn-cs"/>
            </a:endParaRPr>
          </a:p>
        </p:txBody>
      </p:sp>
      <p:sp>
        <p:nvSpPr>
          <p:cNvPr id="60" name="59 Rectángulo"/>
          <p:cNvSpPr/>
          <p:nvPr/>
        </p:nvSpPr>
        <p:spPr>
          <a:xfrm>
            <a:off x="3678750" y="3482097"/>
            <a:ext cx="1003801" cy="261610"/>
          </a:xfrm>
          <a:prstGeom prst="rect">
            <a:avLst/>
          </a:prstGeom>
        </p:spPr>
        <p:txBody>
          <a:bodyPr wrap="none">
            <a:spAutoFit/>
          </a:bodyPr>
          <a:lstStyle/>
          <a:p>
            <a:pPr defTabSz="685766">
              <a:buClrTx/>
            </a:pPr>
            <a:r>
              <a:rPr lang="en-GB" sz="1100" i="1" kern="1200">
                <a:solidFill>
                  <a:srgbClr val="FFFFFF"/>
                </a:solidFill>
                <a:latin typeface="STXinwei" panose="02010800040101010101" pitchFamily="2" charset="-122"/>
                <a:ea typeface="STXinwei" panose="02010800040101010101" pitchFamily="2" charset="-122"/>
                <a:cs typeface="+mn-cs"/>
              </a:rPr>
              <a:t>F’ </a:t>
            </a:r>
            <a:r>
              <a:rPr lang="en-GB" sz="1100" i="1" kern="1200">
                <a:solidFill>
                  <a:srgbClr val="DBB76C"/>
                </a:solidFill>
                <a:latin typeface="STXinwei" panose="02010800040101010101" pitchFamily="2" charset="-122"/>
                <a:ea typeface="STXinwei" panose="02010800040101010101" pitchFamily="2" charset="-122"/>
                <a:cs typeface="+mn-cs"/>
              </a:rPr>
              <a:t>(</a:t>
            </a:r>
            <a:r>
              <a:rPr lang="en-GB" sz="1100" i="1" kern="1200" err="1">
                <a:solidFill>
                  <a:srgbClr val="DBB76C"/>
                </a:solidFill>
                <a:latin typeface="STXinwei" panose="02010800040101010101" pitchFamily="2" charset="-122"/>
                <a:ea typeface="STXinwei" panose="02010800040101010101" pitchFamily="2" charset="-122"/>
                <a:cs typeface="+mn-cs"/>
              </a:rPr>
              <a:t>Functor</a:t>
            </a:r>
            <a:r>
              <a:rPr lang="en-GB" sz="1100" i="1" kern="1200">
                <a:solidFill>
                  <a:srgbClr val="DBB76C"/>
                </a:solidFill>
                <a:latin typeface="STXinwei" panose="02010800040101010101" pitchFamily="2" charset="-122"/>
                <a:ea typeface="STXinwei" panose="02010800040101010101" pitchFamily="2" charset="-122"/>
                <a:cs typeface="+mn-cs"/>
              </a:rPr>
              <a:t>)</a:t>
            </a:r>
            <a:endParaRPr lang="en-GB" sz="1100" kern="1200">
              <a:solidFill>
                <a:srgbClr val="DBB76C"/>
              </a:solidFill>
              <a:latin typeface="STXinwei" panose="02010800040101010101" pitchFamily="2" charset="-122"/>
              <a:ea typeface="STXinwei" panose="02010800040101010101" pitchFamily="2" charset="-122"/>
              <a:cs typeface="+mn-cs"/>
            </a:endParaRPr>
          </a:p>
        </p:txBody>
      </p:sp>
      <p:cxnSp>
        <p:nvCxnSpPr>
          <p:cNvPr id="74" name="Elbow Connector 73"/>
          <p:cNvCxnSpPr>
            <a:stCxn id="1028" idx="3"/>
            <a:endCxn id="160" idx="0"/>
          </p:cNvCxnSpPr>
          <p:nvPr/>
        </p:nvCxnSpPr>
        <p:spPr bwMode="auto">
          <a:xfrm>
            <a:off x="7083438" y="1770924"/>
            <a:ext cx="344992" cy="959992"/>
          </a:xfrm>
          <a:prstGeom prst="bentConnector2">
            <a:avLst/>
          </a:prstGeom>
          <a:solidFill>
            <a:schemeClr val="accent1"/>
          </a:solidFill>
          <a:ln w="19050" cap="flat" cmpd="sng" algn="ctr">
            <a:solidFill>
              <a:schemeClr val="bg1"/>
            </a:solidFill>
            <a:prstDash val="solid"/>
            <a:round/>
            <a:headEnd type="none" w="med" len="med"/>
            <a:tailEnd type="arrow"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 name="TextBox 1">
            <a:extLst>
              <a:ext uri="{FF2B5EF4-FFF2-40B4-BE49-F238E27FC236}">
                <a16:creationId xmlns:a16="http://schemas.microsoft.com/office/drawing/2014/main" id="{A7796194-943E-7F44-A0D4-35A34F802BB8}"/>
              </a:ext>
            </a:extLst>
          </p:cNvPr>
          <p:cNvSpPr txBox="1"/>
          <p:nvPr/>
        </p:nvSpPr>
        <p:spPr>
          <a:xfrm>
            <a:off x="7046494" y="3454572"/>
            <a:ext cx="569387" cy="923330"/>
          </a:xfrm>
          <a:prstGeom prst="rect">
            <a:avLst/>
          </a:prstGeom>
          <a:noFill/>
        </p:spPr>
        <p:txBody>
          <a:bodyPr wrap="none" rtlCol="0">
            <a:spAutoFit/>
          </a:bodyPr>
          <a:lstStyle/>
          <a:p>
            <a:r>
              <a:rPr lang="en-TW" sz="5400" dirty="0">
                <a:solidFill>
                  <a:schemeClr val="bg1"/>
                </a:solidFill>
              </a:rPr>
              <a:t>?</a:t>
            </a:r>
          </a:p>
        </p:txBody>
      </p:sp>
      <p:sp>
        <p:nvSpPr>
          <p:cNvPr id="56" name="TextBox 55">
            <a:extLst>
              <a:ext uri="{FF2B5EF4-FFF2-40B4-BE49-F238E27FC236}">
                <a16:creationId xmlns:a16="http://schemas.microsoft.com/office/drawing/2014/main" id="{AB8E90E8-6229-1044-990E-F3B7B85B1763}"/>
              </a:ext>
            </a:extLst>
          </p:cNvPr>
          <p:cNvSpPr txBox="1"/>
          <p:nvPr/>
        </p:nvSpPr>
        <p:spPr>
          <a:xfrm>
            <a:off x="619183" y="3642192"/>
            <a:ext cx="755335" cy="1323439"/>
          </a:xfrm>
          <a:prstGeom prst="rect">
            <a:avLst/>
          </a:prstGeom>
          <a:noFill/>
        </p:spPr>
        <p:txBody>
          <a:bodyPr wrap="none" rtlCol="0">
            <a:spAutoFit/>
          </a:bodyPr>
          <a:lstStyle/>
          <a:p>
            <a:r>
              <a:rPr lang="en-TW" sz="8000" dirty="0">
                <a:solidFill>
                  <a:schemeClr val="bg1"/>
                </a:solidFill>
              </a:rPr>
              <a:t>?</a:t>
            </a:r>
          </a:p>
        </p:txBody>
      </p:sp>
    </p:spTree>
    <p:extLst>
      <p:ext uri="{BB962C8B-B14F-4D97-AF65-F5344CB8AC3E}">
        <p14:creationId xmlns:p14="http://schemas.microsoft.com/office/powerpoint/2010/main" val="110338676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矩形 1"/>
          <p:cNvSpPr>
            <a:spLocks noChangeArrowheads="1"/>
          </p:cNvSpPr>
          <p:nvPr/>
        </p:nvSpPr>
        <p:spPr bwMode="auto">
          <a:xfrm>
            <a:off x="3566427" y="228070"/>
            <a:ext cx="2021708"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766">
              <a:buClrTx/>
            </a:pPr>
            <a:r>
              <a:rPr lang="en-US" altLang="x-none" sz="2700" kern="1200" dirty="0" err="1">
                <a:solidFill>
                  <a:prstClr val="white"/>
                </a:solidFill>
                <a:latin typeface="STXinwei" panose="02010800040101010101" pitchFamily="2" charset="-122"/>
                <a:ea typeface="STXinwei" panose="02010800040101010101" pitchFamily="2" charset="-122"/>
                <a:cs typeface="Arial" charset="0"/>
              </a:rPr>
              <a:t>Juicero</a:t>
            </a:r>
            <a:r>
              <a:rPr lang="en-US" altLang="x-none" sz="2700" kern="1200" dirty="0">
                <a:solidFill>
                  <a:prstClr val="white"/>
                </a:solidFill>
                <a:latin typeface="STXinwei" panose="02010800040101010101" pitchFamily="2" charset="-122"/>
                <a:ea typeface="STXinwei" panose="02010800040101010101" pitchFamily="2" charset="-122"/>
                <a:cs typeface="Arial" charset="0"/>
              </a:rPr>
              <a:t> Case</a:t>
            </a:r>
            <a:endParaRPr lang="zh-CN" altLang="en-US" sz="2700" kern="1200" dirty="0">
              <a:solidFill>
                <a:prstClr val="white"/>
              </a:solidFill>
              <a:latin typeface="STXinwei" panose="02010800040101010101" pitchFamily="2" charset="-122"/>
              <a:ea typeface="STXinwei" panose="02010800040101010101" pitchFamily="2" charset="-122"/>
              <a:cs typeface="Arial" charset="0"/>
            </a:endParaRPr>
          </a:p>
        </p:txBody>
      </p:sp>
      <p:sp>
        <p:nvSpPr>
          <p:cNvPr id="5" name="4 CuadroTexto"/>
          <p:cNvSpPr txBox="1"/>
          <p:nvPr/>
        </p:nvSpPr>
        <p:spPr>
          <a:xfrm>
            <a:off x="2328530" y="2258560"/>
            <a:ext cx="4004634" cy="830997"/>
          </a:xfrm>
          <a:prstGeom prst="rect">
            <a:avLst/>
          </a:prstGeom>
          <a:noFill/>
        </p:spPr>
        <p:txBody>
          <a:bodyPr wrap="square" rtlCol="0">
            <a:spAutoFit/>
          </a:bodyPr>
          <a:lstStyle/>
          <a:p>
            <a:pPr algn="ctr" defTabSz="685766">
              <a:buClrTx/>
            </a:pPr>
            <a:r>
              <a:rPr lang="en-GB" sz="4800" kern="1200">
                <a:solidFill>
                  <a:srgbClr val="FFFFFF"/>
                </a:solidFill>
                <a:latin typeface="STXinwei" panose="02010800040101010101" pitchFamily="2" charset="-122"/>
                <a:ea typeface="STXinwei" panose="02010800040101010101" pitchFamily="2" charset="-122"/>
                <a:cs typeface="Arial" charset="0"/>
              </a:rPr>
              <a:t>120M USD</a:t>
            </a:r>
            <a:endParaRPr lang="en-GB" sz="1600" kern="1200">
              <a:solidFill>
                <a:srgbClr val="FFFFFF"/>
              </a:solidFill>
              <a:latin typeface="STXinwei" panose="02010800040101010101" pitchFamily="2" charset="-122"/>
              <a:ea typeface="STXinwei" panose="02010800040101010101" pitchFamily="2" charset="-122"/>
              <a:cs typeface="Arial" charset="0"/>
            </a:endParaRPr>
          </a:p>
        </p:txBody>
      </p:sp>
      <p:pic>
        <p:nvPicPr>
          <p:cNvPr id="59" name="58 Imagen"/>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7513" y="1543196"/>
            <a:ext cx="2459573" cy="2261729"/>
          </a:xfrm>
          <a:prstGeom prst="rect">
            <a:avLst/>
          </a:prstGeom>
        </p:spPr>
      </p:pic>
      <p:pic>
        <p:nvPicPr>
          <p:cNvPr id="60" name="59 Imagen"/>
          <p:cNvPicPr>
            <a:picLocks noChangeAspect="1"/>
          </p:cNvPicPr>
          <p:nvPr/>
        </p:nvPicPr>
        <p:blipFill>
          <a:blip r:embed="rId4" cstate="screen">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a:ext>
            </a:extLst>
          </a:blip>
          <a:stretch>
            <a:fillRect/>
          </a:stretch>
        </p:blipFill>
        <p:spPr>
          <a:xfrm>
            <a:off x="1556845" y="1176355"/>
            <a:ext cx="1349186" cy="1011890"/>
          </a:xfrm>
          <a:prstGeom prst="rect">
            <a:avLst/>
          </a:prstGeom>
        </p:spPr>
      </p:pic>
      <p:pic>
        <p:nvPicPr>
          <p:cNvPr id="7" name="6 Imagen"/>
          <p:cNvPicPr>
            <a:picLocks noChangeAspect="1"/>
          </p:cNvPicPr>
          <p:nvPr/>
        </p:nvPicPr>
        <p:blipFill>
          <a:blip r:embed="rId6" cstate="screen">
            <a:extLst>
              <a:ext uri="{BEBA8EAE-BF5A-486C-A8C5-ECC9F3942E4B}">
                <a14:imgProps xmlns:a14="http://schemas.microsoft.com/office/drawing/2010/main">
                  <a14:imgLayer r:embed="rId7">
                    <a14:imgEffect>
                      <a14:backgroundRemoval t="0" b="100000" l="10000" r="90000"/>
                    </a14:imgEffect>
                  </a14:imgLayer>
                </a14:imgProps>
              </a:ext>
              <a:ext uri="{28A0092B-C50C-407E-A947-70E740481C1C}">
                <a14:useLocalDpi xmlns:a14="http://schemas.microsoft.com/office/drawing/2010/main"/>
              </a:ext>
            </a:extLst>
          </a:blip>
          <a:stretch>
            <a:fillRect/>
          </a:stretch>
        </p:blipFill>
        <p:spPr>
          <a:xfrm>
            <a:off x="5927727" y="1779048"/>
            <a:ext cx="3216275" cy="1809690"/>
          </a:xfrm>
          <a:prstGeom prst="rect">
            <a:avLst/>
          </a:prstGeom>
        </p:spPr>
      </p:pic>
      <p:sp>
        <p:nvSpPr>
          <p:cNvPr id="61" name="60 CuadroTexto"/>
          <p:cNvSpPr txBox="1"/>
          <p:nvPr/>
        </p:nvSpPr>
        <p:spPr>
          <a:xfrm>
            <a:off x="6281427" y="1372035"/>
            <a:ext cx="2508871" cy="369332"/>
          </a:xfrm>
          <a:prstGeom prst="rect">
            <a:avLst/>
          </a:prstGeom>
          <a:noFill/>
        </p:spPr>
        <p:txBody>
          <a:bodyPr wrap="square" rtlCol="0">
            <a:spAutoFit/>
          </a:bodyPr>
          <a:lstStyle/>
          <a:p>
            <a:pPr algn="ctr" defTabSz="685766">
              <a:buClrTx/>
            </a:pPr>
            <a:r>
              <a:rPr lang="en-GB" sz="1800" kern="1200">
                <a:solidFill>
                  <a:srgbClr val="FFFFFF"/>
                </a:solidFill>
                <a:latin typeface="STXinwei" panose="02010800040101010101" pitchFamily="2" charset="-122"/>
                <a:ea typeface="STXinwei" panose="02010800040101010101" pitchFamily="2" charset="-122"/>
                <a:cs typeface="Arial" charset="0"/>
              </a:rPr>
              <a:t>What happened?</a:t>
            </a:r>
            <a:endParaRPr lang="en-GB" sz="700" kern="1200">
              <a:solidFill>
                <a:srgbClr val="FFFFFF"/>
              </a:solidFill>
              <a:latin typeface="STXinwei" panose="02010800040101010101" pitchFamily="2" charset="-122"/>
              <a:ea typeface="STXinwei" panose="02010800040101010101" pitchFamily="2" charset="-122"/>
              <a:cs typeface="Arial" charset="0"/>
            </a:endParaRPr>
          </a:p>
        </p:txBody>
      </p:sp>
      <p:sp>
        <p:nvSpPr>
          <p:cNvPr id="2" name="1 Rectángulo"/>
          <p:cNvSpPr/>
          <p:nvPr/>
        </p:nvSpPr>
        <p:spPr>
          <a:xfrm>
            <a:off x="7025947" y="3608258"/>
            <a:ext cx="965329" cy="276999"/>
          </a:xfrm>
          <a:prstGeom prst="rect">
            <a:avLst/>
          </a:prstGeom>
        </p:spPr>
        <p:txBody>
          <a:bodyPr wrap="none">
            <a:spAutoFit/>
          </a:bodyPr>
          <a:lstStyle/>
          <a:p>
            <a:pPr defTabSz="685766">
              <a:buClrTx/>
            </a:pPr>
            <a:r>
              <a:rPr lang="en-GB" sz="1200" kern="1200">
                <a:solidFill>
                  <a:srgbClr val="FFFFFF"/>
                </a:solidFill>
                <a:latin typeface="STXinwei" panose="02010800040101010101" pitchFamily="2" charset="-122"/>
                <a:ea typeface="STXinwei" panose="02010800040101010101" pitchFamily="2" charset="-122"/>
                <a:cs typeface="Arial" charset="0"/>
              </a:rPr>
              <a:t>Doug Evans</a:t>
            </a:r>
            <a:endParaRPr lang="en-GB" sz="1800" kern="1200">
              <a:latin typeface="STXinwei" panose="02010800040101010101" pitchFamily="2" charset="-122"/>
              <a:ea typeface="STXinwei" panose="02010800040101010101" pitchFamily="2" charset="-122"/>
              <a:cs typeface="Arial" charset="0"/>
            </a:endParaRPr>
          </a:p>
        </p:txBody>
      </p:sp>
      <p:pic>
        <p:nvPicPr>
          <p:cNvPr id="3" name="Picture 2">
            <a:hlinkClick r:id="rId8"/>
            <a:extLst>
              <a:ext uri="{FF2B5EF4-FFF2-40B4-BE49-F238E27FC236}">
                <a16:creationId xmlns:a16="http://schemas.microsoft.com/office/drawing/2014/main" id="{A79BEA5C-2BD3-5E4A-9E86-C779C860C87B}"/>
              </a:ext>
            </a:extLst>
          </p:cNvPr>
          <p:cNvPicPr>
            <a:picLocks noChangeAspect="1"/>
          </p:cNvPicPr>
          <p:nvPr/>
        </p:nvPicPr>
        <p:blipFill>
          <a:blip r:embed="rId9"/>
          <a:stretch>
            <a:fillRect/>
          </a:stretch>
        </p:blipFill>
        <p:spPr>
          <a:xfrm>
            <a:off x="2716719" y="3159872"/>
            <a:ext cx="3337576" cy="1481201"/>
          </a:xfrm>
          <a:prstGeom prst="rect">
            <a:avLst/>
          </a:prstGeom>
        </p:spPr>
      </p:pic>
    </p:spTree>
    <p:extLst>
      <p:ext uri="{BB962C8B-B14F-4D97-AF65-F5344CB8AC3E}">
        <p14:creationId xmlns:p14="http://schemas.microsoft.com/office/powerpoint/2010/main" val="1358256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矩形 1"/>
          <p:cNvSpPr>
            <a:spLocks noChangeArrowheads="1"/>
          </p:cNvSpPr>
          <p:nvPr/>
        </p:nvSpPr>
        <p:spPr bwMode="auto">
          <a:xfrm>
            <a:off x="1899940" y="152207"/>
            <a:ext cx="5614037"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766">
              <a:buClrTx/>
            </a:pPr>
            <a:r>
              <a:rPr lang="en-US" altLang="x-none" sz="2700" kern="1200" dirty="0" err="1">
                <a:solidFill>
                  <a:prstClr val="white"/>
                </a:solidFill>
                <a:latin typeface="STXinwei" panose="02010800040101010101" pitchFamily="2" charset="-122"/>
                <a:ea typeface="STXinwei" panose="02010800040101010101" pitchFamily="2" charset="-122"/>
                <a:cs typeface="Arial" charset="0"/>
              </a:rPr>
              <a:t>Juicero</a:t>
            </a:r>
            <a:r>
              <a:rPr lang="en-US" altLang="x-none" sz="2700" kern="1200" dirty="0">
                <a:solidFill>
                  <a:prstClr val="white"/>
                </a:solidFill>
                <a:latin typeface="STXinwei" panose="02010800040101010101" pitchFamily="2" charset="-122"/>
                <a:ea typeface="STXinwei" panose="02010800040101010101" pitchFamily="2" charset="-122"/>
                <a:cs typeface="Arial" charset="0"/>
              </a:rPr>
              <a:t> by borrowing “Analogies”</a:t>
            </a:r>
            <a:endParaRPr lang="zh-CN" altLang="en-US" sz="2700" kern="1200" dirty="0">
              <a:solidFill>
                <a:prstClr val="white"/>
              </a:solidFill>
              <a:latin typeface="STXinwei" panose="02010800040101010101" pitchFamily="2" charset="-122"/>
              <a:ea typeface="STXinwei" panose="02010800040101010101" pitchFamily="2" charset="-122"/>
              <a:cs typeface="Arial" charset="0"/>
            </a:endParaRPr>
          </a:p>
        </p:txBody>
      </p:sp>
      <p:pic>
        <p:nvPicPr>
          <p:cNvPr id="52" name="51 Imagen"/>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390997" y="1519771"/>
            <a:ext cx="956281" cy="956281"/>
          </a:xfrm>
          <a:prstGeom prst="rect">
            <a:avLst/>
          </a:prstGeom>
        </p:spPr>
      </p:pic>
      <p:pic>
        <p:nvPicPr>
          <p:cNvPr id="53" name="52 Imagen"/>
          <p:cNvPicPr>
            <a:picLocks noChangeAspect="1"/>
          </p:cNvPicPr>
          <p:nvPr/>
        </p:nvPicPr>
        <p:blipFill>
          <a:blip r:embed="rId4" cstate="screen">
            <a:lum bright="70000" contrast="-70000"/>
            <a:extLst>
              <a:ext uri="{28A0092B-C50C-407E-A947-70E740481C1C}">
                <a14:useLocalDpi xmlns:a14="http://schemas.microsoft.com/office/drawing/2010/main"/>
              </a:ext>
            </a:extLst>
          </a:blip>
          <a:stretch>
            <a:fillRect/>
          </a:stretch>
        </p:blipFill>
        <p:spPr>
          <a:xfrm>
            <a:off x="1363731" y="3187293"/>
            <a:ext cx="1010808" cy="636454"/>
          </a:xfrm>
          <a:prstGeom prst="rect">
            <a:avLst/>
          </a:prstGeom>
        </p:spPr>
      </p:pic>
      <p:pic>
        <p:nvPicPr>
          <p:cNvPr id="1027" name="Picture 3"/>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1419164" y="4368178"/>
            <a:ext cx="899943" cy="274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3" name="82 Rectángulo"/>
          <p:cNvSpPr/>
          <p:nvPr/>
        </p:nvSpPr>
        <p:spPr>
          <a:xfrm>
            <a:off x="3063004" y="2509909"/>
            <a:ext cx="410690" cy="307777"/>
          </a:xfrm>
          <a:prstGeom prst="rect">
            <a:avLst/>
          </a:prstGeom>
        </p:spPr>
        <p:txBody>
          <a:bodyPr wrap="none">
            <a:spAutoFit/>
          </a:bodyPr>
          <a:lstStyle/>
          <a:p>
            <a:pPr defTabSz="685766">
              <a:buClrTx/>
            </a:pPr>
            <a:r>
              <a:rPr lang="el-GR" i="1" kern="1200">
                <a:solidFill>
                  <a:srgbClr val="FFFFFF"/>
                </a:solidFill>
                <a:latin typeface="Times New Roman"/>
                <a:ea typeface="STXinwei" panose="02010800040101010101" pitchFamily="2" charset="-122"/>
                <a:cs typeface="Times New Roman"/>
              </a:rPr>
              <a:t>α</a:t>
            </a:r>
            <a:r>
              <a:rPr lang="en-GB" i="1" kern="1200">
                <a:solidFill>
                  <a:srgbClr val="FFFFFF"/>
                </a:solidFill>
                <a:latin typeface="STXinwei" panose="02010800040101010101" pitchFamily="2" charset="-122"/>
                <a:ea typeface="STXinwei" panose="02010800040101010101" pitchFamily="2" charset="-122"/>
                <a:cs typeface="+mn-cs"/>
              </a:rPr>
              <a:t>G</a:t>
            </a:r>
            <a:endParaRPr lang="en-GB" sz="1800" kern="1200">
              <a:latin typeface="STXinwei" panose="02010800040101010101" pitchFamily="2" charset="-122"/>
              <a:ea typeface="STXinwei" panose="02010800040101010101" pitchFamily="2" charset="-122"/>
              <a:cs typeface="+mn-cs"/>
            </a:endParaRPr>
          </a:p>
        </p:txBody>
      </p:sp>
      <p:sp>
        <p:nvSpPr>
          <p:cNvPr id="130" name="129 Rectángulo redondeado"/>
          <p:cNvSpPr/>
          <p:nvPr/>
        </p:nvSpPr>
        <p:spPr bwMode="auto">
          <a:xfrm>
            <a:off x="4940710" y="1466192"/>
            <a:ext cx="1362473" cy="3486586"/>
          </a:xfrm>
          <a:prstGeom prst="roundRect">
            <a:avLst/>
          </a:prstGeom>
          <a:no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66">
              <a:buClrTx/>
            </a:pPr>
            <a:endParaRPr lang="en-GB" sz="1800" kern="1200" dirty="0">
              <a:latin typeface="Calibri"/>
              <a:ea typeface="+mn-ea"/>
              <a:cs typeface="+mn-cs"/>
            </a:endParaRPr>
          </a:p>
        </p:txBody>
      </p:sp>
      <p:sp>
        <p:nvSpPr>
          <p:cNvPr id="126" name="125 CuadroTexto"/>
          <p:cNvSpPr txBox="1"/>
          <p:nvPr/>
        </p:nvSpPr>
        <p:spPr>
          <a:xfrm>
            <a:off x="4699255" y="1138539"/>
            <a:ext cx="1845377" cy="307777"/>
          </a:xfrm>
          <a:prstGeom prst="rect">
            <a:avLst/>
          </a:prstGeom>
          <a:noFill/>
        </p:spPr>
        <p:txBody>
          <a:bodyPr wrap="none" rtlCol="0">
            <a:spAutoFit/>
          </a:bodyPr>
          <a:lstStyle/>
          <a:p>
            <a:pPr algn="ctr" defTabSz="685766">
              <a:buClrTx/>
            </a:pPr>
            <a:r>
              <a:rPr lang="en-GB" kern="1200">
                <a:solidFill>
                  <a:srgbClr val="FFFFFF"/>
                </a:solidFill>
                <a:latin typeface="STXinwei Regular"/>
                <a:ea typeface="STXinwei" panose="02010800040101010101" pitchFamily="2" charset="-122"/>
                <a:cs typeface="Arial" charset="0"/>
              </a:rPr>
              <a:t>Development Process</a:t>
            </a:r>
          </a:p>
        </p:txBody>
      </p:sp>
      <p:grpSp>
        <p:nvGrpSpPr>
          <p:cNvPr id="16" name="15 Grupo"/>
          <p:cNvGrpSpPr/>
          <p:nvPr/>
        </p:nvGrpSpPr>
        <p:grpSpPr>
          <a:xfrm>
            <a:off x="5265179" y="1509870"/>
            <a:ext cx="752256" cy="692054"/>
            <a:chOff x="7003146" y="1016552"/>
            <a:chExt cx="752256" cy="692054"/>
          </a:xfrm>
        </p:grpSpPr>
        <p:pic>
          <p:nvPicPr>
            <p:cNvPr id="1028" name="Picture 4" descr="C:\Users\Toni tpv\Desktop\sitemap.eps"/>
            <p:cNvPicPr>
              <a:picLocks noChangeAspect="1" noChangeArrowheads="1"/>
            </p:cNvPicPr>
            <p:nvPr/>
          </p:nvPicPr>
          <p:blipFill>
            <a:blip r:embed="rId6">
              <a:lum bright="70000" contrast="-70000"/>
              <a:extLst>
                <a:ext uri="{28A0092B-C50C-407E-A947-70E740481C1C}">
                  <a14:useLocalDpi xmlns:a14="http://schemas.microsoft.com/office/drawing/2010/main"/>
                </a:ext>
              </a:extLst>
            </a:blip>
            <a:srcRect/>
            <a:stretch>
              <a:fillRect/>
            </a:stretch>
          </p:blipFill>
          <p:spPr bwMode="auto">
            <a:xfrm>
              <a:off x="7003146" y="1052793"/>
              <a:ext cx="752256" cy="655813"/>
            </a:xfrm>
            <a:prstGeom prst="rect">
              <a:avLst/>
            </a:prstGeom>
            <a:noFill/>
            <a:extLst>
              <a:ext uri="{909E8E84-426E-40DD-AFC4-6F175D3DCCD1}">
                <a14:hiddenFill xmlns:a14="http://schemas.microsoft.com/office/drawing/2010/main">
                  <a:solidFill>
                    <a:srgbClr val="FFFFFF"/>
                  </a:solidFill>
                </a14:hiddenFill>
              </a:ext>
            </a:extLst>
          </p:spPr>
        </p:pic>
        <p:pic>
          <p:nvPicPr>
            <p:cNvPr id="157" name="156 Imagen"/>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227606" y="1016552"/>
              <a:ext cx="303336" cy="303336"/>
            </a:xfrm>
            <a:prstGeom prst="rect">
              <a:avLst/>
            </a:prstGeom>
          </p:spPr>
        </p:pic>
      </p:grpSp>
      <p:grpSp>
        <p:nvGrpSpPr>
          <p:cNvPr id="30" name="29 Grupo"/>
          <p:cNvGrpSpPr/>
          <p:nvPr/>
        </p:nvGrpSpPr>
        <p:grpSpPr>
          <a:xfrm>
            <a:off x="5232071" y="2936765"/>
            <a:ext cx="818477" cy="717448"/>
            <a:chOff x="5053150" y="2469835"/>
            <a:chExt cx="818477" cy="717448"/>
          </a:xfrm>
        </p:grpSpPr>
        <p:pic>
          <p:nvPicPr>
            <p:cNvPr id="158" name="Picture 4" descr="C:\Users\Toni tpv\Desktop\sitemap.eps"/>
            <p:cNvPicPr>
              <a:picLocks noChangeAspect="1" noChangeArrowheads="1"/>
            </p:cNvPicPr>
            <p:nvPr/>
          </p:nvPicPr>
          <p:blipFill>
            <a:blip r:embed="rId6">
              <a:lum bright="70000" contrast="-70000"/>
              <a:extLst>
                <a:ext uri="{28A0092B-C50C-407E-A947-70E740481C1C}">
                  <a14:useLocalDpi xmlns:a14="http://schemas.microsoft.com/office/drawing/2010/main"/>
                </a:ext>
              </a:extLst>
            </a:blip>
            <a:srcRect/>
            <a:stretch>
              <a:fillRect/>
            </a:stretch>
          </p:blipFill>
          <p:spPr bwMode="auto">
            <a:xfrm>
              <a:off x="5095786" y="2531470"/>
              <a:ext cx="752256" cy="655813"/>
            </a:xfrm>
            <a:prstGeom prst="rect">
              <a:avLst/>
            </a:prstGeom>
            <a:noFill/>
            <a:extLst>
              <a:ext uri="{909E8E84-426E-40DD-AFC4-6F175D3DCCD1}">
                <a14:hiddenFill xmlns:a14="http://schemas.microsoft.com/office/drawing/2010/main">
                  <a:solidFill>
                    <a:srgbClr val="FFFFFF"/>
                  </a:solidFill>
                </a14:hiddenFill>
              </a:ext>
            </a:extLst>
          </p:spPr>
        </p:pic>
        <p:pic>
          <p:nvPicPr>
            <p:cNvPr id="160" name="159 Imagen"/>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5053150" y="2469835"/>
              <a:ext cx="818477" cy="323132"/>
            </a:xfrm>
            <a:prstGeom prst="rect">
              <a:avLst/>
            </a:prstGeom>
          </p:spPr>
        </p:pic>
      </p:grpSp>
      <p:cxnSp>
        <p:nvCxnSpPr>
          <p:cNvPr id="161" name="160 Conector recto de flecha"/>
          <p:cNvCxnSpPr/>
          <p:nvPr/>
        </p:nvCxnSpPr>
        <p:spPr bwMode="auto">
          <a:xfrm>
            <a:off x="2340271" y="1997909"/>
            <a:ext cx="2843408" cy="0"/>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67" name="166 Conector recto de flecha"/>
          <p:cNvCxnSpPr/>
          <p:nvPr/>
        </p:nvCxnSpPr>
        <p:spPr bwMode="auto">
          <a:xfrm flipV="1">
            <a:off x="2374540" y="3528305"/>
            <a:ext cx="2890640" cy="1"/>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31" name="30 Grupo"/>
          <p:cNvGrpSpPr/>
          <p:nvPr/>
        </p:nvGrpSpPr>
        <p:grpSpPr>
          <a:xfrm>
            <a:off x="5387398" y="4162698"/>
            <a:ext cx="527796" cy="619688"/>
            <a:chOff x="5248609" y="3383136"/>
            <a:chExt cx="752256" cy="890202"/>
          </a:xfrm>
        </p:grpSpPr>
        <p:pic>
          <p:nvPicPr>
            <p:cNvPr id="169" name="Picture 4" descr="C:\Users\Toni tpv\Desktop\sitemap.eps"/>
            <p:cNvPicPr>
              <a:picLocks noChangeAspect="1" noChangeArrowheads="1"/>
            </p:cNvPicPr>
            <p:nvPr/>
          </p:nvPicPr>
          <p:blipFill>
            <a:blip r:embed="rId6" cstate="screen">
              <a:lum bright="70000" contrast="-70000"/>
              <a:extLst>
                <a:ext uri="{28A0092B-C50C-407E-A947-70E740481C1C}">
                  <a14:useLocalDpi xmlns:a14="http://schemas.microsoft.com/office/drawing/2010/main"/>
                </a:ext>
              </a:extLst>
            </a:blip>
            <a:srcRect/>
            <a:stretch>
              <a:fillRect/>
            </a:stretch>
          </p:blipFill>
          <p:spPr bwMode="auto">
            <a:xfrm>
              <a:off x="5248609" y="3617525"/>
              <a:ext cx="752256" cy="655813"/>
            </a:xfrm>
            <a:prstGeom prst="rect">
              <a:avLst/>
            </a:prstGeom>
            <a:noFill/>
            <a:extLst>
              <a:ext uri="{909E8E84-426E-40DD-AFC4-6F175D3DCCD1}">
                <a14:hiddenFill xmlns:a14="http://schemas.microsoft.com/office/drawing/2010/main">
                  <a:solidFill>
                    <a:srgbClr val="FFFFFF"/>
                  </a:solidFill>
                </a14:hiddenFill>
              </a:ext>
            </a:extLst>
          </p:spPr>
        </p:pic>
        <p:pic>
          <p:nvPicPr>
            <p:cNvPr id="170" name="169 Imagen"/>
            <p:cNvPicPr>
              <a:picLocks noChangeAspect="1"/>
            </p:cNvPicPr>
            <p:nvPr/>
          </p:nvPicPr>
          <p:blipFill>
            <a:blip r:embed="rId9" cstate="screen">
              <a:duotone>
                <a:prstClr val="black"/>
                <a:schemeClr val="accent6">
                  <a:tint val="45000"/>
                  <a:satMod val="400000"/>
                </a:schemeClr>
              </a:duotone>
              <a:extLst>
                <a:ext uri="{28A0092B-C50C-407E-A947-70E740481C1C}">
                  <a14:useLocalDpi xmlns:a14="http://schemas.microsoft.com/office/drawing/2010/main"/>
                </a:ext>
              </a:extLst>
            </a:blip>
            <a:stretch>
              <a:fillRect/>
            </a:stretch>
          </p:blipFill>
          <p:spPr>
            <a:xfrm>
              <a:off x="5330559" y="3383136"/>
              <a:ext cx="588356" cy="541029"/>
            </a:xfrm>
            <a:prstGeom prst="rect">
              <a:avLst/>
            </a:prstGeom>
          </p:spPr>
        </p:pic>
      </p:grpSp>
      <p:sp>
        <p:nvSpPr>
          <p:cNvPr id="175" name="174 CuadroTexto"/>
          <p:cNvSpPr txBox="1"/>
          <p:nvPr/>
        </p:nvSpPr>
        <p:spPr>
          <a:xfrm>
            <a:off x="1423639" y="1140273"/>
            <a:ext cx="950901" cy="307777"/>
          </a:xfrm>
          <a:prstGeom prst="rect">
            <a:avLst/>
          </a:prstGeom>
          <a:noFill/>
        </p:spPr>
        <p:txBody>
          <a:bodyPr wrap="none" rtlCol="0">
            <a:spAutoFit/>
          </a:bodyPr>
          <a:lstStyle/>
          <a:p>
            <a:pPr defTabSz="685766">
              <a:buClrTx/>
            </a:pPr>
            <a:r>
              <a:rPr lang="en-GB" kern="1200" dirty="0">
                <a:solidFill>
                  <a:srgbClr val="FFFFFF"/>
                </a:solidFill>
                <a:latin typeface="STXinwei Regular"/>
                <a:ea typeface="STXinwei" panose="02010800040101010101" pitchFamily="2" charset="-122"/>
                <a:cs typeface="Arial" charset="0"/>
              </a:rPr>
              <a:t>Company</a:t>
            </a:r>
            <a:endParaRPr lang="en-GB" sz="800" kern="1200" dirty="0">
              <a:solidFill>
                <a:srgbClr val="FFFFFF"/>
              </a:solidFill>
              <a:latin typeface="Calibri"/>
              <a:ea typeface="+mn-ea"/>
              <a:cs typeface="+mn-cs"/>
            </a:endParaRPr>
          </a:p>
        </p:txBody>
      </p:sp>
      <p:sp>
        <p:nvSpPr>
          <p:cNvPr id="1035" name="1034 Rectángulo"/>
          <p:cNvSpPr/>
          <p:nvPr/>
        </p:nvSpPr>
        <p:spPr>
          <a:xfrm>
            <a:off x="2761043" y="1651458"/>
            <a:ext cx="279244" cy="307777"/>
          </a:xfrm>
          <a:prstGeom prst="rect">
            <a:avLst/>
          </a:prstGeom>
        </p:spPr>
        <p:txBody>
          <a:bodyPr wrap="none">
            <a:spAutoFit/>
          </a:bodyPr>
          <a:lstStyle/>
          <a:p>
            <a:pPr defTabSz="685766">
              <a:buClrTx/>
            </a:pPr>
            <a:r>
              <a:rPr lang="en-GB" i="1" kern="1200">
                <a:solidFill>
                  <a:srgbClr val="FFFFFF"/>
                </a:solidFill>
                <a:latin typeface="STXinwei" panose="02010800040101010101" pitchFamily="2" charset="-122"/>
                <a:ea typeface="STXinwei" panose="02010800040101010101" pitchFamily="2" charset="-122"/>
                <a:cs typeface="+mn-cs"/>
              </a:rPr>
              <a:t>F</a:t>
            </a:r>
            <a:endParaRPr lang="en-GB" sz="1800" kern="1200">
              <a:latin typeface="STXinwei" panose="02010800040101010101" pitchFamily="2" charset="-122"/>
              <a:ea typeface="STXinwei" panose="02010800040101010101" pitchFamily="2" charset="-122"/>
              <a:cs typeface="+mn-cs"/>
            </a:endParaRPr>
          </a:p>
        </p:txBody>
      </p:sp>
      <p:cxnSp>
        <p:nvCxnSpPr>
          <p:cNvPr id="74" name="Elbow Connector 73"/>
          <p:cNvCxnSpPr/>
          <p:nvPr/>
        </p:nvCxnSpPr>
        <p:spPr bwMode="auto">
          <a:xfrm rot="5400000">
            <a:off x="2820368" y="2748004"/>
            <a:ext cx="1381449" cy="2"/>
          </a:xfrm>
          <a:prstGeom prst="bentConnector3">
            <a:avLst>
              <a:gd name="adj1" fmla="val 50000"/>
            </a:avLst>
          </a:prstGeom>
          <a:solidFill>
            <a:schemeClr val="accent1"/>
          </a:solidFill>
          <a:ln w="19050" cap="flat" cmpd="sng" algn="ctr">
            <a:solidFill>
              <a:schemeClr val="bg1"/>
            </a:solidFill>
            <a:prstDash val="solid"/>
            <a:round/>
            <a:headEnd type="none" w="med" len="med"/>
            <a:tailEnd type="arrow"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70" name="69 Rectángulo"/>
          <p:cNvSpPr/>
          <p:nvPr/>
        </p:nvSpPr>
        <p:spPr>
          <a:xfrm>
            <a:off x="3531303" y="2548383"/>
            <a:ext cx="1409407" cy="230832"/>
          </a:xfrm>
          <a:prstGeom prst="rect">
            <a:avLst/>
          </a:prstGeom>
        </p:spPr>
        <p:txBody>
          <a:bodyPr wrap="square">
            <a:spAutoFit/>
          </a:bodyPr>
          <a:lstStyle/>
          <a:p>
            <a:pPr defTabSz="685766">
              <a:buClrTx/>
            </a:pPr>
            <a:r>
              <a:rPr lang="en-GB" sz="900" i="1" kern="1200">
                <a:solidFill>
                  <a:srgbClr val="FFFFFF"/>
                </a:solidFill>
                <a:latin typeface="STXinwei" panose="02010800040101010101" pitchFamily="2" charset="-122"/>
                <a:ea typeface="STXinwei" panose="02010800040101010101" pitchFamily="2" charset="-122"/>
                <a:cs typeface="+mn-cs"/>
              </a:rPr>
              <a:t>Natural transformation</a:t>
            </a:r>
            <a:endParaRPr lang="en-GB" sz="900" kern="1200">
              <a:solidFill>
                <a:srgbClr val="DBB76C"/>
              </a:solidFill>
              <a:latin typeface="STXinwei" panose="02010800040101010101" pitchFamily="2" charset="-122"/>
              <a:ea typeface="STXinwei" panose="02010800040101010101" pitchFamily="2" charset="-122"/>
              <a:cs typeface="+mn-cs"/>
            </a:endParaRPr>
          </a:p>
        </p:txBody>
      </p:sp>
      <p:pic>
        <p:nvPicPr>
          <p:cNvPr id="19" name="18 Imagen"/>
          <p:cNvPicPr>
            <a:picLocks noChangeAspect="1"/>
          </p:cNvPicPr>
          <p:nvPr/>
        </p:nvPicPr>
        <p:blipFill rotWithShape="1">
          <a:blip r:embed="rId10" cstate="print">
            <a:extLst>
              <a:ext uri="{28A0092B-C50C-407E-A947-70E740481C1C}">
                <a14:useLocalDpi xmlns:a14="http://schemas.microsoft.com/office/drawing/2010/main"/>
              </a:ext>
            </a:extLst>
          </a:blip>
          <a:srcRect l="-1"/>
          <a:stretch/>
        </p:blipFill>
        <p:spPr>
          <a:xfrm>
            <a:off x="7003148" y="3075775"/>
            <a:ext cx="1362367" cy="788651"/>
          </a:xfrm>
          <a:prstGeom prst="rect">
            <a:avLst/>
          </a:prstGeom>
        </p:spPr>
      </p:pic>
      <p:cxnSp>
        <p:nvCxnSpPr>
          <p:cNvPr id="79" name="Elbow Connector 73"/>
          <p:cNvCxnSpPr/>
          <p:nvPr/>
        </p:nvCxnSpPr>
        <p:spPr bwMode="auto">
          <a:xfrm rot="5400000">
            <a:off x="5345107" y="2589010"/>
            <a:ext cx="612378" cy="0"/>
          </a:xfrm>
          <a:prstGeom prst="bentConnector3">
            <a:avLst>
              <a:gd name="adj1" fmla="val 50000"/>
            </a:avLst>
          </a:prstGeom>
          <a:solidFill>
            <a:schemeClr val="accent1"/>
          </a:solidFill>
          <a:ln w="19050" cap="flat" cmpd="sng" algn="ctr">
            <a:solidFill>
              <a:schemeClr val="bg1"/>
            </a:solidFill>
            <a:prstDash val="solid"/>
            <a:round/>
            <a:headEnd type="none" w="med" len="med"/>
            <a:tailEnd type="arrow"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80" name="Elbow Connector 73"/>
          <p:cNvCxnSpPr/>
          <p:nvPr/>
        </p:nvCxnSpPr>
        <p:spPr bwMode="auto">
          <a:xfrm rot="5400000">
            <a:off x="1617549" y="4032795"/>
            <a:ext cx="520015" cy="0"/>
          </a:xfrm>
          <a:prstGeom prst="bentConnector3">
            <a:avLst>
              <a:gd name="adj1" fmla="val 50000"/>
            </a:avLst>
          </a:prstGeom>
          <a:solidFill>
            <a:schemeClr val="accent1"/>
          </a:solidFill>
          <a:ln w="19050" cap="flat" cmpd="sng" algn="ctr">
            <a:solidFill>
              <a:schemeClr val="bg1"/>
            </a:solidFill>
            <a:prstDash val="solid"/>
            <a:round/>
            <a:headEnd type="none" w="med" len="med"/>
            <a:tailEnd type="arrow"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2" name="91 Conector recto de flecha"/>
          <p:cNvCxnSpPr/>
          <p:nvPr/>
        </p:nvCxnSpPr>
        <p:spPr bwMode="auto">
          <a:xfrm>
            <a:off x="2374539" y="4472542"/>
            <a:ext cx="2744832" cy="1"/>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pic>
        <p:nvPicPr>
          <p:cNvPr id="41" name="40 Imagen"/>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6934239" y="1661536"/>
            <a:ext cx="1361764" cy="726984"/>
          </a:xfrm>
          <a:prstGeom prst="rect">
            <a:avLst/>
          </a:prstGeom>
        </p:spPr>
      </p:pic>
      <p:sp>
        <p:nvSpPr>
          <p:cNvPr id="97" name="96 Rectángulo redondeado"/>
          <p:cNvSpPr/>
          <p:nvPr/>
        </p:nvSpPr>
        <p:spPr bwMode="auto">
          <a:xfrm>
            <a:off x="6806047" y="1466192"/>
            <a:ext cx="1667093" cy="3486586"/>
          </a:xfrm>
          <a:prstGeom prst="roundRect">
            <a:avLst/>
          </a:prstGeom>
          <a:no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66">
              <a:buClrTx/>
            </a:pPr>
            <a:endParaRPr lang="en-GB" sz="1800" kern="1200" dirty="0">
              <a:latin typeface="Calibri"/>
              <a:ea typeface="+mn-ea"/>
              <a:cs typeface="+mn-cs"/>
            </a:endParaRPr>
          </a:p>
        </p:txBody>
      </p:sp>
      <p:sp>
        <p:nvSpPr>
          <p:cNvPr id="101" name="100 CuadroTexto"/>
          <p:cNvSpPr txBox="1"/>
          <p:nvPr/>
        </p:nvSpPr>
        <p:spPr>
          <a:xfrm>
            <a:off x="6782630" y="1138539"/>
            <a:ext cx="1713931" cy="307777"/>
          </a:xfrm>
          <a:prstGeom prst="rect">
            <a:avLst/>
          </a:prstGeom>
          <a:noFill/>
        </p:spPr>
        <p:txBody>
          <a:bodyPr wrap="none" rtlCol="0">
            <a:spAutoFit/>
          </a:bodyPr>
          <a:lstStyle/>
          <a:p>
            <a:pPr algn="ctr" defTabSz="685766">
              <a:buClrTx/>
            </a:pPr>
            <a:r>
              <a:rPr lang="en-GB" kern="1200">
                <a:solidFill>
                  <a:srgbClr val="FFFFFF"/>
                </a:solidFill>
                <a:latin typeface="STXinwei Regular"/>
                <a:ea typeface="STXinwei" panose="02010800040101010101" pitchFamily="2" charset="-122"/>
                <a:cs typeface="Arial" charset="0"/>
              </a:rPr>
              <a:t>Promotion Channel</a:t>
            </a:r>
          </a:p>
        </p:txBody>
      </p:sp>
      <p:cxnSp>
        <p:nvCxnSpPr>
          <p:cNvPr id="102" name="Elbow Connector 73"/>
          <p:cNvCxnSpPr/>
          <p:nvPr/>
        </p:nvCxnSpPr>
        <p:spPr bwMode="auto">
          <a:xfrm rot="5400000">
            <a:off x="5449227" y="3960624"/>
            <a:ext cx="404143" cy="0"/>
          </a:xfrm>
          <a:prstGeom prst="bentConnector3">
            <a:avLst>
              <a:gd name="adj1" fmla="val 50000"/>
            </a:avLst>
          </a:prstGeom>
          <a:solidFill>
            <a:schemeClr val="accent1"/>
          </a:solidFill>
          <a:ln w="19050" cap="flat" cmpd="sng" algn="ctr">
            <a:solidFill>
              <a:schemeClr val="bg1"/>
            </a:solidFill>
            <a:prstDash val="solid"/>
            <a:round/>
            <a:headEnd type="none" w="med" len="med"/>
            <a:tailEnd type="arrow"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03" name="102 Rectángulo redondeado"/>
          <p:cNvSpPr/>
          <p:nvPr/>
        </p:nvSpPr>
        <p:spPr bwMode="auto">
          <a:xfrm>
            <a:off x="1246911" y="1466192"/>
            <a:ext cx="1347533" cy="3486586"/>
          </a:xfrm>
          <a:prstGeom prst="roundRect">
            <a:avLst/>
          </a:prstGeom>
          <a:no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66">
              <a:buClrTx/>
            </a:pPr>
            <a:endParaRPr lang="en-GB" sz="1800" kern="1200" dirty="0">
              <a:latin typeface="Calibri"/>
              <a:ea typeface="+mn-ea"/>
              <a:cs typeface="+mn-cs"/>
            </a:endParaRPr>
          </a:p>
        </p:txBody>
      </p:sp>
      <p:cxnSp>
        <p:nvCxnSpPr>
          <p:cNvPr id="104" name="Elbow Connector 73"/>
          <p:cNvCxnSpPr/>
          <p:nvPr/>
        </p:nvCxnSpPr>
        <p:spPr bwMode="auto">
          <a:xfrm rot="5400000">
            <a:off x="1488832" y="2798570"/>
            <a:ext cx="777444" cy="0"/>
          </a:xfrm>
          <a:prstGeom prst="bentConnector3">
            <a:avLst>
              <a:gd name="adj1" fmla="val 50000"/>
            </a:avLst>
          </a:prstGeom>
          <a:solidFill>
            <a:schemeClr val="accent1"/>
          </a:solidFill>
          <a:ln w="19050" cap="flat" cmpd="sng" algn="ctr">
            <a:solidFill>
              <a:schemeClr val="bg1"/>
            </a:solidFill>
            <a:prstDash val="solid"/>
            <a:round/>
            <a:headEnd type="none" w="med" len="med"/>
            <a:tailEnd type="arrow"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05" name="104 Rectángulo"/>
          <p:cNvSpPr/>
          <p:nvPr/>
        </p:nvSpPr>
        <p:spPr>
          <a:xfrm>
            <a:off x="2714475" y="3199545"/>
            <a:ext cx="316112" cy="307777"/>
          </a:xfrm>
          <a:prstGeom prst="rect">
            <a:avLst/>
          </a:prstGeom>
        </p:spPr>
        <p:txBody>
          <a:bodyPr wrap="none">
            <a:spAutoFit/>
          </a:bodyPr>
          <a:lstStyle/>
          <a:p>
            <a:pPr defTabSz="685766">
              <a:buClrTx/>
            </a:pPr>
            <a:r>
              <a:rPr lang="en-GB" i="1" kern="1200">
                <a:solidFill>
                  <a:srgbClr val="FFFFFF"/>
                </a:solidFill>
                <a:latin typeface="STXinwei" panose="02010800040101010101" pitchFamily="2" charset="-122"/>
                <a:ea typeface="STXinwei" panose="02010800040101010101" pitchFamily="2" charset="-122"/>
                <a:cs typeface="+mn-cs"/>
              </a:rPr>
              <a:t>G</a:t>
            </a:r>
            <a:endParaRPr lang="en-GB" sz="1800" kern="1200">
              <a:latin typeface="STXinwei" panose="02010800040101010101" pitchFamily="2" charset="-122"/>
              <a:ea typeface="STXinwei" panose="02010800040101010101" pitchFamily="2" charset="-122"/>
              <a:cs typeface="+mn-cs"/>
            </a:endParaRPr>
          </a:p>
        </p:txBody>
      </p:sp>
      <p:sp>
        <p:nvSpPr>
          <p:cNvPr id="106" name="105 Rectángulo"/>
          <p:cNvSpPr/>
          <p:nvPr/>
        </p:nvSpPr>
        <p:spPr>
          <a:xfrm>
            <a:off x="2724093" y="4162698"/>
            <a:ext cx="327334" cy="307777"/>
          </a:xfrm>
          <a:prstGeom prst="rect">
            <a:avLst/>
          </a:prstGeom>
        </p:spPr>
        <p:txBody>
          <a:bodyPr wrap="none">
            <a:spAutoFit/>
          </a:bodyPr>
          <a:lstStyle/>
          <a:p>
            <a:pPr defTabSz="685766">
              <a:buClrTx/>
            </a:pPr>
            <a:r>
              <a:rPr lang="en-GB" i="1" kern="1200">
                <a:solidFill>
                  <a:srgbClr val="FFFFFF"/>
                </a:solidFill>
                <a:latin typeface="STXinwei" panose="02010800040101010101" pitchFamily="2" charset="-122"/>
                <a:ea typeface="STXinwei" panose="02010800040101010101" pitchFamily="2" charset="-122"/>
                <a:cs typeface="+mn-cs"/>
              </a:rPr>
              <a:t>H</a:t>
            </a:r>
            <a:endParaRPr lang="en-GB" sz="1800" kern="1200">
              <a:latin typeface="STXinwei" panose="02010800040101010101" pitchFamily="2" charset="-122"/>
              <a:ea typeface="STXinwei" panose="02010800040101010101" pitchFamily="2" charset="-122"/>
              <a:cs typeface="+mn-cs"/>
            </a:endParaRPr>
          </a:p>
        </p:txBody>
      </p:sp>
      <p:sp>
        <p:nvSpPr>
          <p:cNvPr id="107" name="106 Rectángulo"/>
          <p:cNvSpPr/>
          <p:nvPr/>
        </p:nvSpPr>
        <p:spPr>
          <a:xfrm>
            <a:off x="1974314" y="3858326"/>
            <a:ext cx="287258" cy="338554"/>
          </a:xfrm>
          <a:prstGeom prst="rect">
            <a:avLst/>
          </a:prstGeom>
        </p:spPr>
        <p:txBody>
          <a:bodyPr wrap="none">
            <a:spAutoFit/>
          </a:bodyPr>
          <a:lstStyle/>
          <a:p>
            <a:pPr defTabSz="685766">
              <a:buClrTx/>
            </a:pPr>
            <a:r>
              <a:rPr lang="en-GB" sz="1600" i="1" kern="1200">
                <a:solidFill>
                  <a:srgbClr val="FFFFFF"/>
                </a:solidFill>
                <a:latin typeface="STXinwei" panose="02010800040101010101" pitchFamily="2" charset="-122"/>
                <a:ea typeface="STXinwei" panose="02010800040101010101" pitchFamily="2" charset="-122"/>
                <a:cs typeface="+mn-cs"/>
              </a:rPr>
              <a:t>g</a:t>
            </a:r>
            <a:endParaRPr lang="en-GB" kern="1200">
              <a:latin typeface="STXinwei" panose="02010800040101010101" pitchFamily="2" charset="-122"/>
              <a:ea typeface="STXinwei" panose="02010800040101010101" pitchFamily="2" charset="-122"/>
              <a:cs typeface="+mn-cs"/>
            </a:endParaRPr>
          </a:p>
        </p:txBody>
      </p:sp>
      <p:sp>
        <p:nvSpPr>
          <p:cNvPr id="108" name="107 Rectángulo"/>
          <p:cNvSpPr/>
          <p:nvPr/>
        </p:nvSpPr>
        <p:spPr>
          <a:xfrm>
            <a:off x="1974314" y="2579173"/>
            <a:ext cx="248786" cy="338554"/>
          </a:xfrm>
          <a:prstGeom prst="rect">
            <a:avLst/>
          </a:prstGeom>
        </p:spPr>
        <p:txBody>
          <a:bodyPr wrap="none">
            <a:spAutoFit/>
          </a:bodyPr>
          <a:lstStyle/>
          <a:p>
            <a:pPr defTabSz="685766">
              <a:buClrTx/>
            </a:pPr>
            <a:r>
              <a:rPr lang="en-GB" sz="1600" i="1" kern="1200">
                <a:solidFill>
                  <a:srgbClr val="FFFFFF"/>
                </a:solidFill>
                <a:latin typeface="STXinwei" panose="02010800040101010101" pitchFamily="2" charset="-122"/>
                <a:ea typeface="STXinwei" panose="02010800040101010101" pitchFamily="2" charset="-122"/>
                <a:cs typeface="+mn-cs"/>
              </a:rPr>
              <a:t>f</a:t>
            </a:r>
            <a:endParaRPr lang="en-GB" kern="1200">
              <a:latin typeface="STXinwei" panose="02010800040101010101" pitchFamily="2" charset="-122"/>
              <a:ea typeface="STXinwei" panose="02010800040101010101" pitchFamily="2" charset="-122"/>
              <a:cs typeface="+mn-cs"/>
            </a:endParaRPr>
          </a:p>
        </p:txBody>
      </p:sp>
      <p:sp>
        <p:nvSpPr>
          <p:cNvPr id="112" name="111 Rectángulo"/>
          <p:cNvSpPr/>
          <p:nvPr/>
        </p:nvSpPr>
        <p:spPr>
          <a:xfrm>
            <a:off x="5745326" y="3758552"/>
            <a:ext cx="235962" cy="338554"/>
          </a:xfrm>
          <a:prstGeom prst="rect">
            <a:avLst/>
          </a:prstGeom>
        </p:spPr>
        <p:txBody>
          <a:bodyPr wrap="none">
            <a:spAutoFit/>
          </a:bodyPr>
          <a:lstStyle/>
          <a:p>
            <a:pPr defTabSz="685766">
              <a:buClrTx/>
            </a:pPr>
            <a:r>
              <a:rPr lang="en-GB" sz="1600" i="1" kern="1200">
                <a:solidFill>
                  <a:srgbClr val="FFFFFF"/>
                </a:solidFill>
                <a:latin typeface="STXinwei" panose="02010800040101010101" pitchFamily="2" charset="-122"/>
                <a:ea typeface="STXinwei" panose="02010800040101010101" pitchFamily="2" charset="-122"/>
                <a:cs typeface="+mn-cs"/>
              </a:rPr>
              <a:t>i</a:t>
            </a:r>
            <a:endParaRPr lang="en-GB" kern="1200">
              <a:latin typeface="STXinwei" panose="02010800040101010101" pitchFamily="2" charset="-122"/>
              <a:ea typeface="STXinwei" panose="02010800040101010101" pitchFamily="2" charset="-122"/>
              <a:cs typeface="+mn-cs"/>
            </a:endParaRPr>
          </a:p>
        </p:txBody>
      </p:sp>
      <p:sp>
        <p:nvSpPr>
          <p:cNvPr id="113" name="112 Rectángulo"/>
          <p:cNvSpPr/>
          <p:nvPr/>
        </p:nvSpPr>
        <p:spPr>
          <a:xfrm>
            <a:off x="5745326" y="2379104"/>
            <a:ext cx="298480" cy="338554"/>
          </a:xfrm>
          <a:prstGeom prst="rect">
            <a:avLst/>
          </a:prstGeom>
        </p:spPr>
        <p:txBody>
          <a:bodyPr wrap="none">
            <a:spAutoFit/>
          </a:bodyPr>
          <a:lstStyle/>
          <a:p>
            <a:pPr defTabSz="685766">
              <a:buClrTx/>
            </a:pPr>
            <a:r>
              <a:rPr lang="en-GB" sz="1600" i="1" kern="1200">
                <a:solidFill>
                  <a:srgbClr val="FFFFFF"/>
                </a:solidFill>
                <a:latin typeface="STXinwei" panose="02010800040101010101" pitchFamily="2" charset="-122"/>
                <a:ea typeface="STXinwei" panose="02010800040101010101" pitchFamily="2" charset="-122"/>
                <a:cs typeface="+mn-cs"/>
              </a:rPr>
              <a:t>h</a:t>
            </a:r>
            <a:endParaRPr lang="en-GB" kern="1200">
              <a:latin typeface="STXinwei" panose="02010800040101010101" pitchFamily="2" charset="-122"/>
              <a:ea typeface="STXinwei" panose="02010800040101010101" pitchFamily="2" charset="-122"/>
              <a:cs typeface="+mn-cs"/>
            </a:endParaRPr>
          </a:p>
        </p:txBody>
      </p:sp>
      <p:cxnSp>
        <p:nvCxnSpPr>
          <p:cNvPr id="115" name="Elbow Connector 73"/>
          <p:cNvCxnSpPr/>
          <p:nvPr/>
        </p:nvCxnSpPr>
        <p:spPr bwMode="auto">
          <a:xfrm rot="5400000">
            <a:off x="7362805" y="2733047"/>
            <a:ext cx="612378" cy="0"/>
          </a:xfrm>
          <a:prstGeom prst="bentConnector3">
            <a:avLst>
              <a:gd name="adj1" fmla="val 50000"/>
            </a:avLst>
          </a:prstGeom>
          <a:solidFill>
            <a:schemeClr val="accent1"/>
          </a:solidFill>
          <a:ln w="19050" cap="flat" cmpd="sng" algn="ctr">
            <a:solidFill>
              <a:schemeClr val="bg1"/>
            </a:solidFill>
            <a:prstDash val="solid"/>
            <a:round/>
            <a:headEnd type="none" w="med" len="med"/>
            <a:tailEnd type="arrow"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6" name="115 Rectángulo"/>
          <p:cNvSpPr/>
          <p:nvPr/>
        </p:nvSpPr>
        <p:spPr>
          <a:xfrm>
            <a:off x="7763024" y="2523141"/>
            <a:ext cx="298480" cy="338554"/>
          </a:xfrm>
          <a:prstGeom prst="rect">
            <a:avLst/>
          </a:prstGeom>
        </p:spPr>
        <p:txBody>
          <a:bodyPr wrap="none">
            <a:spAutoFit/>
          </a:bodyPr>
          <a:lstStyle/>
          <a:p>
            <a:pPr defTabSz="685766">
              <a:buClrTx/>
            </a:pPr>
            <a:r>
              <a:rPr lang="en-GB" sz="1600" i="1" kern="1200">
                <a:solidFill>
                  <a:srgbClr val="FFFFFF"/>
                </a:solidFill>
                <a:latin typeface="STXinwei" panose="02010800040101010101" pitchFamily="2" charset="-122"/>
                <a:ea typeface="STXinwei" panose="02010800040101010101" pitchFamily="2" charset="-122"/>
                <a:cs typeface="+mn-cs"/>
              </a:rPr>
              <a:t>h</a:t>
            </a:r>
            <a:endParaRPr lang="en-GB" kern="1200">
              <a:latin typeface="STXinwei" panose="02010800040101010101" pitchFamily="2" charset="-122"/>
              <a:ea typeface="STXinwei" panose="02010800040101010101" pitchFamily="2" charset="-122"/>
              <a:cs typeface="+mn-cs"/>
            </a:endParaRPr>
          </a:p>
        </p:txBody>
      </p:sp>
      <p:cxnSp>
        <p:nvCxnSpPr>
          <p:cNvPr id="117" name="116 Conector recto de flecha"/>
          <p:cNvCxnSpPr>
            <a:endCxn id="41" idx="1"/>
          </p:cNvCxnSpPr>
          <p:nvPr/>
        </p:nvCxnSpPr>
        <p:spPr bwMode="auto">
          <a:xfrm>
            <a:off x="6074145" y="2025028"/>
            <a:ext cx="860092" cy="0"/>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18" name="117 Conector recto de flecha"/>
          <p:cNvCxnSpPr/>
          <p:nvPr/>
        </p:nvCxnSpPr>
        <p:spPr bwMode="auto">
          <a:xfrm>
            <a:off x="6074145" y="3470098"/>
            <a:ext cx="860092" cy="0"/>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20" name="119 Conector recto de flecha"/>
          <p:cNvCxnSpPr/>
          <p:nvPr/>
        </p:nvCxnSpPr>
        <p:spPr bwMode="auto">
          <a:xfrm>
            <a:off x="6074146" y="4467207"/>
            <a:ext cx="1189100" cy="0"/>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pic>
        <p:nvPicPr>
          <p:cNvPr id="48" name="47 Imagen"/>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7392928" y="4143944"/>
            <a:ext cx="573337" cy="646529"/>
          </a:xfrm>
          <a:prstGeom prst="rect">
            <a:avLst/>
          </a:prstGeom>
        </p:spPr>
      </p:pic>
      <p:cxnSp>
        <p:nvCxnSpPr>
          <p:cNvPr id="121" name="Elbow Connector 73"/>
          <p:cNvCxnSpPr>
            <a:endCxn id="48" idx="0"/>
          </p:cNvCxnSpPr>
          <p:nvPr/>
        </p:nvCxnSpPr>
        <p:spPr bwMode="auto">
          <a:xfrm rot="5400000">
            <a:off x="7553296" y="4012907"/>
            <a:ext cx="262070" cy="0"/>
          </a:xfrm>
          <a:prstGeom prst="bentConnector3">
            <a:avLst>
              <a:gd name="adj1" fmla="val 50000"/>
            </a:avLst>
          </a:prstGeom>
          <a:solidFill>
            <a:schemeClr val="accent1"/>
          </a:solidFill>
          <a:ln w="19050" cap="flat" cmpd="sng" algn="ctr">
            <a:solidFill>
              <a:schemeClr val="bg1"/>
            </a:solidFill>
            <a:prstDash val="solid"/>
            <a:round/>
            <a:headEnd type="none" w="med" len="med"/>
            <a:tailEnd type="arrow"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 name="Multiply 1">
            <a:extLst>
              <a:ext uri="{FF2B5EF4-FFF2-40B4-BE49-F238E27FC236}">
                <a16:creationId xmlns:a16="http://schemas.microsoft.com/office/drawing/2014/main" id="{680DBB93-8C29-8042-BEB2-F5AC2E680CFC}"/>
              </a:ext>
            </a:extLst>
          </p:cNvPr>
          <p:cNvSpPr/>
          <p:nvPr/>
        </p:nvSpPr>
        <p:spPr>
          <a:xfrm>
            <a:off x="412506" y="3538353"/>
            <a:ext cx="1334814" cy="1046394"/>
          </a:xfrm>
          <a:prstGeom prst="mathMultiply">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TW"/>
          </a:p>
        </p:txBody>
      </p:sp>
      <p:sp>
        <p:nvSpPr>
          <p:cNvPr id="49" name="Multiply 48">
            <a:extLst>
              <a:ext uri="{FF2B5EF4-FFF2-40B4-BE49-F238E27FC236}">
                <a16:creationId xmlns:a16="http://schemas.microsoft.com/office/drawing/2014/main" id="{529CAE27-470A-B648-9D34-E9AF02D4F4B4}"/>
              </a:ext>
            </a:extLst>
          </p:cNvPr>
          <p:cNvSpPr/>
          <p:nvPr/>
        </p:nvSpPr>
        <p:spPr>
          <a:xfrm>
            <a:off x="7856488" y="3960624"/>
            <a:ext cx="1334814" cy="1046394"/>
          </a:xfrm>
          <a:prstGeom prst="mathMultiply">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TW"/>
          </a:p>
        </p:txBody>
      </p:sp>
    </p:spTree>
    <p:extLst>
      <p:ext uri="{BB962C8B-B14F-4D97-AF65-F5344CB8AC3E}">
        <p14:creationId xmlns:p14="http://schemas.microsoft.com/office/powerpoint/2010/main" val="397193485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矩形 1"/>
          <p:cNvSpPr>
            <a:spLocks noChangeArrowheads="1"/>
          </p:cNvSpPr>
          <p:nvPr/>
        </p:nvSpPr>
        <p:spPr bwMode="auto">
          <a:xfrm>
            <a:off x="2109132" y="152207"/>
            <a:ext cx="5195654"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766">
              <a:buClrTx/>
            </a:pPr>
            <a:r>
              <a:rPr lang="en-US" altLang="x-none" sz="2700" kern="1200" dirty="0" err="1">
                <a:solidFill>
                  <a:prstClr val="white"/>
                </a:solidFill>
                <a:latin typeface="STXinwei" panose="02010800040101010101" pitchFamily="2" charset="-122"/>
                <a:ea typeface="STXinwei" panose="02010800040101010101" pitchFamily="2" charset="-122"/>
                <a:cs typeface="Arial" charset="0"/>
              </a:rPr>
              <a:t>Juicero</a:t>
            </a:r>
            <a:r>
              <a:rPr lang="en-US" altLang="x-none" sz="2700" kern="1200" dirty="0">
                <a:solidFill>
                  <a:prstClr val="white"/>
                </a:solidFill>
                <a:latin typeface="STXinwei" panose="02010800040101010101" pitchFamily="2" charset="-122"/>
                <a:ea typeface="STXinwei" panose="02010800040101010101" pitchFamily="2" charset="-122"/>
                <a:cs typeface="Arial" charset="0"/>
              </a:rPr>
              <a:t> as a Textbook Case Study </a:t>
            </a:r>
            <a:endParaRPr lang="zh-CN" altLang="en-US" sz="2700" kern="1200" dirty="0">
              <a:solidFill>
                <a:prstClr val="white"/>
              </a:solidFill>
              <a:latin typeface="STXinwei" panose="02010800040101010101" pitchFamily="2" charset="-122"/>
              <a:ea typeface="STXinwei" panose="02010800040101010101" pitchFamily="2" charset="-122"/>
              <a:cs typeface="Arial" charset="0"/>
            </a:endParaRPr>
          </a:p>
        </p:txBody>
      </p:sp>
      <p:pic>
        <p:nvPicPr>
          <p:cNvPr id="3" name="Picture 2">
            <a:hlinkClick r:id="rId3"/>
            <a:extLst>
              <a:ext uri="{FF2B5EF4-FFF2-40B4-BE49-F238E27FC236}">
                <a16:creationId xmlns:a16="http://schemas.microsoft.com/office/drawing/2014/main" id="{F76372AF-0E98-D440-A9E9-56C89603DD7F}"/>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84371" y="1177159"/>
            <a:ext cx="4287629" cy="2410810"/>
          </a:xfrm>
          <a:prstGeom prst="rect">
            <a:avLst/>
          </a:prstGeom>
        </p:spPr>
      </p:pic>
      <p:pic>
        <p:nvPicPr>
          <p:cNvPr id="4" name="Picture 3">
            <a:hlinkClick r:id="rId3"/>
            <a:extLst>
              <a:ext uri="{FF2B5EF4-FFF2-40B4-BE49-F238E27FC236}">
                <a16:creationId xmlns:a16="http://schemas.microsoft.com/office/drawing/2014/main" id="{D7A61402-B338-BD4F-AB4E-5B55361DB890}"/>
              </a:ext>
            </a:extLst>
          </p:cNvPr>
          <p:cNvPicPr>
            <a:picLocks noChangeAspect="1"/>
          </p:cNvPicPr>
          <p:nvPr/>
        </p:nvPicPr>
        <p:blipFill>
          <a:blip r:embed="rId5"/>
          <a:stretch>
            <a:fillRect/>
          </a:stretch>
        </p:blipFill>
        <p:spPr>
          <a:xfrm>
            <a:off x="4706959" y="1177159"/>
            <a:ext cx="4097711" cy="3051941"/>
          </a:xfrm>
          <a:prstGeom prst="rect">
            <a:avLst/>
          </a:prstGeom>
        </p:spPr>
      </p:pic>
    </p:spTree>
    <p:extLst>
      <p:ext uri="{BB962C8B-B14F-4D97-AF65-F5344CB8AC3E}">
        <p14:creationId xmlns:p14="http://schemas.microsoft.com/office/powerpoint/2010/main" val="21262794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Change in Action </a:t>
            </a:r>
            <a:r>
              <a:rPr lang="en-TW" i="1" dirty="0">
                <a:latin typeface="Times" pitchFamily="2" charset="0"/>
                <a:ea typeface="Brush Script MT" panose="03060802040406070304" pitchFamily="66" charset="-122"/>
                <a:cs typeface="Brush Script MT" panose="03060802040406070304" pitchFamily="66" charset="-122"/>
              </a:rPr>
              <a:t>S</a:t>
            </a:r>
            <a:r>
              <a:rPr lang="en-TW" dirty="0"/>
              <a:t> across multiple intervals</a:t>
            </a: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a:t>
            </a:fld>
            <a:endParaRPr lang="en" dirty="0"/>
          </a:p>
        </p:txBody>
      </p:sp>
      <p:grpSp>
        <p:nvGrpSpPr>
          <p:cNvPr id="8" name="Group 7">
            <a:extLst>
              <a:ext uri="{FF2B5EF4-FFF2-40B4-BE49-F238E27FC236}">
                <a16:creationId xmlns:a16="http://schemas.microsoft.com/office/drawing/2014/main" id="{48EE59AC-AB5C-AF49-95BD-F535093CC99D}"/>
              </a:ext>
            </a:extLst>
          </p:cNvPr>
          <p:cNvGrpSpPr/>
          <p:nvPr/>
        </p:nvGrpSpPr>
        <p:grpSpPr>
          <a:xfrm>
            <a:off x="1495375" y="1151059"/>
            <a:ext cx="5860290" cy="3063923"/>
            <a:chOff x="1336560" y="1808039"/>
            <a:chExt cx="5860290" cy="3063923"/>
          </a:xfrm>
        </p:grpSpPr>
        <p:pic>
          <p:nvPicPr>
            <p:cNvPr id="1026" name="Picture 2">
              <a:hlinkClick r:id="rId2"/>
              <a:extLst>
                <a:ext uri="{FF2B5EF4-FFF2-40B4-BE49-F238E27FC236}">
                  <a16:creationId xmlns:a16="http://schemas.microsoft.com/office/drawing/2014/main" id="{11400414-BD60-4C48-B3A5-3B6A882236B0}"/>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402850" y="2179964"/>
              <a:ext cx="2794000" cy="23368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hlinkClick r:id="rId4"/>
              <a:extLst>
                <a:ext uri="{FF2B5EF4-FFF2-40B4-BE49-F238E27FC236}">
                  <a16:creationId xmlns:a16="http://schemas.microsoft.com/office/drawing/2014/main" id="{D40F3E3B-FB5E-E646-812F-A587E4165B28}"/>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336560" y="1808039"/>
              <a:ext cx="2041430" cy="1050315"/>
            </a:xfrm>
            <a:prstGeom prst="rect">
              <a:avLst/>
            </a:prstGeom>
          </p:spPr>
        </p:pic>
        <p:pic>
          <p:nvPicPr>
            <p:cNvPr id="6" name="Picture 5">
              <a:extLst>
                <a:ext uri="{FF2B5EF4-FFF2-40B4-BE49-F238E27FC236}">
                  <a16:creationId xmlns:a16="http://schemas.microsoft.com/office/drawing/2014/main" id="{F082C87F-F4D4-2A42-A38C-15567C1057F3}"/>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336560" y="2858354"/>
              <a:ext cx="2041430" cy="1264197"/>
            </a:xfrm>
            <a:prstGeom prst="rect">
              <a:avLst/>
            </a:prstGeom>
          </p:spPr>
        </p:pic>
        <p:pic>
          <p:nvPicPr>
            <p:cNvPr id="7" name="Picture 6">
              <a:extLst>
                <a:ext uri="{FF2B5EF4-FFF2-40B4-BE49-F238E27FC236}">
                  <a16:creationId xmlns:a16="http://schemas.microsoft.com/office/drawing/2014/main" id="{5A229DB0-8FC8-9B47-893C-61AA337FB4B3}"/>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1336560" y="4161567"/>
              <a:ext cx="2041430" cy="710395"/>
            </a:xfrm>
            <a:prstGeom prst="rect">
              <a:avLst/>
            </a:prstGeom>
          </p:spPr>
        </p:pic>
      </p:grpSp>
      <p:sp>
        <p:nvSpPr>
          <p:cNvPr id="9" name="TextBox 8">
            <a:extLst>
              <a:ext uri="{FF2B5EF4-FFF2-40B4-BE49-F238E27FC236}">
                <a16:creationId xmlns:a16="http://schemas.microsoft.com/office/drawing/2014/main" id="{EEEBC5B9-4272-BD4F-A58E-1904BADB03C9}"/>
              </a:ext>
            </a:extLst>
          </p:cNvPr>
          <p:cNvSpPr txBox="1"/>
          <p:nvPr/>
        </p:nvSpPr>
        <p:spPr>
          <a:xfrm>
            <a:off x="2097604" y="4390698"/>
            <a:ext cx="4948791" cy="307777"/>
          </a:xfrm>
          <a:prstGeom prst="rect">
            <a:avLst/>
          </a:prstGeom>
          <a:noFill/>
        </p:spPr>
        <p:txBody>
          <a:bodyPr wrap="none" rtlCol="0">
            <a:spAutoFit/>
          </a:bodyPr>
          <a:lstStyle/>
          <a:p>
            <a:r>
              <a:rPr lang="en-US" dirty="0"/>
              <a:t>Source of Image and Text: </a:t>
            </a:r>
            <a:r>
              <a:rPr lang="en-US" dirty="0">
                <a:hlinkClick r:id="rId4"/>
              </a:rPr>
              <a:t>Wikipedia</a:t>
            </a:r>
            <a:r>
              <a:rPr lang="en-US" dirty="0"/>
              <a:t> on </a:t>
            </a:r>
            <a:r>
              <a:rPr lang="en-US" dirty="0" err="1">
                <a:hlinkClick r:id="rId4"/>
              </a:rPr>
              <a:t>Noether’s</a:t>
            </a:r>
            <a:r>
              <a:rPr lang="en-US" dirty="0">
                <a:hlinkClick r:id="rId4"/>
              </a:rPr>
              <a:t> Theorem</a:t>
            </a:r>
            <a:endParaRPr lang="en-TW" dirty="0"/>
          </a:p>
        </p:txBody>
      </p:sp>
    </p:spTree>
    <p:extLst>
      <p:ext uri="{BB962C8B-B14F-4D97-AF65-F5344CB8AC3E}">
        <p14:creationId xmlns:p14="http://schemas.microsoft.com/office/powerpoint/2010/main" val="403993291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矩形 1"/>
          <p:cNvSpPr>
            <a:spLocks noChangeArrowheads="1"/>
          </p:cNvSpPr>
          <p:nvPr/>
        </p:nvSpPr>
        <p:spPr bwMode="auto">
          <a:xfrm>
            <a:off x="2025783" y="152207"/>
            <a:ext cx="5362366"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766">
              <a:buClrTx/>
            </a:pPr>
            <a:r>
              <a:rPr lang="en-US" altLang="zh-CN" sz="2700" kern="1200" dirty="0">
                <a:solidFill>
                  <a:prstClr val="white"/>
                </a:solidFill>
                <a:latin typeface="STXinwei" panose="02010800040101010101" pitchFamily="2" charset="-122"/>
                <a:ea typeface="STXinwei" panose="02010800040101010101" pitchFamily="2" charset="-122"/>
                <a:cs typeface="Arial" charset="0"/>
              </a:rPr>
              <a:t>Tell a Story the Silicon Valley Style</a:t>
            </a:r>
            <a:endParaRPr lang="zh-CN" altLang="en-US" sz="2700" kern="1200" dirty="0">
              <a:solidFill>
                <a:prstClr val="white"/>
              </a:solidFill>
              <a:latin typeface="STXinwei" panose="02010800040101010101" pitchFamily="2" charset="-122"/>
              <a:ea typeface="STXinwei" panose="02010800040101010101" pitchFamily="2" charset="-122"/>
              <a:cs typeface="Arial" charset="0"/>
            </a:endParaRPr>
          </a:p>
        </p:txBody>
      </p:sp>
      <p:pic>
        <p:nvPicPr>
          <p:cNvPr id="2" name="Picture 1">
            <a:hlinkClick r:id="rId3"/>
            <a:extLst>
              <a:ext uri="{FF2B5EF4-FFF2-40B4-BE49-F238E27FC236}">
                <a16:creationId xmlns:a16="http://schemas.microsoft.com/office/drawing/2014/main" id="{86229656-A24A-1947-9FFD-273CB4E69F6F}"/>
              </a:ext>
            </a:extLst>
          </p:cNvPr>
          <p:cNvPicPr>
            <a:picLocks noChangeAspect="1"/>
          </p:cNvPicPr>
          <p:nvPr/>
        </p:nvPicPr>
        <p:blipFill>
          <a:blip r:embed="rId4"/>
          <a:stretch>
            <a:fillRect/>
          </a:stretch>
        </p:blipFill>
        <p:spPr>
          <a:xfrm>
            <a:off x="1056955" y="771144"/>
            <a:ext cx="7030089" cy="3948637"/>
          </a:xfrm>
          <a:prstGeom prst="rect">
            <a:avLst/>
          </a:prstGeom>
        </p:spPr>
      </p:pic>
    </p:spTree>
    <p:extLst>
      <p:ext uri="{BB962C8B-B14F-4D97-AF65-F5344CB8AC3E}">
        <p14:creationId xmlns:p14="http://schemas.microsoft.com/office/powerpoint/2010/main" val="3376700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F192467B-7D86-AD4D-BEE6-8667C5E77FA0}"/>
              </a:ext>
            </a:extLst>
          </p:cNvPr>
          <p:cNvSpPr txBox="1">
            <a:spLocks/>
          </p:cNvSpPr>
          <p:nvPr/>
        </p:nvSpPr>
        <p:spPr>
          <a:xfrm>
            <a:off x="1048448" y="1985087"/>
            <a:ext cx="6953415" cy="1561577"/>
          </a:xfrm>
          <a:prstGeom prst="rect">
            <a:avLst/>
          </a:prstGeom>
        </p:spPr>
        <p:txBody>
          <a:bodyPr vert="horz" lIns="68580" tIns="34290" rIns="68580" bIns="34290" rtlCol="0" anchor="ctr">
            <a:normAutofit fontScale="75000" lnSpcReduction="20000"/>
          </a:bodyPr>
          <a:lstStyle>
            <a:lvl1pPr algn="ctr" defTabSz="457200" rtl="0" eaLnBrk="1" latinLnBrk="0" hangingPunct="1">
              <a:spcBef>
                <a:spcPct val="0"/>
              </a:spcBef>
              <a:buNone/>
              <a:defRPr sz="4400" kern="1200">
                <a:solidFill>
                  <a:schemeClr val="bg1"/>
                </a:solidFill>
                <a:latin typeface="Weibei SC" charset="-122"/>
                <a:ea typeface="Weibei SC" charset="-122"/>
                <a:cs typeface="Weibei SC" charset="-122"/>
              </a:defRPr>
            </a:lvl1pPr>
          </a:lstStyle>
          <a:p>
            <a:pPr defTabSz="342900">
              <a:buClrTx/>
            </a:pPr>
            <a:r>
              <a:rPr lang="en-US" altLang="zh-TW" sz="4950" dirty="0">
                <a:solidFill>
                  <a:prstClr val="white"/>
                </a:solidFill>
                <a:latin typeface="+mj-lt"/>
                <a:ea typeface="STXinwei" panose="02010800040101010101" pitchFamily="2" charset="-122"/>
              </a:rPr>
              <a:t>Conflicts/Branches/Intersections that don’t exist in Higher Dimensions</a:t>
            </a:r>
            <a:endParaRPr lang="en-US" altLang="zh-CN" sz="4950" dirty="0">
              <a:solidFill>
                <a:prstClr val="white"/>
              </a:solidFill>
              <a:latin typeface="+mj-lt"/>
              <a:ea typeface="STXinwei" panose="02010800040101010101" pitchFamily="2" charset="-122"/>
            </a:endParaRPr>
          </a:p>
        </p:txBody>
      </p:sp>
    </p:spTree>
    <p:extLst>
      <p:ext uri="{BB962C8B-B14F-4D97-AF65-F5344CB8AC3E}">
        <p14:creationId xmlns:p14="http://schemas.microsoft.com/office/powerpoint/2010/main" val="111870797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800" dirty="0"/>
              <a:t>Counter Arguments in Higher Dimensions</a:t>
            </a:r>
            <a:br>
              <a:rPr lang="en" sz="2800" dirty="0"/>
            </a:br>
            <a:r>
              <a:rPr lang="en" sz="2800" dirty="0"/>
              <a:t>(intersection will not occur in Higher Dimensions)</a:t>
            </a:r>
            <a:endParaRPr sz="2800" dirty="0"/>
          </a:p>
        </p:txBody>
      </p:sp>
      <p:sp>
        <p:nvSpPr>
          <p:cNvPr id="2" name="Slide Number Placeholder 1">
            <a:extLst>
              <a:ext uri="{FF2B5EF4-FFF2-40B4-BE49-F238E27FC236}">
                <a16:creationId xmlns:a16="http://schemas.microsoft.com/office/drawing/2014/main" id="{4C23C8AD-B4F8-5447-BB2D-554C9103C2C9}"/>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82</a:t>
            </a:fld>
            <a:endParaRPr kumimoji="0" lang="en" sz="1000" b="0" i="0" u="none" strike="noStrike" kern="0" cap="none" spc="0" normalizeH="0" baseline="0" noProof="0">
              <a:ln>
                <a:noFill/>
              </a:ln>
              <a:solidFill>
                <a:srgbClr val="595959"/>
              </a:solidFill>
              <a:effectLst/>
              <a:uLnTx/>
              <a:uFillTx/>
              <a:latin typeface="Arial"/>
              <a:cs typeface="Arial"/>
              <a:sym typeface="Arial"/>
            </a:endParaRPr>
          </a:p>
        </p:txBody>
      </p:sp>
      <p:sp>
        <p:nvSpPr>
          <p:cNvPr id="6" name="TextBox 5">
            <a:extLst>
              <a:ext uri="{FF2B5EF4-FFF2-40B4-BE49-F238E27FC236}">
                <a16:creationId xmlns:a16="http://schemas.microsoft.com/office/drawing/2014/main" id="{D0BA8213-EB94-744F-B107-3F54B0B345C0}"/>
              </a:ext>
            </a:extLst>
          </p:cNvPr>
          <p:cNvSpPr txBox="1"/>
          <p:nvPr/>
        </p:nvSpPr>
        <p:spPr>
          <a:xfrm>
            <a:off x="865575" y="4355440"/>
            <a:ext cx="3134191"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hlinkClick r:id="rId3"/>
              </a:rPr>
              <a:t>https://youtu.be/lmcT2mP2bfE?t=551</a:t>
            </a:r>
            <a:endParaRPr kumimoji="0" lang="en-TW"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7" name="TextBox 6">
            <a:extLst>
              <a:ext uri="{FF2B5EF4-FFF2-40B4-BE49-F238E27FC236}">
                <a16:creationId xmlns:a16="http://schemas.microsoft.com/office/drawing/2014/main" id="{4432C373-D5D4-4D41-8267-47F19E60D368}"/>
              </a:ext>
            </a:extLst>
          </p:cNvPr>
          <p:cNvSpPr txBox="1"/>
          <p:nvPr/>
        </p:nvSpPr>
        <p:spPr>
          <a:xfrm>
            <a:off x="5144236" y="4355440"/>
            <a:ext cx="3233578"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hlinkClick r:id="rId4"/>
              </a:rPr>
              <a:t>https://youtu.be/lmcT2mP2bfE?t=579</a:t>
            </a:r>
            <a:endParaRPr kumimoji="0" lang="en-TW" sz="1400" b="0" i="0" u="none" strike="noStrike" kern="0" cap="none" spc="0" normalizeH="0" baseline="0" noProof="0" dirty="0">
              <a:ln>
                <a:noFill/>
              </a:ln>
              <a:solidFill>
                <a:srgbClr val="000000"/>
              </a:solidFill>
              <a:effectLst/>
              <a:uLnTx/>
              <a:uFillTx/>
              <a:latin typeface="Arial"/>
              <a:cs typeface="Arial"/>
              <a:sym typeface="Arial"/>
            </a:endParaRPr>
          </a:p>
        </p:txBody>
      </p:sp>
      <p:pic>
        <p:nvPicPr>
          <p:cNvPr id="3" name="Picture 2">
            <a:hlinkClick r:id="rId3"/>
            <a:extLst>
              <a:ext uri="{FF2B5EF4-FFF2-40B4-BE49-F238E27FC236}">
                <a16:creationId xmlns:a16="http://schemas.microsoft.com/office/drawing/2014/main" id="{2B0E1448-E5A4-4348-9D55-5D21571BE669}"/>
              </a:ext>
            </a:extLst>
          </p:cNvPr>
          <p:cNvPicPr>
            <a:picLocks noChangeAspect="1"/>
          </p:cNvPicPr>
          <p:nvPr/>
        </p:nvPicPr>
        <p:blipFill>
          <a:blip r:embed="rId5"/>
          <a:stretch>
            <a:fillRect/>
          </a:stretch>
        </p:blipFill>
        <p:spPr>
          <a:xfrm>
            <a:off x="352239" y="1601242"/>
            <a:ext cx="4081624" cy="2613800"/>
          </a:xfrm>
          <a:prstGeom prst="rect">
            <a:avLst/>
          </a:prstGeom>
        </p:spPr>
      </p:pic>
      <p:pic>
        <p:nvPicPr>
          <p:cNvPr id="8" name="Picture 7">
            <a:hlinkClick r:id="rId4"/>
            <a:extLst>
              <a:ext uri="{FF2B5EF4-FFF2-40B4-BE49-F238E27FC236}">
                <a16:creationId xmlns:a16="http://schemas.microsoft.com/office/drawing/2014/main" id="{031DB425-5C4A-4E45-807B-D9FFDB3DD0BD}"/>
              </a:ext>
            </a:extLst>
          </p:cNvPr>
          <p:cNvPicPr>
            <a:picLocks noChangeAspect="1"/>
          </p:cNvPicPr>
          <p:nvPr/>
        </p:nvPicPr>
        <p:blipFill>
          <a:blip r:embed="rId6"/>
          <a:stretch>
            <a:fillRect/>
          </a:stretch>
        </p:blipFill>
        <p:spPr>
          <a:xfrm>
            <a:off x="4710137" y="1601242"/>
            <a:ext cx="4081624" cy="2613800"/>
          </a:xfrm>
          <a:prstGeom prst="rect">
            <a:avLst/>
          </a:prstGeom>
        </p:spPr>
      </p:pic>
    </p:spTree>
    <p:extLst>
      <p:ext uri="{BB962C8B-B14F-4D97-AF65-F5344CB8AC3E}">
        <p14:creationId xmlns:p14="http://schemas.microsoft.com/office/powerpoint/2010/main" val="374786853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33635" y="1525533"/>
            <a:ext cx="4246533" cy="30726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矩形 1"/>
          <p:cNvSpPr>
            <a:spLocks noChangeArrowheads="1"/>
          </p:cNvSpPr>
          <p:nvPr/>
        </p:nvSpPr>
        <p:spPr bwMode="auto">
          <a:xfrm>
            <a:off x="1669517" y="159519"/>
            <a:ext cx="6186309"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766">
              <a:buClrTx/>
            </a:pPr>
            <a:r>
              <a:rPr lang="zh-TW" altLang="en-US" sz="3600" kern="1200" dirty="0">
                <a:solidFill>
                  <a:prstClr val="white"/>
                </a:solidFill>
                <a:latin typeface="STXinwei" panose="02010800040101010101" pitchFamily="2" charset="-122"/>
                <a:ea typeface="STXinwei" panose="02010800040101010101" pitchFamily="2" charset="-122"/>
                <a:cs typeface="Arial" charset="0"/>
              </a:rPr>
              <a:t>范畴论可简化复杂的计算过程</a:t>
            </a:r>
            <a:endParaRPr lang="zh-CN" altLang="en-US" sz="3600" kern="1200" dirty="0">
              <a:solidFill>
                <a:prstClr val="white"/>
              </a:solidFill>
              <a:latin typeface="STXinwei" panose="02010800040101010101" pitchFamily="2" charset="-122"/>
              <a:ea typeface="STXinwei" panose="02010800040101010101" pitchFamily="2" charset="-122"/>
              <a:cs typeface="Arial" charset="0"/>
            </a:endParaRPr>
          </a:p>
        </p:txBody>
      </p:sp>
      <p:sp>
        <p:nvSpPr>
          <p:cNvPr id="10" name="矩形 35"/>
          <p:cNvSpPr>
            <a:spLocks noChangeArrowheads="1"/>
          </p:cNvSpPr>
          <p:nvPr/>
        </p:nvSpPr>
        <p:spPr bwMode="auto">
          <a:xfrm>
            <a:off x="-458736" y="1002313"/>
            <a:ext cx="600819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766">
              <a:buClrTx/>
            </a:pPr>
            <a:r>
              <a:rPr lang="es-ES" sz="1400" kern="1200" dirty="0" err="1">
                <a:solidFill>
                  <a:srgbClr val="FFFFFF"/>
                </a:solidFill>
                <a:latin typeface="STXinwei" panose="02010800040101010101" pitchFamily="2" charset="-122"/>
                <a:ea typeface="STXinwei" panose="02010800040101010101" pitchFamily="2" charset="-122"/>
                <a:cs typeface="+mn-cs"/>
              </a:rPr>
              <a:t>Represents</a:t>
            </a:r>
            <a:r>
              <a:rPr lang="es-ES" sz="1400" kern="1200" dirty="0">
                <a:solidFill>
                  <a:srgbClr val="FFFFFF"/>
                </a:solidFill>
                <a:latin typeface="STXinwei" panose="02010800040101010101" pitchFamily="2" charset="-122"/>
                <a:ea typeface="STXinwei" panose="02010800040101010101" pitchFamily="2" charset="-122"/>
                <a:cs typeface="+mn-cs"/>
              </a:rPr>
              <a:t> </a:t>
            </a:r>
            <a:r>
              <a:rPr lang="es-ES" sz="1400" b="1" kern="1200" dirty="0">
                <a:solidFill>
                  <a:srgbClr val="FFFFFF"/>
                </a:solidFill>
                <a:latin typeface="STXinwei" panose="02010800040101010101" pitchFamily="2" charset="-122"/>
                <a:ea typeface="STXinwei" panose="02010800040101010101" pitchFamily="2" charset="-122"/>
                <a:cs typeface="+mn-cs"/>
              </a:rPr>
              <a:t>ONLY SOME </a:t>
            </a:r>
            <a:r>
              <a:rPr lang="es-ES" sz="1400" kern="1200" dirty="0" err="1">
                <a:solidFill>
                  <a:srgbClr val="FFFFFF"/>
                </a:solidFill>
                <a:latin typeface="STXinwei" panose="02010800040101010101" pitchFamily="2" charset="-122"/>
                <a:ea typeface="STXinwei" panose="02010800040101010101" pitchFamily="2" charset="-122"/>
                <a:cs typeface="+mn-cs"/>
              </a:rPr>
              <a:t>possible</a:t>
            </a:r>
            <a:r>
              <a:rPr lang="es-ES" sz="1400" kern="1200" dirty="0">
                <a:solidFill>
                  <a:srgbClr val="FFFFFF"/>
                </a:solidFill>
                <a:latin typeface="STXinwei" panose="02010800040101010101" pitchFamily="2" charset="-122"/>
                <a:ea typeface="STXinwei" panose="02010800040101010101" pitchFamily="2" charset="-122"/>
                <a:cs typeface="+mn-cs"/>
              </a:rPr>
              <a:t> </a:t>
            </a:r>
            <a:r>
              <a:rPr lang="es-ES" sz="1400" kern="1200" dirty="0" err="1">
                <a:solidFill>
                  <a:srgbClr val="FFFFFF"/>
                </a:solidFill>
                <a:latin typeface="STXinwei" panose="02010800040101010101" pitchFamily="2" charset="-122"/>
                <a:ea typeface="STXinwei" panose="02010800040101010101" pitchFamily="2" charset="-122"/>
                <a:cs typeface="+mn-cs"/>
              </a:rPr>
              <a:t>trajectories</a:t>
            </a:r>
            <a:r>
              <a:rPr lang="es-ES" sz="1400" kern="1200" dirty="0">
                <a:solidFill>
                  <a:srgbClr val="FFFFFF"/>
                </a:solidFill>
                <a:latin typeface="STXinwei" panose="02010800040101010101" pitchFamily="2" charset="-122"/>
                <a:ea typeface="STXinwei" panose="02010800040101010101" pitchFamily="2" charset="-122"/>
                <a:cs typeface="+mn-cs"/>
              </a:rPr>
              <a:t> to </a:t>
            </a:r>
            <a:r>
              <a:rPr lang="es-ES" sz="1400" kern="1200" dirty="0" err="1">
                <a:solidFill>
                  <a:srgbClr val="FFFFFF"/>
                </a:solidFill>
                <a:latin typeface="STXinwei" panose="02010800040101010101" pitchFamily="2" charset="-122"/>
                <a:ea typeface="STXinwei" panose="02010800040101010101" pitchFamily="2" charset="-122"/>
                <a:cs typeface="+mn-cs"/>
              </a:rPr>
              <a:t>the</a:t>
            </a:r>
            <a:r>
              <a:rPr lang="es-ES" sz="1400" kern="1200" dirty="0">
                <a:solidFill>
                  <a:srgbClr val="FFFFFF"/>
                </a:solidFill>
                <a:latin typeface="STXinwei" panose="02010800040101010101" pitchFamily="2" charset="-122"/>
                <a:ea typeface="STXinwei" panose="02010800040101010101" pitchFamily="2" charset="-122"/>
                <a:cs typeface="+mn-cs"/>
              </a:rPr>
              <a:t> </a:t>
            </a:r>
            <a:r>
              <a:rPr lang="es-ES" sz="1400" kern="1200" dirty="0" err="1">
                <a:solidFill>
                  <a:srgbClr val="FFFFFF"/>
                </a:solidFill>
                <a:latin typeface="STXinwei" panose="02010800040101010101" pitchFamily="2" charset="-122"/>
                <a:ea typeface="STXinwei" panose="02010800040101010101" pitchFamily="2" charset="-122"/>
                <a:cs typeface="+mn-cs"/>
              </a:rPr>
              <a:t>moon</a:t>
            </a:r>
            <a:endParaRPr lang="es-ES" sz="1400" kern="1200" dirty="0">
              <a:solidFill>
                <a:srgbClr val="FFFFFF"/>
              </a:solidFill>
              <a:latin typeface="STXinwei" panose="02010800040101010101" pitchFamily="2" charset="-122"/>
              <a:ea typeface="STXinwei" panose="02010800040101010101" pitchFamily="2" charset="-122"/>
              <a:cs typeface="+mn-cs"/>
            </a:endParaRPr>
          </a:p>
          <a:p>
            <a:pPr algn="ctr" defTabSz="685766">
              <a:buClrTx/>
            </a:pPr>
            <a:endParaRPr lang="en-GB" sz="1400" kern="1200" dirty="0">
              <a:solidFill>
                <a:srgbClr val="000000"/>
              </a:solidFill>
              <a:latin typeface="STXinwei" panose="02010800040101010101" pitchFamily="2" charset="-122"/>
              <a:ea typeface="STXinwei" panose="02010800040101010101" pitchFamily="2" charset="-122"/>
              <a:cs typeface="+mn-cs"/>
            </a:endParaRPr>
          </a:p>
        </p:txBody>
      </p:sp>
      <p:sp>
        <p:nvSpPr>
          <p:cNvPr id="11" name="10 Rectángulo"/>
          <p:cNvSpPr/>
          <p:nvPr/>
        </p:nvSpPr>
        <p:spPr>
          <a:xfrm>
            <a:off x="5293272" y="901345"/>
            <a:ext cx="3617093" cy="984629"/>
          </a:xfrm>
          <a:prstGeom prst="rect">
            <a:avLst/>
          </a:prstGeom>
        </p:spPr>
        <p:txBody>
          <a:bodyPr wrap="square">
            <a:spAutoFit/>
          </a:bodyPr>
          <a:lstStyle/>
          <a:p>
            <a:pPr defTabSz="685766">
              <a:lnSpc>
                <a:spcPct val="80000"/>
              </a:lnSpc>
              <a:buClrTx/>
            </a:pPr>
            <a:r>
              <a:rPr lang="en-US" altLang="ja-JP" sz="1200" kern="1200" dirty="0">
                <a:solidFill>
                  <a:srgbClr val="E7E6E6"/>
                </a:solidFill>
                <a:latin typeface="STXinwei" panose="02010800040101010101" pitchFamily="2" charset="-122"/>
                <a:ea typeface="STXinwei" panose="02010800040101010101" pitchFamily="2" charset="-122"/>
                <a:cs typeface="Arial" charset="0"/>
              </a:rPr>
              <a:t>NKS 2004, MIT</a:t>
            </a:r>
            <a:br>
              <a:rPr lang="en-US" altLang="ja-JP" sz="1200" kern="1200" dirty="0">
                <a:solidFill>
                  <a:srgbClr val="E7E6E6"/>
                </a:solidFill>
                <a:latin typeface="STXinwei" panose="02010800040101010101" pitchFamily="2" charset="-122"/>
                <a:ea typeface="STXinwei" panose="02010800040101010101" pitchFamily="2" charset="-122"/>
                <a:cs typeface="Arial" charset="0"/>
              </a:rPr>
            </a:br>
            <a:r>
              <a:rPr lang="en-US" altLang="ja-JP" sz="1200" kern="1200" dirty="0">
                <a:solidFill>
                  <a:srgbClr val="E7E6E6"/>
                </a:solidFill>
                <a:latin typeface="STXinwei" panose="02010800040101010101" pitchFamily="2" charset="-122"/>
                <a:ea typeface="STXinwei" panose="02010800040101010101" pitchFamily="2" charset="-122"/>
                <a:cs typeface="Arial" charset="0"/>
              </a:rPr>
              <a:t>A New Kind of Language for Complex Engineering Systems </a:t>
            </a:r>
          </a:p>
          <a:p>
            <a:pPr defTabSz="685766">
              <a:lnSpc>
                <a:spcPct val="80000"/>
              </a:lnSpc>
              <a:buClrTx/>
            </a:pPr>
            <a:r>
              <a:rPr lang="en-US" altLang="ja-JP" sz="1200" kern="1200" dirty="0">
                <a:solidFill>
                  <a:srgbClr val="E7E6E6"/>
                </a:solidFill>
                <a:latin typeface="STXinwei" panose="02010800040101010101" pitchFamily="2" charset="-122"/>
                <a:ea typeface="STXinwei" panose="02010800040101010101" pitchFamily="2" charset="-122"/>
                <a:cs typeface="Arial" charset="0"/>
              </a:rPr>
              <a:t>Case Study: NASA’s Apollo Program</a:t>
            </a:r>
            <a:br>
              <a:rPr lang="en-US" altLang="ja-JP" sz="1200" kern="1200" dirty="0">
                <a:latin typeface="STXinwei" panose="02010800040101010101" pitchFamily="2" charset="-122"/>
                <a:ea typeface="STXinwei" panose="02010800040101010101" pitchFamily="2" charset="-122"/>
                <a:cs typeface="Arial" charset="0"/>
              </a:rPr>
            </a:br>
            <a:r>
              <a:rPr lang="en-US" altLang="ja-JP" sz="1200" kern="1200" dirty="0">
                <a:solidFill>
                  <a:srgbClr val="ED7D31"/>
                </a:solidFill>
                <a:latin typeface="STXinwei" panose="02010800040101010101" pitchFamily="2" charset="-122"/>
                <a:ea typeface="STXinwei" panose="02010800040101010101" pitchFamily="2" charset="-122"/>
                <a:cs typeface="Arial" charset="0"/>
              </a:rPr>
              <a:t>Benjamin Koo</a:t>
            </a:r>
          </a:p>
          <a:p>
            <a:pPr defTabSz="685766">
              <a:lnSpc>
                <a:spcPct val="80000"/>
              </a:lnSpc>
              <a:buClrTx/>
            </a:pPr>
            <a:r>
              <a:rPr lang="en-US" altLang="ja-JP" sz="1200" kern="1200" dirty="0">
                <a:solidFill>
                  <a:srgbClr val="ED7D31"/>
                </a:solidFill>
                <a:latin typeface="STXinwei" panose="02010800040101010101" pitchFamily="2" charset="-122"/>
                <a:ea typeface="STXinwei" panose="02010800040101010101" pitchFamily="2" charset="-122"/>
                <a:cs typeface="Arial" charset="0"/>
              </a:rPr>
              <a:t>Edward F. Crawley</a:t>
            </a:r>
            <a:endParaRPr lang="es-ES" sz="1200" kern="1200" dirty="0">
              <a:latin typeface="STXinwei" panose="02010800040101010101" pitchFamily="2" charset="-122"/>
              <a:ea typeface="STXinwei" panose="02010800040101010101" pitchFamily="2" charset="-122"/>
              <a:cs typeface="Arial" charset="0"/>
            </a:endParaRPr>
          </a:p>
        </p:txBody>
      </p:sp>
      <p:pic>
        <p:nvPicPr>
          <p:cNvPr id="2" name="Picture 1">
            <a:extLst>
              <a:ext uri="{FF2B5EF4-FFF2-40B4-BE49-F238E27FC236}">
                <a16:creationId xmlns:a16="http://schemas.microsoft.com/office/drawing/2014/main" id="{BBD792A0-D249-4C43-8CC9-03D841A2F3F7}"/>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692961" y="1971652"/>
            <a:ext cx="4217404" cy="2571750"/>
          </a:xfrm>
          <a:prstGeom prst="rect">
            <a:avLst/>
          </a:prstGeom>
        </p:spPr>
      </p:pic>
    </p:spTree>
    <p:extLst>
      <p:ext uri="{BB962C8B-B14F-4D97-AF65-F5344CB8AC3E}">
        <p14:creationId xmlns:p14="http://schemas.microsoft.com/office/powerpoint/2010/main" val="248447754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F192467B-7D86-AD4D-BEE6-8667C5E77FA0}"/>
              </a:ext>
            </a:extLst>
          </p:cNvPr>
          <p:cNvSpPr txBox="1">
            <a:spLocks/>
          </p:cNvSpPr>
          <p:nvPr/>
        </p:nvSpPr>
        <p:spPr>
          <a:xfrm>
            <a:off x="1048448" y="1985087"/>
            <a:ext cx="6953415" cy="1561577"/>
          </a:xfrm>
          <a:prstGeom prst="rect">
            <a:avLst/>
          </a:prstGeom>
        </p:spPr>
        <p:txBody>
          <a:bodyPr vert="horz" lIns="68580" tIns="34290" rIns="68580" bIns="34290" rtlCol="0" anchor="ctr">
            <a:normAutofit fontScale="97500"/>
          </a:bodyPr>
          <a:lstStyle>
            <a:lvl1pPr algn="ctr" defTabSz="457200" rtl="0" eaLnBrk="1" latinLnBrk="0" hangingPunct="1">
              <a:spcBef>
                <a:spcPct val="0"/>
              </a:spcBef>
              <a:buNone/>
              <a:defRPr sz="4400" kern="1200">
                <a:solidFill>
                  <a:schemeClr val="bg1"/>
                </a:solidFill>
                <a:latin typeface="Weibei SC" charset="-122"/>
                <a:ea typeface="Weibei SC" charset="-122"/>
                <a:cs typeface="Weibei SC" charset="-122"/>
              </a:defRPr>
            </a:lvl1pPr>
          </a:lstStyle>
          <a:p>
            <a:pPr defTabSz="342900">
              <a:buClrTx/>
            </a:pPr>
            <a:r>
              <a:rPr lang="zh-TW" altLang="en-US" sz="4950" dirty="0">
                <a:solidFill>
                  <a:prstClr val="white"/>
                </a:solidFill>
                <a:latin typeface="STXinwei" panose="02010800040101010101" pitchFamily="2" charset="-122"/>
                <a:ea typeface="STXinwei" panose="02010800040101010101" pitchFamily="2" charset="-122"/>
              </a:rPr>
              <a:t>完全没有算数逻辑的学科</a:t>
            </a:r>
            <a:r>
              <a:rPr lang="zh-CN" altLang="en-US" sz="4950" dirty="0">
                <a:solidFill>
                  <a:prstClr val="white"/>
                </a:solidFill>
                <a:latin typeface="STXinwei" panose="02010800040101010101" pitchFamily="2" charset="-122"/>
                <a:ea typeface="STXinwei" panose="02010800040101010101" pitchFamily="2" charset="-122"/>
              </a:rPr>
              <a:t>，</a:t>
            </a:r>
            <a:r>
              <a:rPr lang="zh-TW" altLang="en-US" sz="4950" dirty="0">
                <a:solidFill>
                  <a:prstClr val="white"/>
                </a:solidFill>
                <a:latin typeface="STXinwei" panose="02010800040101010101" pitchFamily="2" charset="-122"/>
                <a:ea typeface="STXinwei" panose="02010800040101010101" pitchFamily="2" charset="-122"/>
              </a:rPr>
              <a:t>不便成为科学</a:t>
            </a:r>
            <a:r>
              <a:rPr lang="zh-CN" altLang="en-US" sz="4950" dirty="0">
                <a:solidFill>
                  <a:prstClr val="white"/>
                </a:solidFill>
                <a:latin typeface="STXinwei" panose="02010800040101010101" pitchFamily="2" charset="-122"/>
                <a:ea typeface="STXinwei" panose="02010800040101010101" pitchFamily="2" charset="-122"/>
              </a:rPr>
              <a:t>！</a:t>
            </a:r>
            <a:endParaRPr lang="en-US" altLang="zh-CN" sz="4950" dirty="0">
              <a:solidFill>
                <a:prstClr val="white"/>
              </a:solidFill>
              <a:latin typeface="STXinwei" panose="02010800040101010101" pitchFamily="2" charset="-122"/>
              <a:ea typeface="STXinwei" panose="02010800040101010101" pitchFamily="2" charset="-122"/>
            </a:endParaRPr>
          </a:p>
        </p:txBody>
      </p:sp>
    </p:spTree>
    <p:extLst>
      <p:ext uri="{BB962C8B-B14F-4D97-AF65-F5344CB8AC3E}">
        <p14:creationId xmlns:p14="http://schemas.microsoft.com/office/powerpoint/2010/main" val="62528701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E1E7C771-F0FF-A14B-A0EA-A53F6D6C4C2D}"/>
              </a:ext>
            </a:extLst>
          </p:cNvPr>
          <p:cNvSpPr/>
          <p:nvPr/>
        </p:nvSpPr>
        <p:spPr>
          <a:xfrm>
            <a:off x="697042" y="79173"/>
            <a:ext cx="8308595" cy="483432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defTabSz="685800">
              <a:buClrTx/>
            </a:pPr>
            <a:r>
              <a:rPr lang="zh-TW" altLang="en-US" sz="2100" kern="1200" dirty="0">
                <a:solidFill>
                  <a:prstClr val="white"/>
                </a:solidFill>
                <a:latin typeface="STXinwei" panose="02010800040101010101" pitchFamily="2" charset="-122"/>
                <a:ea typeface="STXinwei" panose="02010800040101010101" pitchFamily="2" charset="-122"/>
              </a:rPr>
              <a:t>外部因素</a:t>
            </a:r>
            <a:r>
              <a:rPr lang="zh-CN" altLang="en-US" sz="2100" kern="1200" dirty="0">
                <a:solidFill>
                  <a:prstClr val="white"/>
                </a:solidFill>
                <a:latin typeface="STXinwei" panose="02010800040101010101" pitchFamily="2" charset="-122"/>
                <a:ea typeface="STXinwei" panose="02010800040101010101" pitchFamily="2" charset="-122"/>
              </a:rPr>
              <a:t>：</a:t>
            </a:r>
            <a:r>
              <a:rPr lang="zh-TW" altLang="en-US" sz="2100" kern="1200" dirty="0">
                <a:solidFill>
                  <a:prstClr val="white"/>
                </a:solidFill>
                <a:latin typeface="STXinwei" panose="02010800040101010101" pitchFamily="2" charset="-122"/>
                <a:ea typeface="STXinwei" panose="02010800040101010101" pitchFamily="2" charset="-122"/>
              </a:rPr>
              <a:t>描述会</a:t>
            </a:r>
            <a:r>
              <a:rPr lang="zh-CN" altLang="en-US" sz="2100" kern="1200" dirty="0">
                <a:solidFill>
                  <a:prstClr val="white"/>
                </a:solidFill>
                <a:latin typeface="STXinwei" panose="02010800040101010101" pitchFamily="2" charset="-122"/>
                <a:ea typeface="STXinwei" panose="02010800040101010101" pitchFamily="2" charset="-122"/>
              </a:rPr>
              <a:t> </a:t>
            </a:r>
            <a:r>
              <a:rPr lang="zh-TW" altLang="en-US" sz="2100" kern="1200" dirty="0">
                <a:solidFill>
                  <a:srgbClr val="FFC000"/>
                </a:solidFill>
                <a:latin typeface="STXinwei" panose="02010800040101010101" pitchFamily="2" charset="-122"/>
                <a:ea typeface="STXinwei" panose="02010800040101010101" pitchFamily="2" charset="-122"/>
              </a:rPr>
              <a:t>渗透</a:t>
            </a:r>
            <a:r>
              <a:rPr lang="en-US" altLang="zh-CN" sz="2100" kern="1200" dirty="0">
                <a:solidFill>
                  <a:srgbClr val="FFC000"/>
                </a:solidFill>
                <a:latin typeface="STXinwei" panose="02010800040101010101" pitchFamily="2" charset="-122"/>
                <a:ea typeface="STXinwei" panose="02010800040101010101" pitchFamily="2" charset="-122"/>
              </a:rPr>
              <a:t>/</a:t>
            </a:r>
            <a:r>
              <a:rPr lang="zh-TW" altLang="en-US" sz="2100" kern="1200" dirty="0">
                <a:solidFill>
                  <a:srgbClr val="FFC000"/>
                </a:solidFill>
                <a:latin typeface="STXinwei" panose="02010800040101010101" pitchFamily="2" charset="-122"/>
                <a:ea typeface="STXinwei" panose="02010800040101010101" pitchFamily="2" charset="-122"/>
              </a:rPr>
              <a:t>穿透</a:t>
            </a:r>
            <a:r>
              <a:rPr lang="en-US" altLang="zh-CN" sz="2100" kern="1200" dirty="0">
                <a:solidFill>
                  <a:srgbClr val="FFC000"/>
                </a:solidFill>
                <a:latin typeface="STXinwei" panose="02010800040101010101" pitchFamily="2" charset="-122"/>
                <a:ea typeface="STXinwei" panose="02010800040101010101" pitchFamily="2" charset="-122"/>
              </a:rPr>
              <a:t> </a:t>
            </a:r>
            <a:r>
              <a:rPr lang="zh-CN" altLang="en-US" sz="2100" kern="1200" dirty="0">
                <a:solidFill>
                  <a:prstClr val="white"/>
                </a:solidFill>
                <a:latin typeface="STXinwei" panose="02010800040101010101" pitchFamily="2" charset="-122"/>
                <a:ea typeface="STXinwei" panose="02010800040101010101" pitchFamily="2" charset="-122"/>
              </a:rPr>
              <a:t>“</a:t>
            </a:r>
            <a:r>
              <a:rPr lang="zh-TW" altLang="en-US" sz="2100" kern="1200" dirty="0">
                <a:solidFill>
                  <a:prstClr val="white"/>
                </a:solidFill>
                <a:latin typeface="STXinwei" panose="02010800040101010101" pitchFamily="2" charset="-122"/>
                <a:ea typeface="STXinwei" panose="02010800040101010101" pitchFamily="2" charset="-122"/>
              </a:rPr>
              <a:t>运营背景</a:t>
            </a:r>
            <a:r>
              <a:rPr lang="zh-CN" altLang="en-US" sz="2100" kern="1200" dirty="0">
                <a:solidFill>
                  <a:prstClr val="white"/>
                </a:solidFill>
                <a:latin typeface="STXinwei" panose="02010800040101010101" pitchFamily="2" charset="-122"/>
                <a:ea typeface="STXinwei" panose="02010800040101010101" pitchFamily="2" charset="-122"/>
              </a:rPr>
              <a:t>”</a:t>
            </a:r>
            <a:r>
              <a:rPr lang="zh-TW" altLang="en-US" sz="2100" kern="1200" dirty="0">
                <a:solidFill>
                  <a:prstClr val="white"/>
                </a:solidFill>
                <a:latin typeface="STXinwei" panose="02010800040101010101" pitchFamily="2" charset="-122"/>
                <a:ea typeface="STXinwei" panose="02010800040101010101" pitchFamily="2" charset="-122"/>
              </a:rPr>
              <a:t> 边界的关键因素</a:t>
            </a:r>
            <a:endParaRPr lang="en-US" sz="2100" kern="1200" dirty="0">
              <a:solidFill>
                <a:prstClr val="white"/>
              </a:solidFill>
              <a:latin typeface="STXinwei" panose="02010800040101010101" pitchFamily="2" charset="-122"/>
              <a:ea typeface="STXinwei" panose="02010800040101010101" pitchFamily="2" charset="-122"/>
            </a:endParaRPr>
          </a:p>
        </p:txBody>
      </p:sp>
      <p:sp>
        <p:nvSpPr>
          <p:cNvPr id="6" name="Rectangle 5">
            <a:extLst>
              <a:ext uri="{FF2B5EF4-FFF2-40B4-BE49-F238E27FC236}">
                <a16:creationId xmlns:a16="http://schemas.microsoft.com/office/drawing/2014/main" id="{723E1AFA-44E2-FF4F-BA5F-6416DAF875E2}"/>
              </a:ext>
            </a:extLst>
          </p:cNvPr>
          <p:cNvSpPr/>
          <p:nvPr/>
        </p:nvSpPr>
        <p:spPr>
          <a:xfrm>
            <a:off x="1109801" y="668818"/>
            <a:ext cx="7483077" cy="3655037"/>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685800">
              <a:buClrTx/>
            </a:pPr>
            <a:r>
              <a:rPr lang="zh-TW" altLang="en-US" sz="2100" kern="1200" dirty="0">
                <a:solidFill>
                  <a:srgbClr val="0070C0"/>
                </a:solidFill>
                <a:latin typeface="STXinwei" panose="02010800040101010101" pitchFamily="2" charset="-122"/>
                <a:ea typeface="STXinwei" panose="02010800040101010101" pitchFamily="2" charset="-122"/>
              </a:rPr>
              <a:t>运营背景</a:t>
            </a:r>
            <a:r>
              <a:rPr lang="zh-CN" altLang="en-US" sz="2100" kern="1200" dirty="0">
                <a:solidFill>
                  <a:srgbClr val="0070C0"/>
                </a:solidFill>
                <a:latin typeface="STXinwei" panose="02010800040101010101" pitchFamily="2" charset="-122"/>
                <a:ea typeface="STXinwei" panose="02010800040101010101" pitchFamily="2" charset="-122"/>
              </a:rPr>
              <a:t>：</a:t>
            </a:r>
            <a:r>
              <a:rPr lang="zh-TW" altLang="en-US" sz="2100" kern="1200" dirty="0">
                <a:solidFill>
                  <a:srgbClr val="0070C0"/>
                </a:solidFill>
                <a:latin typeface="STXinwei" panose="02010800040101010101" pitchFamily="2" charset="-122"/>
                <a:ea typeface="STXinwei" panose="02010800040101010101" pitchFamily="2" charset="-122"/>
              </a:rPr>
              <a:t>包括宏观</a:t>
            </a:r>
            <a:r>
              <a:rPr lang="en-US" altLang="zh-CN" sz="2100" kern="1200" dirty="0">
                <a:solidFill>
                  <a:srgbClr val="0070C0"/>
                </a:solidFill>
                <a:latin typeface="STXinwei" panose="02010800040101010101" pitchFamily="2" charset="-122"/>
                <a:ea typeface="STXinwei" panose="02010800040101010101" pitchFamily="2" charset="-122"/>
              </a:rPr>
              <a:t>/</a:t>
            </a:r>
            <a:r>
              <a:rPr lang="zh-TW" altLang="en-US" sz="2100" kern="1200" dirty="0">
                <a:solidFill>
                  <a:srgbClr val="0070C0"/>
                </a:solidFill>
                <a:latin typeface="STXinwei" panose="02010800040101010101" pitchFamily="2" charset="-122"/>
                <a:ea typeface="STXinwei" panose="02010800040101010101" pitchFamily="2" charset="-122"/>
              </a:rPr>
              <a:t>中观</a:t>
            </a:r>
            <a:r>
              <a:rPr lang="en-US" altLang="zh-CN" sz="2100" kern="1200" dirty="0">
                <a:solidFill>
                  <a:srgbClr val="0070C0"/>
                </a:solidFill>
                <a:latin typeface="STXinwei" panose="02010800040101010101" pitchFamily="2" charset="-122"/>
                <a:ea typeface="STXinwei" panose="02010800040101010101" pitchFamily="2" charset="-122"/>
              </a:rPr>
              <a:t>/</a:t>
            </a:r>
            <a:r>
              <a:rPr lang="zh-TW" altLang="en-US" sz="2100" kern="1200" dirty="0">
                <a:solidFill>
                  <a:srgbClr val="0070C0"/>
                </a:solidFill>
                <a:latin typeface="STXinwei" panose="02010800040101010101" pitchFamily="2" charset="-122"/>
                <a:ea typeface="STXinwei" panose="02010800040101010101" pitchFamily="2" charset="-122"/>
              </a:rPr>
              <a:t>微观时空场域的常用</a:t>
            </a:r>
            <a:r>
              <a:rPr lang="zh-CN" altLang="en-US" sz="2100" kern="1200" dirty="0">
                <a:solidFill>
                  <a:srgbClr val="0070C0"/>
                </a:solidFill>
                <a:latin typeface="STXinwei" panose="02010800040101010101" pitchFamily="2" charset="-122"/>
                <a:ea typeface="STXinwei" panose="02010800040101010101" pitchFamily="2" charset="-122"/>
              </a:rPr>
              <a:t>“</a:t>
            </a:r>
            <a:r>
              <a:rPr lang="zh-TW" altLang="en-US" sz="2100" kern="1200" dirty="0">
                <a:solidFill>
                  <a:srgbClr val="0070C0"/>
                </a:solidFill>
                <a:latin typeface="STXinwei" panose="02010800040101010101" pitchFamily="2" charset="-122"/>
                <a:ea typeface="STXinwei" panose="02010800040101010101" pitchFamily="2" charset="-122"/>
              </a:rPr>
              <a:t>标签</a:t>
            </a:r>
            <a:r>
              <a:rPr lang="zh-CN" altLang="en-US" sz="2100" kern="1200" dirty="0">
                <a:solidFill>
                  <a:srgbClr val="0070C0"/>
                </a:solidFill>
                <a:latin typeface="STXinwei" panose="02010800040101010101" pitchFamily="2" charset="-122"/>
                <a:ea typeface="STXinwei" panose="02010800040101010101" pitchFamily="2" charset="-122"/>
              </a:rPr>
              <a:t>”</a:t>
            </a:r>
            <a:endParaRPr lang="en-US" sz="2100" kern="1200" dirty="0">
              <a:solidFill>
                <a:srgbClr val="0070C0"/>
              </a:solidFill>
              <a:latin typeface="STXinwei" panose="02010800040101010101" pitchFamily="2" charset="-122"/>
              <a:ea typeface="STXinwei" panose="02010800040101010101" pitchFamily="2" charset="-122"/>
            </a:endParaRPr>
          </a:p>
        </p:txBody>
      </p:sp>
      <p:sp>
        <p:nvSpPr>
          <p:cNvPr id="7" name="Rounded Rectangle 6">
            <a:extLst>
              <a:ext uri="{FF2B5EF4-FFF2-40B4-BE49-F238E27FC236}">
                <a16:creationId xmlns:a16="http://schemas.microsoft.com/office/drawing/2014/main" id="{F77693C7-D2FB-7D49-BB8C-1551E742D782}"/>
              </a:ext>
            </a:extLst>
          </p:cNvPr>
          <p:cNvSpPr/>
          <p:nvPr/>
        </p:nvSpPr>
        <p:spPr>
          <a:xfrm>
            <a:off x="1279445" y="1141829"/>
            <a:ext cx="7167513" cy="5233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685800">
              <a:buClrTx/>
            </a:pPr>
            <a:r>
              <a:rPr lang="zh-TW" altLang="en-US" sz="2100" kern="1200" dirty="0">
                <a:solidFill>
                  <a:prstClr val="white"/>
                </a:solidFill>
                <a:latin typeface="STXinwei" panose="02010800040101010101" pitchFamily="2" charset="-122"/>
                <a:ea typeface="STXinwei" panose="02010800040101010101" pitchFamily="2" charset="-122"/>
              </a:rPr>
              <a:t>目标</a:t>
            </a:r>
            <a:r>
              <a:rPr lang="zh-CN" altLang="en-US" sz="2100" kern="1200" dirty="0">
                <a:solidFill>
                  <a:prstClr val="white"/>
                </a:solidFill>
                <a:latin typeface="STXinwei" panose="02010800040101010101" pitchFamily="2" charset="-122"/>
                <a:ea typeface="STXinwei" panose="02010800040101010101" pitchFamily="2" charset="-122"/>
              </a:rPr>
              <a:t>：</a:t>
            </a:r>
            <a:r>
              <a:rPr lang="zh-TW" altLang="en-US" sz="1500" kern="1200" dirty="0">
                <a:solidFill>
                  <a:prstClr val="white"/>
                </a:solidFill>
                <a:latin typeface="STXinwei" panose="02010800040101010101" pitchFamily="2" charset="-122"/>
                <a:ea typeface="STXinwei" panose="02010800040101010101" pitchFamily="2" charset="-122"/>
              </a:rPr>
              <a:t>以在特定场域中达到欲求效果的</a:t>
            </a:r>
            <a:r>
              <a:rPr lang="zh-CN" altLang="en-US" sz="1500" kern="1200" dirty="0">
                <a:solidFill>
                  <a:prstClr val="white"/>
                </a:solidFill>
                <a:latin typeface="STXinwei" panose="02010800040101010101" pitchFamily="2" charset="-122"/>
                <a:ea typeface="STXinwei" panose="02010800040101010101" pitchFamily="2" charset="-122"/>
              </a:rPr>
              <a:t> </a:t>
            </a:r>
            <a:r>
              <a:rPr lang="zh-TW" altLang="en-US" sz="1500" kern="1200" dirty="0">
                <a:solidFill>
                  <a:prstClr val="white"/>
                </a:solidFill>
                <a:latin typeface="STXinwei" panose="02010800040101010101" pitchFamily="2" charset="-122"/>
                <a:ea typeface="STXinwei" panose="02010800040101010101" pitchFamily="2" charset="-122"/>
              </a:rPr>
              <a:t>一个项目</a:t>
            </a:r>
            <a:r>
              <a:rPr lang="en-US" altLang="zh-CN" sz="1500" kern="1200" dirty="0">
                <a:solidFill>
                  <a:prstClr val="white"/>
                </a:solidFill>
                <a:latin typeface="STXinwei" panose="02010800040101010101" pitchFamily="2" charset="-122"/>
                <a:ea typeface="STXinwei" panose="02010800040101010101" pitchFamily="2" charset="-122"/>
              </a:rPr>
              <a:t>/</a:t>
            </a:r>
            <a:r>
              <a:rPr lang="zh-TW" altLang="en-US" sz="1500" kern="1200" dirty="0">
                <a:solidFill>
                  <a:prstClr val="white"/>
                </a:solidFill>
                <a:latin typeface="STXinwei" panose="02010800040101010101" pitchFamily="2" charset="-122"/>
                <a:ea typeface="STXinwei" panose="02010800040101010101" pitchFamily="2" charset="-122"/>
              </a:rPr>
              <a:t>函数</a:t>
            </a:r>
            <a:r>
              <a:rPr lang="en-US" altLang="zh-CN" sz="1500" kern="1200" dirty="0">
                <a:solidFill>
                  <a:prstClr val="white"/>
                </a:solidFill>
                <a:latin typeface="STXinwei" panose="02010800040101010101" pitchFamily="2" charset="-122"/>
                <a:ea typeface="STXinwei" panose="02010800040101010101" pitchFamily="2" charset="-122"/>
              </a:rPr>
              <a:t>/</a:t>
            </a:r>
            <a:r>
              <a:rPr lang="zh-TW" altLang="en-US" sz="1500" kern="1200" dirty="0">
                <a:solidFill>
                  <a:prstClr val="white"/>
                </a:solidFill>
                <a:latin typeface="STXinwei" panose="02010800040101010101" pitchFamily="2" charset="-122"/>
                <a:ea typeface="STXinwei" panose="02010800040101010101" pitchFamily="2" charset="-122"/>
              </a:rPr>
              <a:t>箭头</a:t>
            </a:r>
            <a:r>
              <a:rPr lang="zh-CN" altLang="en-US" sz="1500" kern="1200" dirty="0">
                <a:solidFill>
                  <a:prstClr val="white"/>
                </a:solidFill>
                <a:latin typeface="STXinwei" panose="02010800040101010101" pitchFamily="2" charset="-122"/>
                <a:ea typeface="STXinwei" panose="02010800040101010101" pitchFamily="2" charset="-122"/>
              </a:rPr>
              <a:t> </a:t>
            </a:r>
            <a:r>
              <a:rPr lang="zh-TW" altLang="en-US" sz="1500" kern="1200" dirty="0">
                <a:solidFill>
                  <a:prstClr val="white"/>
                </a:solidFill>
                <a:latin typeface="STXinwei" panose="02010800040101010101" pitchFamily="2" charset="-122"/>
                <a:ea typeface="STXinwei" panose="02010800040101010101" pitchFamily="2" charset="-122"/>
              </a:rPr>
              <a:t>统一标签的别名</a:t>
            </a:r>
            <a:endParaRPr lang="en-US" sz="1500" kern="1200" dirty="0">
              <a:solidFill>
                <a:prstClr val="white"/>
              </a:solidFill>
              <a:latin typeface="STXinwei" panose="02010800040101010101" pitchFamily="2" charset="-122"/>
              <a:ea typeface="STXinwei" panose="02010800040101010101" pitchFamily="2" charset="-122"/>
            </a:endParaRPr>
          </a:p>
        </p:txBody>
      </p:sp>
      <p:sp>
        <p:nvSpPr>
          <p:cNvPr id="8" name="Left Arrow 7">
            <a:extLst>
              <a:ext uri="{FF2B5EF4-FFF2-40B4-BE49-F238E27FC236}">
                <a16:creationId xmlns:a16="http://schemas.microsoft.com/office/drawing/2014/main" id="{63980B26-59CF-0C44-A2CE-74F4B7D85F40}"/>
              </a:ext>
            </a:extLst>
          </p:cNvPr>
          <p:cNvSpPr/>
          <p:nvPr/>
        </p:nvSpPr>
        <p:spPr>
          <a:xfrm>
            <a:off x="2762871" y="2439500"/>
            <a:ext cx="4033311" cy="1835102"/>
          </a:xfrm>
          <a:prstGeom prst="leftArrow">
            <a:avLst>
              <a:gd name="adj1" fmla="val 50000"/>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r>
              <a:rPr lang="zh-TW" altLang="en-US" sz="1800" kern="1200" dirty="0">
                <a:solidFill>
                  <a:prstClr val="white"/>
                </a:solidFill>
                <a:latin typeface="STXinwei" panose="02010800040101010101" pitchFamily="2" charset="-122"/>
                <a:ea typeface="STXinwei" panose="02010800040101010101" pitchFamily="2" charset="-122"/>
              </a:rPr>
              <a:t>项目或函数的实现过程</a:t>
            </a:r>
            <a:r>
              <a:rPr lang="en-US" altLang="zh-CN" sz="1800" kern="1200" dirty="0">
                <a:solidFill>
                  <a:prstClr val="white"/>
                </a:solidFill>
                <a:latin typeface="STXinwei" panose="02010800040101010101" pitchFamily="2" charset="-122"/>
                <a:ea typeface="STXinwei" panose="02010800040101010101" pitchFamily="2" charset="-122"/>
              </a:rPr>
              <a:t>/</a:t>
            </a:r>
            <a:r>
              <a:rPr lang="zh-TW" altLang="en-US" sz="1800" kern="1200" dirty="0">
                <a:solidFill>
                  <a:prstClr val="white"/>
                </a:solidFill>
                <a:latin typeface="STXinwei" panose="02010800040101010101" pitchFamily="2" charset="-122"/>
                <a:ea typeface="STXinwei" panose="02010800040101010101" pitchFamily="2" charset="-122"/>
              </a:rPr>
              <a:t>算法细节</a:t>
            </a:r>
            <a:endParaRPr lang="en-US" altLang="zh-TW" sz="1800" kern="1200" dirty="0">
              <a:solidFill>
                <a:prstClr val="white"/>
              </a:solidFill>
              <a:latin typeface="STXinwei" panose="02010800040101010101" pitchFamily="2" charset="-122"/>
              <a:ea typeface="STXinwei" panose="02010800040101010101" pitchFamily="2" charset="-122"/>
            </a:endParaRPr>
          </a:p>
          <a:p>
            <a:pPr algn="ctr" defTabSz="685800">
              <a:buClrTx/>
            </a:pPr>
            <a:r>
              <a:rPr lang="zh-TW" altLang="en-US" sz="1200" kern="1200" dirty="0">
                <a:solidFill>
                  <a:srgbClr val="FFC000"/>
                </a:solidFill>
                <a:latin typeface="STXinwei" panose="02010800040101010101" pitchFamily="2" charset="-122"/>
                <a:ea typeface="STXinwei" panose="02010800040101010101" pitchFamily="2" charset="-122"/>
              </a:rPr>
              <a:t>每一个实现过程与算法也可以被统一的标签来命名</a:t>
            </a:r>
            <a:endParaRPr lang="en-US" sz="1200" kern="1200" dirty="0">
              <a:solidFill>
                <a:srgbClr val="FFC000"/>
              </a:solidFill>
              <a:latin typeface="STXinwei" panose="02010800040101010101" pitchFamily="2" charset="-122"/>
              <a:ea typeface="STXinwei" panose="02010800040101010101" pitchFamily="2" charset="-122"/>
            </a:endParaRPr>
          </a:p>
        </p:txBody>
      </p:sp>
      <p:sp>
        <p:nvSpPr>
          <p:cNvPr id="9" name="Rounded Rectangle 8">
            <a:extLst>
              <a:ext uri="{FF2B5EF4-FFF2-40B4-BE49-F238E27FC236}">
                <a16:creationId xmlns:a16="http://schemas.microsoft.com/office/drawing/2014/main" id="{E3768827-28BB-E24C-B85A-08F3EBF6AAFA}"/>
              </a:ext>
            </a:extLst>
          </p:cNvPr>
          <p:cNvSpPr/>
          <p:nvPr/>
        </p:nvSpPr>
        <p:spPr>
          <a:xfrm>
            <a:off x="1267583" y="1806399"/>
            <a:ext cx="7167513" cy="5233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685800">
              <a:buClrTx/>
            </a:pPr>
            <a:r>
              <a:rPr lang="zh-TW" altLang="en-US" sz="2100" kern="1200" dirty="0">
                <a:solidFill>
                  <a:prstClr val="white"/>
                </a:solidFill>
                <a:latin typeface="STXinwei" panose="02010800040101010101" pitchFamily="2" charset="-122"/>
                <a:ea typeface="STXinwei" panose="02010800040101010101" pitchFamily="2" charset="-122"/>
              </a:rPr>
              <a:t>效果检验</a:t>
            </a:r>
            <a:r>
              <a:rPr lang="zh-CN" altLang="en-US" sz="2100" kern="1200" dirty="0">
                <a:solidFill>
                  <a:prstClr val="white"/>
                </a:solidFill>
                <a:latin typeface="STXinwei" panose="02010800040101010101" pitchFamily="2" charset="-122"/>
                <a:ea typeface="STXinwei" panose="02010800040101010101" pitchFamily="2" charset="-122"/>
              </a:rPr>
              <a:t>：</a:t>
            </a:r>
            <a:r>
              <a:rPr lang="zh-TW" altLang="en-US" sz="2100" kern="1200" dirty="0">
                <a:solidFill>
                  <a:prstClr val="white"/>
                </a:solidFill>
                <a:latin typeface="STXinwei" panose="02010800040101010101" pitchFamily="2" charset="-122"/>
                <a:ea typeface="STXinwei" panose="02010800040101010101" pitchFamily="2" charset="-122"/>
              </a:rPr>
              <a:t>为了达成目标的</a:t>
            </a:r>
            <a:r>
              <a:rPr lang="zh-TW" altLang="en-US" sz="2100" kern="1200" dirty="0">
                <a:solidFill>
                  <a:srgbClr val="FFC000"/>
                </a:solidFill>
                <a:latin typeface="STXinwei" panose="02010800040101010101" pitchFamily="2" charset="-122"/>
                <a:ea typeface="STXinwei" panose="02010800040101010101" pitchFamily="2" charset="-122"/>
              </a:rPr>
              <a:t>输出</a:t>
            </a:r>
            <a:r>
              <a:rPr lang="zh-TW" altLang="en-US" sz="2100" kern="1200" dirty="0">
                <a:solidFill>
                  <a:prstClr val="white"/>
                </a:solidFill>
                <a:latin typeface="STXinwei" panose="02010800040101010101" pitchFamily="2" charset="-122"/>
                <a:ea typeface="STXinwei" panose="02010800040101010101" pitchFamily="2" charset="-122"/>
              </a:rPr>
              <a:t>效果与</a:t>
            </a:r>
            <a:r>
              <a:rPr lang="zh-TW" altLang="en-US" sz="2100" kern="1200" dirty="0">
                <a:solidFill>
                  <a:srgbClr val="FFC000"/>
                </a:solidFill>
                <a:latin typeface="STXinwei" panose="02010800040101010101" pitchFamily="2" charset="-122"/>
                <a:ea typeface="STXinwei" panose="02010800040101010101" pitchFamily="2" charset="-122"/>
              </a:rPr>
              <a:t>输入</a:t>
            </a:r>
            <a:r>
              <a:rPr lang="zh-TW" altLang="en-US" sz="2100" kern="1200" dirty="0">
                <a:solidFill>
                  <a:prstClr val="white"/>
                </a:solidFill>
                <a:latin typeface="STXinwei" panose="02010800040101010101" pitchFamily="2" charset="-122"/>
                <a:ea typeface="STXinwei" panose="02010800040101010101" pitchFamily="2" charset="-122"/>
              </a:rPr>
              <a:t>资源的检验条件</a:t>
            </a:r>
            <a:endParaRPr lang="en-US" sz="2100" kern="1200" dirty="0">
              <a:solidFill>
                <a:prstClr val="white"/>
              </a:solidFill>
              <a:latin typeface="STXinwei" panose="02010800040101010101" pitchFamily="2" charset="-122"/>
              <a:ea typeface="STXinwei" panose="02010800040101010101" pitchFamily="2" charset="-122"/>
            </a:endParaRPr>
          </a:p>
        </p:txBody>
      </p:sp>
      <p:sp>
        <p:nvSpPr>
          <p:cNvPr id="10" name="Rounded Rectangle 9">
            <a:extLst>
              <a:ext uri="{FF2B5EF4-FFF2-40B4-BE49-F238E27FC236}">
                <a16:creationId xmlns:a16="http://schemas.microsoft.com/office/drawing/2014/main" id="{00CDCB23-DB33-4241-9FFD-37BA227F2DED}"/>
              </a:ext>
            </a:extLst>
          </p:cNvPr>
          <p:cNvSpPr/>
          <p:nvPr/>
        </p:nvSpPr>
        <p:spPr>
          <a:xfrm>
            <a:off x="1256708" y="2384274"/>
            <a:ext cx="1409319" cy="181874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685800">
              <a:buClrTx/>
            </a:pPr>
            <a:r>
              <a:rPr lang="zh-TW" altLang="en-US" sz="2100" kern="1200" dirty="0">
                <a:solidFill>
                  <a:prstClr val="white"/>
                </a:solidFill>
                <a:latin typeface="STXinwei" panose="02010800040101010101" pitchFamily="2" charset="-122"/>
                <a:ea typeface="STXinwei" panose="02010800040101010101" pitchFamily="2" charset="-122"/>
              </a:rPr>
              <a:t>输出结果</a:t>
            </a:r>
            <a:r>
              <a:rPr lang="zh-CN" altLang="en-US" sz="2100" kern="1200" dirty="0">
                <a:solidFill>
                  <a:prstClr val="white"/>
                </a:solidFill>
                <a:latin typeface="STXinwei" panose="02010800040101010101" pitchFamily="2" charset="-122"/>
                <a:ea typeface="STXinwei" panose="02010800040101010101" pitchFamily="2" charset="-122"/>
              </a:rPr>
              <a:t>：</a:t>
            </a:r>
            <a:endParaRPr lang="en-US" altLang="zh-CN" sz="2100" kern="1200" dirty="0">
              <a:solidFill>
                <a:prstClr val="white"/>
              </a:solidFill>
              <a:latin typeface="STXinwei" panose="02010800040101010101" pitchFamily="2" charset="-122"/>
              <a:ea typeface="STXinwei" panose="02010800040101010101" pitchFamily="2" charset="-122"/>
            </a:endParaRPr>
          </a:p>
          <a:p>
            <a:pPr defTabSz="685800">
              <a:buClrTx/>
            </a:pPr>
            <a:r>
              <a:rPr lang="zh-TW" altLang="en-US" sz="1500" kern="1200" dirty="0">
                <a:solidFill>
                  <a:prstClr val="white"/>
                </a:solidFill>
                <a:latin typeface="STXinwei" panose="02010800040101010101" pitchFamily="2" charset="-122"/>
                <a:ea typeface="STXinwei" panose="02010800040101010101" pitchFamily="2" charset="-122"/>
              </a:rPr>
              <a:t>可被统一的</a:t>
            </a:r>
            <a:r>
              <a:rPr lang="zh-TW" altLang="en-US" sz="1500" kern="1200" dirty="0">
                <a:solidFill>
                  <a:srgbClr val="FFC000"/>
                </a:solidFill>
                <a:latin typeface="STXinwei" panose="02010800040101010101" pitchFamily="2" charset="-122"/>
                <a:ea typeface="STXinwei" panose="02010800040101010101" pitchFamily="2" charset="-122"/>
              </a:rPr>
              <a:t>时间标签</a:t>
            </a:r>
            <a:r>
              <a:rPr lang="zh-TW" altLang="en-US" sz="1500" kern="1200" dirty="0">
                <a:solidFill>
                  <a:prstClr val="white"/>
                </a:solidFill>
                <a:latin typeface="STXinwei" panose="02010800040101010101" pitchFamily="2" charset="-122"/>
                <a:ea typeface="STXinwei" panose="02010800040101010101" pitchFamily="2" charset="-122"/>
              </a:rPr>
              <a:t>与</a:t>
            </a:r>
            <a:r>
              <a:rPr lang="zh-TW" altLang="en-US" sz="1500" kern="1200" dirty="0">
                <a:solidFill>
                  <a:srgbClr val="FFC000"/>
                </a:solidFill>
                <a:latin typeface="STXinwei" panose="02010800040101010101" pitchFamily="2" charset="-122"/>
                <a:ea typeface="STXinwei" panose="02010800040101010101" pitchFamily="2" charset="-122"/>
              </a:rPr>
              <a:t>命名空间</a:t>
            </a:r>
            <a:r>
              <a:rPr lang="zh-TW" altLang="en-US" sz="1500" kern="1200" dirty="0">
                <a:solidFill>
                  <a:prstClr val="white"/>
                </a:solidFill>
                <a:latin typeface="STXinwei" panose="02010800040101010101" pitchFamily="2" charset="-122"/>
                <a:ea typeface="STXinwei" panose="02010800040101010101" pitchFamily="2" charset="-122"/>
              </a:rPr>
              <a:t>联系的数据结果</a:t>
            </a:r>
            <a:endParaRPr lang="en-US" altLang="zh-CN" sz="1500" kern="1200" dirty="0">
              <a:solidFill>
                <a:prstClr val="white"/>
              </a:solidFill>
              <a:latin typeface="STXinwei" panose="02010800040101010101" pitchFamily="2" charset="-122"/>
              <a:ea typeface="STXinwei" panose="02010800040101010101" pitchFamily="2" charset="-122"/>
            </a:endParaRPr>
          </a:p>
          <a:p>
            <a:pPr defTabSz="685800">
              <a:buClrTx/>
            </a:pPr>
            <a:endParaRPr lang="en-US" sz="2100" kern="1200" dirty="0">
              <a:solidFill>
                <a:prstClr val="white"/>
              </a:solidFill>
              <a:latin typeface="STXinwei" panose="02010800040101010101" pitchFamily="2" charset="-122"/>
              <a:ea typeface="STXinwei" panose="02010800040101010101" pitchFamily="2" charset="-122"/>
            </a:endParaRPr>
          </a:p>
        </p:txBody>
      </p:sp>
      <p:sp>
        <p:nvSpPr>
          <p:cNvPr id="11" name="Rounded Rectangle 10">
            <a:extLst>
              <a:ext uri="{FF2B5EF4-FFF2-40B4-BE49-F238E27FC236}">
                <a16:creationId xmlns:a16="http://schemas.microsoft.com/office/drawing/2014/main" id="{EB76D101-387D-EA4E-8541-96E8467F1AD6}"/>
              </a:ext>
            </a:extLst>
          </p:cNvPr>
          <p:cNvSpPr/>
          <p:nvPr/>
        </p:nvSpPr>
        <p:spPr>
          <a:xfrm>
            <a:off x="6989870" y="2456204"/>
            <a:ext cx="1409319" cy="181874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685800">
              <a:buClrTx/>
            </a:pPr>
            <a:r>
              <a:rPr lang="zh-TW" altLang="en-US" sz="2100" kern="1200" dirty="0">
                <a:solidFill>
                  <a:prstClr val="white"/>
                </a:solidFill>
                <a:latin typeface="STXinwei" panose="02010800040101010101" pitchFamily="2" charset="-122"/>
                <a:ea typeface="STXinwei" panose="02010800040101010101" pitchFamily="2" charset="-122"/>
              </a:rPr>
              <a:t>输入资源</a:t>
            </a:r>
            <a:r>
              <a:rPr lang="zh-CN" altLang="en-US" sz="2100" kern="1200" dirty="0">
                <a:solidFill>
                  <a:prstClr val="white"/>
                </a:solidFill>
                <a:latin typeface="STXinwei" panose="02010800040101010101" pitchFamily="2" charset="-122"/>
                <a:ea typeface="STXinwei" panose="02010800040101010101" pitchFamily="2" charset="-122"/>
              </a:rPr>
              <a:t>：</a:t>
            </a:r>
            <a:endParaRPr lang="en-US" altLang="zh-CN" sz="2100" kern="1200" dirty="0">
              <a:solidFill>
                <a:prstClr val="white"/>
              </a:solidFill>
              <a:latin typeface="STXinwei" panose="02010800040101010101" pitchFamily="2" charset="-122"/>
              <a:ea typeface="STXinwei" panose="02010800040101010101" pitchFamily="2" charset="-122"/>
            </a:endParaRPr>
          </a:p>
          <a:p>
            <a:pPr defTabSz="685800">
              <a:buClrTx/>
            </a:pPr>
            <a:r>
              <a:rPr lang="zh-TW" altLang="en-US" sz="1500" kern="1200" dirty="0">
                <a:solidFill>
                  <a:prstClr val="white"/>
                </a:solidFill>
                <a:latin typeface="STXinwei" panose="02010800040101010101" pitchFamily="2" charset="-122"/>
                <a:ea typeface="STXinwei" panose="02010800040101010101" pitchFamily="2" charset="-122"/>
              </a:rPr>
              <a:t>可被统一的</a:t>
            </a:r>
            <a:r>
              <a:rPr lang="zh-TW" altLang="en-US" sz="1500" kern="1200" dirty="0">
                <a:solidFill>
                  <a:srgbClr val="FFC000"/>
                </a:solidFill>
                <a:latin typeface="STXinwei" panose="02010800040101010101" pitchFamily="2" charset="-122"/>
                <a:ea typeface="STXinwei" panose="02010800040101010101" pitchFamily="2" charset="-122"/>
              </a:rPr>
              <a:t>时间标签</a:t>
            </a:r>
            <a:r>
              <a:rPr lang="zh-TW" altLang="en-US" sz="1500" kern="1200" dirty="0">
                <a:solidFill>
                  <a:prstClr val="white"/>
                </a:solidFill>
                <a:latin typeface="STXinwei" panose="02010800040101010101" pitchFamily="2" charset="-122"/>
                <a:ea typeface="STXinwei" panose="02010800040101010101" pitchFamily="2" charset="-122"/>
              </a:rPr>
              <a:t>与</a:t>
            </a:r>
            <a:r>
              <a:rPr lang="zh-TW" altLang="en-US" sz="1500" kern="1200" dirty="0">
                <a:solidFill>
                  <a:srgbClr val="FFC000"/>
                </a:solidFill>
                <a:latin typeface="STXinwei" panose="02010800040101010101" pitchFamily="2" charset="-122"/>
                <a:ea typeface="STXinwei" panose="02010800040101010101" pitchFamily="2" charset="-122"/>
              </a:rPr>
              <a:t>命名空间</a:t>
            </a:r>
            <a:r>
              <a:rPr lang="zh-TW" altLang="en-US" sz="1500" kern="1200" dirty="0">
                <a:solidFill>
                  <a:prstClr val="white"/>
                </a:solidFill>
                <a:latin typeface="STXinwei" panose="02010800040101010101" pitchFamily="2" charset="-122"/>
                <a:ea typeface="STXinwei" panose="02010800040101010101" pitchFamily="2" charset="-122"/>
              </a:rPr>
              <a:t>联系的数据结果</a:t>
            </a:r>
            <a:endParaRPr lang="en-US" altLang="zh-CN" sz="1500" kern="1200" dirty="0">
              <a:solidFill>
                <a:prstClr val="white"/>
              </a:solidFill>
              <a:latin typeface="STXinwei" panose="02010800040101010101" pitchFamily="2" charset="-122"/>
              <a:ea typeface="STXinwei" panose="02010800040101010101" pitchFamily="2" charset="-122"/>
            </a:endParaRPr>
          </a:p>
          <a:p>
            <a:pPr defTabSz="685800">
              <a:buClrTx/>
            </a:pPr>
            <a:endParaRPr lang="en-US" sz="2100" kern="1200" dirty="0">
              <a:solidFill>
                <a:prstClr val="white"/>
              </a:solidFill>
              <a:latin typeface="STXinwei" panose="02010800040101010101" pitchFamily="2" charset="-122"/>
              <a:ea typeface="STXinwei" panose="02010800040101010101" pitchFamily="2" charset="-122"/>
            </a:endParaRPr>
          </a:p>
        </p:txBody>
      </p:sp>
      <p:sp>
        <p:nvSpPr>
          <p:cNvPr id="12" name="Rounded Rectangle 4">
            <a:extLst>
              <a:ext uri="{FF2B5EF4-FFF2-40B4-BE49-F238E27FC236}">
                <a16:creationId xmlns:a16="http://schemas.microsoft.com/office/drawing/2014/main" id="{498FE026-211D-458F-A799-4CC0C4FDFD6D}"/>
              </a:ext>
            </a:extLst>
          </p:cNvPr>
          <p:cNvSpPr/>
          <p:nvPr/>
        </p:nvSpPr>
        <p:spPr>
          <a:xfrm>
            <a:off x="787015" y="284538"/>
            <a:ext cx="8152374" cy="2010797"/>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panose="020F0502020204030204"/>
            </a:endParaRPr>
          </a:p>
        </p:txBody>
      </p:sp>
      <p:sp>
        <p:nvSpPr>
          <p:cNvPr id="3" name="矩形: 圆顶角 2">
            <a:extLst>
              <a:ext uri="{FF2B5EF4-FFF2-40B4-BE49-F238E27FC236}">
                <a16:creationId xmlns:a16="http://schemas.microsoft.com/office/drawing/2014/main" id="{DCFCEFE8-26A8-4AFC-8515-55EB08C5033F}"/>
              </a:ext>
            </a:extLst>
          </p:cNvPr>
          <p:cNvSpPr/>
          <p:nvPr/>
        </p:nvSpPr>
        <p:spPr>
          <a:xfrm>
            <a:off x="2686050" y="231303"/>
            <a:ext cx="3771900" cy="437515"/>
          </a:xfrm>
          <a:prstGeom prst="round2Same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defTabSz="685800">
              <a:buClrTx/>
            </a:pPr>
            <a:r>
              <a:rPr lang="zh-CN" altLang="en-US" sz="2400" b="1" kern="1200" dirty="0">
                <a:solidFill>
                  <a:srgbClr val="FF0000"/>
                </a:solidFill>
                <a:latin typeface="STXinwei" panose="02010800040101010101" pitchFamily="2" charset="-122"/>
                <a:ea typeface="STXinwei" panose="02010800040101010101" pitchFamily="2" charset="-122"/>
              </a:rPr>
              <a:t>抽象规范</a:t>
            </a:r>
            <a:endParaRPr lang="en-US" sz="2400" b="1" kern="1200" dirty="0">
              <a:solidFill>
                <a:srgbClr val="FF0000"/>
              </a:solidFill>
              <a:latin typeface="STXinwei" panose="02010800040101010101" pitchFamily="2" charset="-122"/>
              <a:ea typeface="STXinwei" panose="02010800040101010101" pitchFamily="2" charset="-122"/>
            </a:endParaRPr>
          </a:p>
        </p:txBody>
      </p:sp>
      <p:sp>
        <p:nvSpPr>
          <p:cNvPr id="5" name="矩形: 圆角 4">
            <a:extLst>
              <a:ext uri="{FF2B5EF4-FFF2-40B4-BE49-F238E27FC236}">
                <a16:creationId xmlns:a16="http://schemas.microsoft.com/office/drawing/2014/main" id="{A16DCF6E-5058-4A0B-BE2C-4A6821B66899}"/>
              </a:ext>
            </a:extLst>
          </p:cNvPr>
          <p:cNvSpPr/>
          <p:nvPr/>
        </p:nvSpPr>
        <p:spPr>
          <a:xfrm>
            <a:off x="787015" y="2295335"/>
            <a:ext cx="8152374" cy="2010797"/>
          </a:xfrm>
          <a:prstGeom prst="roundRect">
            <a:avLst/>
          </a:prstGeom>
          <a:noFill/>
          <a:ln w="38100"/>
        </p:spPr>
        <p:style>
          <a:lnRef idx="2">
            <a:schemeClr val="accent2"/>
          </a:lnRef>
          <a:fillRef idx="1">
            <a:schemeClr val="lt1"/>
          </a:fillRef>
          <a:effectRef idx="0">
            <a:schemeClr val="accent2"/>
          </a:effectRef>
          <a:fontRef idx="minor">
            <a:schemeClr val="dk1"/>
          </a:fontRef>
        </p:style>
        <p:txBody>
          <a:bodyPr rtlCol="0" anchor="ctr"/>
          <a:lstStyle/>
          <a:p>
            <a:pPr algn="ctr" defTabSz="685800">
              <a:buClrTx/>
            </a:pPr>
            <a:endParaRPr lang="en-US" sz="1350" kern="1200">
              <a:solidFill>
                <a:prstClr val="black"/>
              </a:solidFill>
              <a:latin typeface="Calibri"/>
            </a:endParaRPr>
          </a:p>
        </p:txBody>
      </p:sp>
      <p:sp>
        <p:nvSpPr>
          <p:cNvPr id="14" name="矩形: 圆顶角 13">
            <a:extLst>
              <a:ext uri="{FF2B5EF4-FFF2-40B4-BE49-F238E27FC236}">
                <a16:creationId xmlns:a16="http://schemas.microsoft.com/office/drawing/2014/main" id="{969A6403-8548-4E2A-8B1F-0D2BD28BA073}"/>
              </a:ext>
            </a:extLst>
          </p:cNvPr>
          <p:cNvSpPr/>
          <p:nvPr/>
        </p:nvSpPr>
        <p:spPr>
          <a:xfrm>
            <a:off x="2962836" y="2346756"/>
            <a:ext cx="3771900" cy="437515"/>
          </a:xfrm>
          <a:prstGeom prst="round2Same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defTabSz="685800">
              <a:buClrTx/>
            </a:pPr>
            <a:r>
              <a:rPr lang="zh-CN" altLang="en-US" sz="2400" b="1" kern="1200" dirty="0">
                <a:solidFill>
                  <a:srgbClr val="FF0000"/>
                </a:solidFill>
                <a:latin typeface="STXinwei" panose="02010800040101010101" pitchFamily="2" charset="-122"/>
                <a:ea typeface="STXinwei" panose="02010800040101010101" pitchFamily="2" charset="-122"/>
              </a:rPr>
              <a:t>具体实现过程</a:t>
            </a:r>
            <a:endParaRPr lang="en-US" sz="2400" b="1" kern="1200" dirty="0">
              <a:solidFill>
                <a:srgbClr val="FF0000"/>
              </a:solidFill>
              <a:latin typeface="STXinwei" panose="02010800040101010101" pitchFamily="2" charset="-122"/>
              <a:ea typeface="STXinwei" panose="02010800040101010101" pitchFamily="2" charset="-122"/>
            </a:endParaRPr>
          </a:p>
        </p:txBody>
      </p:sp>
      <p:sp>
        <p:nvSpPr>
          <p:cNvPr id="15" name="Curved Right Arrow 31">
            <a:extLst>
              <a:ext uri="{FF2B5EF4-FFF2-40B4-BE49-F238E27FC236}">
                <a16:creationId xmlns:a16="http://schemas.microsoft.com/office/drawing/2014/main" id="{96E8126C-1F13-43FA-84EB-38B49BD05057}"/>
              </a:ext>
            </a:extLst>
          </p:cNvPr>
          <p:cNvSpPr/>
          <p:nvPr/>
        </p:nvSpPr>
        <p:spPr>
          <a:xfrm rot="10800000" flipH="1" flipV="1">
            <a:off x="3715576" y="2124711"/>
            <a:ext cx="250828" cy="482444"/>
          </a:xfrm>
          <a:prstGeom prst="curvedRightArrow">
            <a:avLst>
              <a:gd name="adj1" fmla="val 25000"/>
              <a:gd name="adj2" fmla="val 50000"/>
              <a:gd name="adj3" fmla="val 25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black"/>
              </a:solidFill>
              <a:latin typeface="Calibri" panose="020F0502020204030204"/>
            </a:endParaRPr>
          </a:p>
        </p:txBody>
      </p:sp>
      <p:sp>
        <p:nvSpPr>
          <p:cNvPr id="16" name="Curved Right Arrow 30">
            <a:extLst>
              <a:ext uri="{FF2B5EF4-FFF2-40B4-BE49-F238E27FC236}">
                <a16:creationId xmlns:a16="http://schemas.microsoft.com/office/drawing/2014/main" id="{A82603E8-A8FB-4DD2-BDA2-FFE4F3441950}"/>
              </a:ext>
            </a:extLst>
          </p:cNvPr>
          <p:cNvSpPr/>
          <p:nvPr/>
        </p:nvSpPr>
        <p:spPr>
          <a:xfrm flipH="1" flipV="1">
            <a:off x="5819439" y="2125054"/>
            <a:ext cx="250828" cy="482444"/>
          </a:xfrm>
          <a:prstGeom prst="curvedRightArrow">
            <a:avLst>
              <a:gd name="adj1" fmla="val 25000"/>
              <a:gd name="adj2" fmla="val 50000"/>
              <a:gd name="adj3" fmla="val 25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black"/>
              </a:solidFill>
              <a:latin typeface="Calibri" panose="020F0502020204030204"/>
            </a:endParaRPr>
          </a:p>
        </p:txBody>
      </p:sp>
    </p:spTree>
    <p:extLst>
      <p:ext uri="{BB962C8B-B14F-4D97-AF65-F5344CB8AC3E}">
        <p14:creationId xmlns:p14="http://schemas.microsoft.com/office/powerpoint/2010/main" val="11960164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762000" y="302962"/>
            <a:ext cx="8382000" cy="715581"/>
          </a:xfrm>
          <a:prstGeom prst="rect">
            <a:avLst/>
          </a:prstGeom>
          <a:noFill/>
        </p:spPr>
        <p:txBody>
          <a:bodyPr wrap="square" rtlCol="0">
            <a:spAutoFit/>
          </a:bodyPr>
          <a:lstStyle/>
          <a:p>
            <a:pPr lvl="1" algn="ctr"/>
            <a:r>
              <a:rPr lang="zh-CN" altLang="en-US" sz="4050" b="1" dirty="0">
                <a:solidFill>
                  <a:schemeClr val="bg1"/>
                </a:solidFill>
                <a:latin typeface="STXingkai" panose="02010800040101010101" pitchFamily="2" charset="-122"/>
                <a:ea typeface="STXingkai" panose="02010800040101010101" pitchFamily="2" charset="-122"/>
              </a:rPr>
              <a:t>认知技能来自隐喻</a:t>
            </a:r>
            <a:endParaRPr lang="zh-CN" altLang="en-US" sz="2700" dirty="0">
              <a:solidFill>
                <a:schemeClr val="bg1"/>
              </a:solidFill>
              <a:latin typeface="STXingkai" panose="02010800040101010101" pitchFamily="2" charset="-122"/>
              <a:ea typeface="STXingkai" panose="02010800040101010101" pitchFamily="2" charset="-122"/>
            </a:endParaRPr>
          </a:p>
        </p:txBody>
      </p:sp>
      <p:sp>
        <p:nvSpPr>
          <p:cNvPr id="19" name="Content Placeholder 2"/>
          <p:cNvSpPr txBox="1">
            <a:spLocks/>
          </p:cNvSpPr>
          <p:nvPr/>
        </p:nvSpPr>
        <p:spPr>
          <a:xfrm>
            <a:off x="457200" y="1200151"/>
            <a:ext cx="8229600" cy="3324679"/>
          </a:xfrm>
          <a:prstGeom prst="rect">
            <a:avLst/>
          </a:prstGeom>
        </p:spPr>
        <p:txBody>
          <a:bodyPr>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3000" dirty="0">
                <a:solidFill>
                  <a:schemeClr val="bg1"/>
                </a:solidFill>
                <a:latin typeface="STXingkai" panose="02010800040101010101" pitchFamily="2" charset="-122"/>
                <a:ea typeface="STXingkai" panose="02010800040101010101" pitchFamily="2" charset="-122"/>
              </a:rPr>
              <a:t>本体隐喻：脑中的概念与实体世界的联系</a:t>
            </a:r>
            <a:endParaRPr lang="en-US" altLang="zh-CN" sz="3000" dirty="0">
              <a:solidFill>
                <a:schemeClr val="bg1"/>
              </a:solidFill>
              <a:latin typeface="STXingkai" panose="02010800040101010101" pitchFamily="2" charset="-122"/>
              <a:ea typeface="STXingkai" panose="02010800040101010101" pitchFamily="2" charset="-122"/>
            </a:endParaRPr>
          </a:p>
          <a:p>
            <a:pPr lvl="1"/>
            <a:r>
              <a:rPr lang="zh-CN" altLang="en-US" sz="2700" dirty="0">
                <a:solidFill>
                  <a:schemeClr val="bg1"/>
                </a:solidFill>
                <a:latin typeface="STXingkai" panose="02010800040101010101" pitchFamily="2" charset="-122"/>
                <a:ea typeface="STXingkai" panose="02010800040101010101" pitchFamily="2" charset="-122"/>
              </a:rPr>
              <a:t>已熟悉的词汇</a:t>
            </a:r>
            <a:r>
              <a:rPr lang="en-US" altLang="zh-CN" sz="2700" dirty="0">
                <a:solidFill>
                  <a:schemeClr val="bg1"/>
                </a:solidFill>
                <a:latin typeface="STXingkai" panose="02010800040101010101" pitchFamily="2" charset="-122"/>
                <a:ea typeface="STXingkai" panose="02010800040101010101" pitchFamily="2" charset="-122"/>
              </a:rPr>
              <a:t> </a:t>
            </a:r>
            <a:r>
              <a:rPr lang="zh-CN" altLang="en-US" sz="2700" dirty="0">
                <a:solidFill>
                  <a:schemeClr val="bg1"/>
                </a:solidFill>
                <a:latin typeface="STXingkai" panose="02010800040101010101" pitchFamily="2" charset="-122"/>
                <a:ea typeface="STXingkai" panose="02010800040101010101" pitchFamily="2" charset="-122"/>
              </a:rPr>
              <a:t>（如桌椅、门窗、飞禽走兽。。。）</a:t>
            </a:r>
            <a:endParaRPr lang="en-US" altLang="zh-CN" sz="2700" dirty="0">
              <a:solidFill>
                <a:schemeClr val="bg1"/>
              </a:solidFill>
              <a:latin typeface="STXingkai" panose="02010800040101010101" pitchFamily="2" charset="-122"/>
              <a:ea typeface="STXingkai" panose="02010800040101010101" pitchFamily="2" charset="-122"/>
            </a:endParaRPr>
          </a:p>
          <a:p>
            <a:pPr lvl="1"/>
            <a:endParaRPr lang="en-US" altLang="zh-CN" sz="2700" dirty="0">
              <a:solidFill>
                <a:schemeClr val="bg1"/>
              </a:solidFill>
              <a:latin typeface="STXingkai" panose="02010800040101010101" pitchFamily="2" charset="-122"/>
              <a:ea typeface="STXingkai" panose="02010800040101010101" pitchFamily="2" charset="-122"/>
            </a:endParaRPr>
          </a:p>
          <a:p>
            <a:r>
              <a:rPr lang="zh-CN" altLang="en-US" sz="3000" dirty="0">
                <a:solidFill>
                  <a:schemeClr val="bg1"/>
                </a:solidFill>
                <a:latin typeface="STXingkai" panose="02010800040101010101" pitchFamily="2" charset="-122"/>
                <a:ea typeface="STXingkai" panose="02010800040101010101" pitchFamily="2" charset="-122"/>
              </a:rPr>
              <a:t>空间隐喻：各物品或概念单元的时空定位关系</a:t>
            </a:r>
            <a:endParaRPr lang="en-US" altLang="zh-CN" sz="3000" dirty="0">
              <a:solidFill>
                <a:schemeClr val="bg1"/>
              </a:solidFill>
              <a:latin typeface="STXingkai" panose="02010800040101010101" pitchFamily="2" charset="-122"/>
              <a:ea typeface="STXingkai" panose="02010800040101010101" pitchFamily="2" charset="-122"/>
            </a:endParaRPr>
          </a:p>
          <a:p>
            <a:pPr lvl="1"/>
            <a:r>
              <a:rPr lang="zh-CN" altLang="en-US" sz="2700" dirty="0">
                <a:solidFill>
                  <a:schemeClr val="bg1"/>
                </a:solidFill>
                <a:latin typeface="STXingkai" panose="02010800040101010101" pitchFamily="2" charset="-122"/>
                <a:ea typeface="STXingkai" panose="02010800040101010101" pitchFamily="2" charset="-122"/>
              </a:rPr>
              <a:t>物件中的上下左右、事件发生的前后（偏序关系）</a:t>
            </a:r>
            <a:endParaRPr lang="en-US" altLang="zh-CN" sz="2700" dirty="0">
              <a:solidFill>
                <a:schemeClr val="bg1"/>
              </a:solidFill>
              <a:latin typeface="STXingkai" panose="02010800040101010101" pitchFamily="2" charset="-122"/>
              <a:ea typeface="STXingkai" panose="02010800040101010101" pitchFamily="2" charset="-122"/>
            </a:endParaRPr>
          </a:p>
          <a:p>
            <a:pPr lvl="1"/>
            <a:r>
              <a:rPr lang="zh-CN" altLang="en-US" sz="2700" dirty="0">
                <a:solidFill>
                  <a:schemeClr val="bg1"/>
                </a:solidFill>
                <a:latin typeface="STXingkai" panose="02010800040101010101" pitchFamily="2" charset="-122"/>
                <a:ea typeface="STXingkai" panose="02010800040101010101" pitchFamily="2" charset="-122"/>
              </a:rPr>
              <a:t>社会地位、亲属联系的高低大小关系</a:t>
            </a:r>
            <a:endParaRPr lang="en-US" altLang="zh-CN" sz="2700" dirty="0">
              <a:solidFill>
                <a:schemeClr val="bg1"/>
              </a:solidFill>
              <a:latin typeface="STXingkai" panose="02010800040101010101" pitchFamily="2" charset="-122"/>
              <a:ea typeface="STXingkai" panose="02010800040101010101" pitchFamily="2" charset="-122"/>
            </a:endParaRPr>
          </a:p>
          <a:p>
            <a:pPr marL="342900" lvl="1" indent="0">
              <a:buNone/>
            </a:pPr>
            <a:endParaRPr lang="en-US" altLang="zh-CN" sz="2700" dirty="0">
              <a:solidFill>
                <a:schemeClr val="bg1"/>
              </a:solidFill>
              <a:latin typeface="STXingkai" panose="02010800040101010101" pitchFamily="2" charset="-122"/>
              <a:ea typeface="STXingkai" panose="02010800040101010101" pitchFamily="2" charset="-122"/>
            </a:endParaRPr>
          </a:p>
          <a:p>
            <a:r>
              <a:rPr lang="zh-CN" altLang="en-US" sz="3000" dirty="0">
                <a:solidFill>
                  <a:schemeClr val="bg1"/>
                </a:solidFill>
                <a:latin typeface="STXingkai" panose="02010800040101010101" pitchFamily="2" charset="-122"/>
                <a:ea typeface="STXingkai" panose="02010800040101010101" pitchFamily="2" charset="-122"/>
              </a:rPr>
              <a:t>系统隐喻：整套物品（事件）的结构类似性</a:t>
            </a:r>
            <a:endParaRPr lang="en-US" altLang="zh-CN" sz="3000" dirty="0">
              <a:solidFill>
                <a:schemeClr val="bg1"/>
              </a:solidFill>
              <a:latin typeface="STXingkai" panose="02010800040101010101" pitchFamily="2" charset="-122"/>
              <a:ea typeface="STXingkai" panose="02010800040101010101" pitchFamily="2" charset="-122"/>
            </a:endParaRPr>
          </a:p>
          <a:p>
            <a:pPr lvl="1"/>
            <a:r>
              <a:rPr lang="zh-CN" altLang="en-US" sz="2700" dirty="0">
                <a:solidFill>
                  <a:schemeClr val="bg1"/>
                </a:solidFill>
                <a:latin typeface="STXingkai" panose="02010800040101010101" pitchFamily="2" charset="-122"/>
                <a:ea typeface="STXingkai" panose="02010800040101010101" pitchFamily="2" charset="-122"/>
              </a:rPr>
              <a:t>机器人对应与木流牛马</a:t>
            </a:r>
            <a:endParaRPr lang="en-US" altLang="zh-CN" sz="2700" dirty="0">
              <a:solidFill>
                <a:schemeClr val="bg1"/>
              </a:solidFill>
              <a:latin typeface="STXingkai" panose="02010800040101010101" pitchFamily="2" charset="-122"/>
              <a:ea typeface="STXingkai" panose="02010800040101010101" pitchFamily="2" charset="-122"/>
            </a:endParaRPr>
          </a:p>
          <a:p>
            <a:pPr lvl="1"/>
            <a:r>
              <a:rPr lang="zh-CN" altLang="en-US" sz="2700" dirty="0">
                <a:solidFill>
                  <a:schemeClr val="bg1"/>
                </a:solidFill>
                <a:latin typeface="STXingkai" panose="02010800040101010101" pitchFamily="2" charset="-122"/>
                <a:ea typeface="STXingkai" panose="02010800040101010101" pitchFamily="2" charset="-122"/>
              </a:rPr>
              <a:t>计算机的作业系统对应与国家的宪章</a:t>
            </a:r>
            <a:endParaRPr lang="en-US" altLang="zh-CN" sz="2700" dirty="0">
              <a:solidFill>
                <a:schemeClr val="bg1"/>
              </a:solidFill>
              <a:latin typeface="STXingkai" panose="02010800040101010101" pitchFamily="2" charset="-122"/>
              <a:ea typeface="STXingkai" panose="02010800040101010101" pitchFamily="2" charset="-122"/>
            </a:endParaRPr>
          </a:p>
        </p:txBody>
      </p:sp>
    </p:spTree>
    <p:extLst>
      <p:ext uri="{BB962C8B-B14F-4D97-AF65-F5344CB8AC3E}">
        <p14:creationId xmlns:p14="http://schemas.microsoft.com/office/powerpoint/2010/main" val="151022723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762000" y="302962"/>
            <a:ext cx="8382000" cy="461665"/>
          </a:xfrm>
          <a:prstGeom prst="rect">
            <a:avLst/>
          </a:prstGeom>
          <a:noFill/>
        </p:spPr>
        <p:txBody>
          <a:bodyPr wrap="square" rtlCol="0">
            <a:spAutoFit/>
          </a:bodyPr>
          <a:lstStyle/>
          <a:p>
            <a:pPr lvl="1"/>
            <a:r>
              <a:rPr lang="zh-CN" altLang="en-US" sz="2400" b="1" dirty="0">
                <a:solidFill>
                  <a:schemeClr val="bg1"/>
                </a:solidFill>
                <a:latin typeface="Arial" panose="020B0604020202020204" pitchFamily="34" charset="0"/>
              </a:rPr>
              <a:t>不论群体或是个人的“认知”都可用隐喻来解释</a:t>
            </a:r>
            <a:endParaRPr lang="zh-CN" altLang="en-US" sz="1050" dirty="0">
              <a:solidFill>
                <a:schemeClr val="bg1"/>
              </a:solidFill>
              <a:latin typeface="黑体" panose="02010609060101010101" pitchFamily="49" charset="-122"/>
              <a:ea typeface="黑体" panose="02010609060101010101" pitchFamily="49" charset="-122"/>
            </a:endParaRPr>
          </a:p>
        </p:txBody>
      </p:sp>
      <p:graphicFrame>
        <p:nvGraphicFramePr>
          <p:cNvPr id="2" name="Table 1"/>
          <p:cNvGraphicFramePr>
            <a:graphicFrameLocks noGrp="1"/>
          </p:cNvGraphicFramePr>
          <p:nvPr>
            <p:extLst>
              <p:ext uri="{D42A27DB-BD31-4B8C-83A1-F6EECF244321}">
                <p14:modId xmlns:p14="http://schemas.microsoft.com/office/powerpoint/2010/main" val="2571197624"/>
              </p:ext>
            </p:extLst>
          </p:nvPr>
        </p:nvGraphicFramePr>
        <p:xfrm>
          <a:off x="1213421" y="1366768"/>
          <a:ext cx="6768492" cy="3525762"/>
        </p:xfrm>
        <a:graphic>
          <a:graphicData uri="http://schemas.openxmlformats.org/drawingml/2006/table">
            <a:tbl>
              <a:tblPr firstRow="1" bandRow="1">
                <a:tableStyleId>{5C22544A-7EE6-4342-B048-85BDC9FD1C3A}</a:tableStyleId>
              </a:tblPr>
              <a:tblGrid>
                <a:gridCol w="2256164">
                  <a:extLst>
                    <a:ext uri="{9D8B030D-6E8A-4147-A177-3AD203B41FA5}">
                      <a16:colId xmlns:a16="http://schemas.microsoft.com/office/drawing/2014/main" val="20000"/>
                    </a:ext>
                  </a:extLst>
                </a:gridCol>
                <a:gridCol w="2256164">
                  <a:extLst>
                    <a:ext uri="{9D8B030D-6E8A-4147-A177-3AD203B41FA5}">
                      <a16:colId xmlns:a16="http://schemas.microsoft.com/office/drawing/2014/main" val="20001"/>
                    </a:ext>
                  </a:extLst>
                </a:gridCol>
                <a:gridCol w="2256164">
                  <a:extLst>
                    <a:ext uri="{9D8B030D-6E8A-4147-A177-3AD203B41FA5}">
                      <a16:colId xmlns:a16="http://schemas.microsoft.com/office/drawing/2014/main" val="20002"/>
                    </a:ext>
                  </a:extLst>
                </a:gridCol>
              </a:tblGrid>
              <a:tr h="637782">
                <a:tc>
                  <a:txBody>
                    <a:bodyPr/>
                    <a:lstStyle/>
                    <a:p>
                      <a:pPr algn="ctr"/>
                      <a:r>
                        <a:rPr lang="zh-CN" altLang="en-US" sz="1600" dirty="0"/>
                        <a:t>认知科学</a:t>
                      </a:r>
                      <a:endParaRPr lang="en-US" sz="1600" dirty="0"/>
                    </a:p>
                  </a:txBody>
                  <a:tcPr marL="68580" marR="68580" marT="34290" marB="34290"/>
                </a:tc>
                <a:tc>
                  <a:txBody>
                    <a:bodyPr/>
                    <a:lstStyle/>
                    <a:p>
                      <a:pPr algn="ctr"/>
                      <a:r>
                        <a:rPr lang="zh-CN" altLang="en-US" sz="1600" dirty="0"/>
                        <a:t>数学（范畴论）</a:t>
                      </a:r>
                      <a:endParaRPr lang="en-US" sz="1600" dirty="0"/>
                    </a:p>
                  </a:txBody>
                  <a:tcPr marL="68580" marR="68580" marT="34290" marB="34290"/>
                </a:tc>
                <a:tc>
                  <a:txBody>
                    <a:bodyPr/>
                    <a:lstStyle/>
                    <a:p>
                      <a:pPr algn="ctr"/>
                      <a:r>
                        <a:rPr lang="zh-CN" altLang="en-US" sz="1600" dirty="0"/>
                        <a:t>社会学</a:t>
                      </a:r>
                      <a:endParaRPr lang="en-US" sz="1600" dirty="0"/>
                    </a:p>
                  </a:txBody>
                  <a:tcPr marL="68580" marR="68580" marT="34290" marB="34290"/>
                </a:tc>
                <a:extLst>
                  <a:ext uri="{0D108BD9-81ED-4DB2-BD59-A6C34878D82A}">
                    <a16:rowId xmlns:a16="http://schemas.microsoft.com/office/drawing/2014/main" val="10000"/>
                  </a:ext>
                </a:extLst>
              </a:tr>
              <a:tr h="646813">
                <a:tc>
                  <a:txBody>
                    <a:bodyPr/>
                    <a:lstStyle/>
                    <a:p>
                      <a:pPr algn="ctr"/>
                      <a:r>
                        <a:rPr lang="zh-CN" altLang="en-US" sz="1600" dirty="0"/>
                        <a:t>本体隐喻</a:t>
                      </a:r>
                      <a:endParaRPr lang="en-US" sz="1600" dirty="0"/>
                    </a:p>
                  </a:txBody>
                  <a:tcPr marL="68580" marR="68580" marT="34290" marB="34290"/>
                </a:tc>
                <a:tc>
                  <a:txBody>
                    <a:bodyPr/>
                    <a:lstStyle/>
                    <a:p>
                      <a:pPr algn="ctr"/>
                      <a:r>
                        <a:rPr lang="zh-CN" altLang="en-US" sz="1600" dirty="0"/>
                        <a:t>集合中的元素、特定的数值（</a:t>
                      </a:r>
                      <a:r>
                        <a:rPr lang="zh-CN" altLang="zh-CN" sz="1600" dirty="0"/>
                        <a:t>0</a:t>
                      </a:r>
                      <a:r>
                        <a:rPr lang="zh-CN" altLang="en-US" sz="1600" dirty="0"/>
                        <a:t>、</a:t>
                      </a:r>
                      <a:r>
                        <a:rPr lang="en-US" altLang="zh-CN" sz="1600" dirty="0"/>
                        <a:t>1</a:t>
                      </a:r>
                      <a:r>
                        <a:rPr lang="zh-CN" altLang="en-US" sz="1600" dirty="0"/>
                        <a:t>、</a:t>
                      </a:r>
                      <a:r>
                        <a:rPr lang="en-US" altLang="zh-CN" sz="1600" dirty="0"/>
                        <a:t>3</a:t>
                      </a:r>
                      <a:r>
                        <a:rPr lang="zh-CN" altLang="en-US" sz="1600" dirty="0"/>
                        <a:t>、</a:t>
                      </a:r>
                      <a:r>
                        <a:rPr lang="en-US" altLang="zh-CN" sz="1600" dirty="0"/>
                        <a:t>e</a:t>
                      </a:r>
                      <a:r>
                        <a:rPr lang="zh-CN" altLang="en-US" sz="1600" dirty="0"/>
                        <a:t>、</a:t>
                      </a:r>
                      <a:r>
                        <a:rPr lang="en-US" altLang="zh-CN" sz="1600" dirty="0"/>
                        <a:t>pi</a:t>
                      </a:r>
                      <a:r>
                        <a:rPr lang="zh-CN" altLang="en-US" sz="1600" dirty="0"/>
                        <a:t>、</a:t>
                      </a:r>
                      <a:r>
                        <a:rPr lang="en-US" altLang="zh-CN" sz="1600" dirty="0"/>
                        <a:t>), </a:t>
                      </a:r>
                      <a:r>
                        <a:rPr lang="zh-CN" altLang="en-US" sz="1600" dirty="0"/>
                        <a:t>代数符号</a:t>
                      </a:r>
                      <a:r>
                        <a:rPr lang="en-US" altLang="zh-CN" sz="1600" dirty="0"/>
                        <a:t> </a:t>
                      </a:r>
                      <a:r>
                        <a:rPr lang="zh-CN" altLang="en-US" sz="1600" dirty="0"/>
                        <a:t>（</a:t>
                      </a:r>
                      <a:r>
                        <a:rPr lang="en-US" altLang="zh-CN" sz="1600" dirty="0"/>
                        <a:t>x</a:t>
                      </a:r>
                      <a:r>
                        <a:rPr lang="zh-CN" altLang="en-US" sz="1600" dirty="0"/>
                        <a:t>、</a:t>
                      </a:r>
                      <a:r>
                        <a:rPr lang="en-US" altLang="zh-CN" sz="1600" dirty="0"/>
                        <a:t>y</a:t>
                      </a:r>
                      <a:r>
                        <a:rPr lang="zh-CN" altLang="en-US" sz="1600" dirty="0"/>
                        <a:t>、</a:t>
                      </a:r>
                      <a:r>
                        <a:rPr lang="en-US" altLang="zh-CN" sz="1600" dirty="0"/>
                        <a:t>z</a:t>
                      </a:r>
                      <a:r>
                        <a:rPr lang="zh-CN" altLang="en-US" sz="1600" dirty="0"/>
                        <a:t>）、</a:t>
                      </a:r>
                      <a:endParaRPr lang="en-US" sz="1600" dirty="0"/>
                    </a:p>
                  </a:txBody>
                  <a:tcPr marL="68580" marR="68580" marT="34290" marB="34290"/>
                </a:tc>
                <a:tc>
                  <a:txBody>
                    <a:bodyPr/>
                    <a:lstStyle/>
                    <a:p>
                      <a:pPr algn="ctr"/>
                      <a:r>
                        <a:rPr lang="zh-CN" altLang="en-US" sz="1600" dirty="0"/>
                        <a:t>已知概念（数字、机构、指标、货币、。。。）</a:t>
                      </a:r>
                      <a:endParaRPr lang="en-US" sz="1600" dirty="0"/>
                    </a:p>
                  </a:txBody>
                  <a:tcPr marL="68580" marR="68580" marT="34290" marB="34290"/>
                </a:tc>
                <a:extLst>
                  <a:ext uri="{0D108BD9-81ED-4DB2-BD59-A6C34878D82A}">
                    <a16:rowId xmlns:a16="http://schemas.microsoft.com/office/drawing/2014/main" val="10001"/>
                  </a:ext>
                </a:extLst>
              </a:tr>
              <a:tr h="646813">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600" dirty="0"/>
                        <a:t>空间隐喻</a:t>
                      </a:r>
                      <a:endParaRPr lang="en-US" sz="1600" dirty="0"/>
                    </a:p>
                    <a:p>
                      <a:pPr algn="ctr"/>
                      <a:endParaRPr lang="en-US" sz="1600" dirty="0"/>
                    </a:p>
                  </a:txBody>
                  <a:tcPr marL="68580" marR="68580" marT="34290" marB="34290"/>
                </a:tc>
                <a:tc>
                  <a:txBody>
                    <a:bodyPr/>
                    <a:lstStyle/>
                    <a:p>
                      <a:pPr algn="ctr"/>
                      <a:r>
                        <a:rPr lang="zh-CN" altLang="en-US" sz="1600" dirty="0">
                          <a:latin typeface="黑体"/>
                          <a:ea typeface="黑体"/>
                          <a:cs typeface="黑体"/>
                        </a:rPr>
                        <a:t>数值之间的对应关系，（</a:t>
                      </a:r>
                      <a:r>
                        <a:rPr lang="zh-TW" altLang="en-US" sz="1600" dirty="0">
                          <a:latin typeface="黑体"/>
                          <a:ea typeface="黑体"/>
                          <a:cs typeface="黑体"/>
                        </a:rPr>
                        <a:t>函數</a:t>
                      </a:r>
                      <a:r>
                        <a:rPr lang="en-US" altLang="zh-TW" sz="1600" dirty="0">
                          <a:latin typeface="黑体"/>
                          <a:ea typeface="黑体"/>
                          <a:cs typeface="黑体"/>
                        </a:rPr>
                        <a:t> Function)</a:t>
                      </a:r>
                      <a:endParaRPr lang="en-US" sz="1600" dirty="0">
                        <a:latin typeface="黑体"/>
                        <a:ea typeface="黑体"/>
                        <a:cs typeface="黑体"/>
                      </a:endParaRPr>
                    </a:p>
                  </a:txBody>
                  <a:tcPr marL="68580" marR="68580" marT="34290" marB="34290"/>
                </a:tc>
                <a:tc>
                  <a:txBody>
                    <a:bodyPr/>
                    <a:lstStyle/>
                    <a:p>
                      <a:pPr algn="ctr"/>
                      <a:r>
                        <a:rPr lang="zh-CN" altLang="en-US" sz="1600" dirty="0"/>
                        <a:t>历史关系、合作关系</a:t>
                      </a:r>
                      <a:r>
                        <a:rPr lang="en-US" altLang="zh-CN" sz="1600" dirty="0"/>
                        <a:t> </a:t>
                      </a:r>
                      <a:r>
                        <a:rPr lang="zh-CN" altLang="en-US" sz="1600" dirty="0"/>
                        <a:t>（产业链上下游关系），竞争关系</a:t>
                      </a:r>
                      <a:endParaRPr lang="en-US" sz="1600" dirty="0"/>
                    </a:p>
                  </a:txBody>
                  <a:tcPr marL="68580" marR="68580" marT="34290" marB="34290"/>
                </a:tc>
                <a:extLst>
                  <a:ext uri="{0D108BD9-81ED-4DB2-BD59-A6C34878D82A}">
                    <a16:rowId xmlns:a16="http://schemas.microsoft.com/office/drawing/2014/main" val="10002"/>
                  </a:ext>
                </a:extLst>
              </a:tr>
              <a:tr h="646813">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600" dirty="0"/>
                        <a:t>系统隐喻</a:t>
                      </a:r>
                      <a:endParaRPr lang="en-US" sz="1600" dirty="0"/>
                    </a:p>
                    <a:p>
                      <a:pPr algn="ctr"/>
                      <a:endParaRPr lang="en-US" sz="1600" dirty="0"/>
                    </a:p>
                  </a:txBody>
                  <a:tcPr marL="68580" marR="68580" marT="34290" marB="34290"/>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TW" altLang="en-US" sz="1600" baseline="0" dirty="0">
                          <a:latin typeface="黑体"/>
                          <a:ea typeface="黑体"/>
                          <a:cs typeface="黑体"/>
                        </a:rPr>
                        <a:t>不同範疇（</a:t>
                      </a:r>
                      <a:r>
                        <a:rPr lang="en-US" altLang="zh-TW" sz="1600" baseline="0" dirty="0">
                          <a:latin typeface="黑体"/>
                          <a:ea typeface="黑体"/>
                          <a:cs typeface="黑体"/>
                        </a:rPr>
                        <a:t>Category</a:t>
                      </a:r>
                      <a:r>
                        <a:rPr lang="zh-TW" altLang="en-US" sz="1600" baseline="0" dirty="0">
                          <a:latin typeface="黑体"/>
                          <a:ea typeface="黑体"/>
                          <a:cs typeface="黑体"/>
                        </a:rPr>
                        <a:t>）之間的結構對應</a:t>
                      </a:r>
                      <a:r>
                        <a:rPr lang="zh-CN" altLang="en-US" sz="1600" baseline="0" dirty="0">
                          <a:latin typeface="黑体"/>
                          <a:ea typeface="黑体"/>
                          <a:cs typeface="黑体"/>
                        </a:rPr>
                        <a:t>关系（</a:t>
                      </a:r>
                      <a:r>
                        <a:rPr lang="zh-TW" altLang="en-US" sz="1600" dirty="0">
                          <a:latin typeface="黑体"/>
                          <a:ea typeface="黑体"/>
                          <a:cs typeface="黑体"/>
                        </a:rPr>
                        <a:t>函子</a:t>
                      </a:r>
                      <a:r>
                        <a:rPr lang="zh-CN" altLang="zh-TW" sz="1600" dirty="0">
                          <a:latin typeface="黑体"/>
                          <a:ea typeface="黑体"/>
                          <a:cs typeface="黑体"/>
                        </a:rPr>
                        <a:t>，</a:t>
                      </a:r>
                      <a:r>
                        <a:rPr lang="en-US" altLang="zh-TW" sz="1600" dirty="0" err="1">
                          <a:latin typeface="黑体"/>
                          <a:ea typeface="黑体"/>
                          <a:cs typeface="黑体"/>
                        </a:rPr>
                        <a:t>Functor</a:t>
                      </a:r>
                      <a:r>
                        <a:rPr lang="zh-TW" altLang="en-US" sz="1600" dirty="0">
                          <a:latin typeface="黑体"/>
                          <a:ea typeface="黑体"/>
                          <a:cs typeface="黑体"/>
                        </a:rPr>
                        <a:t>）</a:t>
                      </a:r>
                      <a:endParaRPr lang="en-US" sz="1600" dirty="0">
                        <a:latin typeface="黑体"/>
                        <a:ea typeface="黑体"/>
                        <a:cs typeface="黑体"/>
                      </a:endParaRPr>
                    </a:p>
                    <a:p>
                      <a:pPr algn="ctr"/>
                      <a:endParaRPr lang="en-US" sz="1600" dirty="0"/>
                    </a:p>
                  </a:txBody>
                  <a:tcPr marL="68580" marR="68580" marT="34290" marB="34290"/>
                </a:tc>
                <a:tc>
                  <a:txBody>
                    <a:bodyPr/>
                    <a:lstStyle/>
                    <a:p>
                      <a:pPr algn="ctr"/>
                      <a:r>
                        <a:rPr lang="zh-CN" altLang="en-US" sz="1600" dirty="0"/>
                        <a:t>知识地图、战略地图、产业或知识体系的演进过程（过程本身当作一种新旧之间的联系）</a:t>
                      </a:r>
                      <a:endParaRPr lang="en-US" sz="1600" dirty="0"/>
                    </a:p>
                  </a:txBody>
                  <a:tcPr marL="68580" marR="68580" marT="34290" marB="34290"/>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92267739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3105" y="222041"/>
            <a:ext cx="7593137" cy="571641"/>
          </a:xfrm>
        </p:spPr>
        <p:txBody>
          <a:bodyPr>
            <a:normAutofit fontScale="90000"/>
          </a:bodyPr>
          <a:lstStyle/>
          <a:p>
            <a:r>
              <a:rPr lang="zh-CN" altLang="en-US" dirty="0"/>
              <a:t>本体比喻</a:t>
            </a:r>
            <a:r>
              <a:rPr lang="en-US" altLang="zh-CN" dirty="0"/>
              <a:t> (Ontological Metaphor)</a:t>
            </a:r>
            <a:endParaRPr lang="en-US" dirty="0"/>
          </a:p>
        </p:txBody>
      </p:sp>
      <p:sp>
        <p:nvSpPr>
          <p:cNvPr id="6" name="TextBox 5"/>
          <p:cNvSpPr txBox="1"/>
          <p:nvPr/>
        </p:nvSpPr>
        <p:spPr>
          <a:xfrm>
            <a:off x="3173720" y="4525138"/>
            <a:ext cx="3579826" cy="253916"/>
          </a:xfrm>
          <a:prstGeom prst="rect">
            <a:avLst/>
          </a:prstGeom>
          <a:noFill/>
        </p:spPr>
        <p:txBody>
          <a:bodyPr wrap="none" rtlCol="0">
            <a:spAutoFit/>
          </a:bodyPr>
          <a:lstStyle/>
          <a:p>
            <a:r>
              <a:rPr lang="en-US" sz="1050" dirty="0">
                <a:solidFill>
                  <a:schemeClr val="bg1"/>
                </a:solidFill>
              </a:rPr>
              <a:t>https://</a:t>
            </a:r>
            <a:r>
              <a:rPr lang="en-US" sz="1050" dirty="0" err="1">
                <a:solidFill>
                  <a:schemeClr val="bg1"/>
                </a:solidFill>
              </a:rPr>
              <a:t>www.youtube.com</a:t>
            </a:r>
            <a:r>
              <a:rPr lang="en-US" sz="1050" dirty="0">
                <a:solidFill>
                  <a:schemeClr val="bg1"/>
                </a:solidFill>
              </a:rPr>
              <a:t>/</a:t>
            </a:r>
            <a:r>
              <a:rPr lang="en-US" sz="1050" dirty="0" err="1">
                <a:solidFill>
                  <a:schemeClr val="bg1"/>
                </a:solidFill>
              </a:rPr>
              <a:t>watch?v</a:t>
            </a:r>
            <a:r>
              <a:rPr lang="en-US" sz="1050">
                <a:solidFill>
                  <a:schemeClr val="bg1"/>
                </a:solidFill>
              </a:rPr>
              <a:t>=acHxwB88dxk&amp;t=99s</a:t>
            </a:r>
            <a:endParaRPr lang="en-US" sz="1050" dirty="0">
              <a:solidFill>
                <a:schemeClr val="bg1"/>
              </a:solidFill>
            </a:endParaRPr>
          </a:p>
        </p:txBody>
      </p:sp>
      <p:pic>
        <p:nvPicPr>
          <p:cNvPr id="4" name="Picture 3"/>
          <p:cNvPicPr>
            <a:picLocks noChangeAspect="1"/>
          </p:cNvPicPr>
          <p:nvPr/>
        </p:nvPicPr>
        <p:blipFill>
          <a:blip r:embed="rId2"/>
          <a:stretch>
            <a:fillRect/>
          </a:stretch>
        </p:blipFill>
        <p:spPr>
          <a:xfrm>
            <a:off x="1524000" y="852488"/>
            <a:ext cx="6096000" cy="3438525"/>
          </a:xfrm>
          <a:prstGeom prst="rect">
            <a:avLst/>
          </a:prstGeom>
        </p:spPr>
      </p:pic>
    </p:spTree>
    <p:extLst>
      <p:ext uri="{BB962C8B-B14F-4D97-AF65-F5344CB8AC3E}">
        <p14:creationId xmlns:p14="http://schemas.microsoft.com/office/powerpoint/2010/main" val="46866109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58736"/>
            <a:ext cx="8229600" cy="698514"/>
          </a:xfrm>
        </p:spPr>
        <p:txBody>
          <a:bodyPr>
            <a:normAutofit/>
          </a:bodyPr>
          <a:lstStyle/>
          <a:p>
            <a:r>
              <a:rPr lang="zh-CN" altLang="en-US" dirty="0"/>
              <a:t>空间比喻</a:t>
            </a:r>
            <a:r>
              <a:rPr lang="en-US" altLang="zh-CN" dirty="0"/>
              <a:t> (Orientation Metaphor)</a:t>
            </a:r>
            <a:endParaRPr lang="en-US" dirty="0"/>
          </a:p>
        </p:txBody>
      </p:sp>
      <p:sp>
        <p:nvSpPr>
          <p:cNvPr id="6" name="TextBox 5"/>
          <p:cNvSpPr txBox="1"/>
          <p:nvPr/>
        </p:nvSpPr>
        <p:spPr>
          <a:xfrm>
            <a:off x="1528475" y="4607694"/>
            <a:ext cx="5155579" cy="253916"/>
          </a:xfrm>
          <a:prstGeom prst="rect">
            <a:avLst/>
          </a:prstGeom>
          <a:noFill/>
        </p:spPr>
        <p:txBody>
          <a:bodyPr wrap="none" rtlCol="0">
            <a:spAutoFit/>
          </a:bodyPr>
          <a:lstStyle/>
          <a:p>
            <a:r>
              <a:rPr lang="en-US" sz="1050" dirty="0">
                <a:solidFill>
                  <a:schemeClr val="bg1"/>
                </a:solidFill>
              </a:rPr>
              <a:t>http://</a:t>
            </a:r>
            <a:r>
              <a:rPr lang="en-US" sz="1050" dirty="0" err="1">
                <a:solidFill>
                  <a:schemeClr val="bg1"/>
                </a:solidFill>
              </a:rPr>
              <a:t>www.scielo.br</a:t>
            </a:r>
            <a:r>
              <a:rPr lang="en-US" sz="1050" dirty="0">
                <a:solidFill>
                  <a:schemeClr val="bg1"/>
                </a:solidFill>
              </a:rPr>
              <a:t>/</a:t>
            </a:r>
            <a:r>
              <a:rPr lang="en-US" sz="1050" dirty="0" err="1">
                <a:solidFill>
                  <a:schemeClr val="bg1"/>
                </a:solidFill>
              </a:rPr>
              <a:t>scielo.php?script</a:t>
            </a:r>
            <a:r>
              <a:rPr lang="en-US" sz="1050" dirty="0">
                <a:solidFill>
                  <a:schemeClr val="bg1"/>
                </a:solidFill>
              </a:rPr>
              <a:t>=</a:t>
            </a:r>
            <a:r>
              <a:rPr lang="en-US" sz="1050" dirty="0" err="1">
                <a:solidFill>
                  <a:schemeClr val="bg1"/>
                </a:solidFill>
              </a:rPr>
              <a:t>sci_arttext&amp;pid</a:t>
            </a:r>
            <a:r>
              <a:rPr lang="en-US" sz="1050" dirty="0">
                <a:solidFill>
                  <a:schemeClr val="bg1"/>
                </a:solidFill>
              </a:rPr>
              <a:t>=S1984-63982015000200311</a:t>
            </a:r>
          </a:p>
        </p:txBody>
      </p:sp>
      <p:pic>
        <p:nvPicPr>
          <p:cNvPr id="4" name="Picture 3"/>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40869" y="1128279"/>
            <a:ext cx="7591703" cy="3273312"/>
          </a:xfrm>
          <a:prstGeom prst="rect">
            <a:avLst/>
          </a:prstGeom>
        </p:spPr>
      </p:pic>
      <p:sp>
        <p:nvSpPr>
          <p:cNvPr id="12" name="TextBox 11"/>
          <p:cNvSpPr txBox="1"/>
          <p:nvPr/>
        </p:nvSpPr>
        <p:spPr>
          <a:xfrm>
            <a:off x="1005466" y="811320"/>
            <a:ext cx="5958682" cy="253916"/>
          </a:xfrm>
          <a:prstGeom prst="rect">
            <a:avLst/>
          </a:prstGeom>
          <a:noFill/>
        </p:spPr>
        <p:txBody>
          <a:bodyPr wrap="none" rtlCol="0">
            <a:spAutoFit/>
          </a:bodyPr>
          <a:lstStyle/>
          <a:p>
            <a:r>
              <a:rPr lang="en-US" sz="1050" b="1" dirty="0">
                <a:solidFill>
                  <a:schemeClr val="bg1"/>
                </a:solidFill>
              </a:rPr>
              <a:t>Audio-visual metaphors of the financial crisis: meaning making and the flow of experience</a:t>
            </a:r>
            <a:endParaRPr lang="en-US" sz="1050" dirty="0">
              <a:solidFill>
                <a:schemeClr val="bg1"/>
              </a:solidFill>
            </a:endParaRPr>
          </a:p>
        </p:txBody>
      </p:sp>
    </p:spTree>
    <p:extLst>
      <p:ext uri="{BB962C8B-B14F-4D97-AF65-F5344CB8AC3E}">
        <p14:creationId xmlns:p14="http://schemas.microsoft.com/office/powerpoint/2010/main" val="35057887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33635" y="1525533"/>
            <a:ext cx="4246533" cy="30726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矩形 1"/>
          <p:cNvSpPr>
            <a:spLocks noChangeArrowheads="1"/>
          </p:cNvSpPr>
          <p:nvPr/>
        </p:nvSpPr>
        <p:spPr bwMode="auto">
          <a:xfrm>
            <a:off x="893678" y="159519"/>
            <a:ext cx="773801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marL="0" marR="0" lvl="0" indent="0" algn="ctr" defTabSz="685766" rtl="0" eaLnBrk="1" fontAlgn="auto" latinLnBrk="0" hangingPunct="1">
              <a:lnSpc>
                <a:spcPct val="100000"/>
              </a:lnSpc>
              <a:spcBef>
                <a:spcPts val="0"/>
              </a:spcBef>
              <a:spcAft>
                <a:spcPts val="0"/>
              </a:spcAft>
              <a:buClrTx/>
              <a:buSzTx/>
              <a:buFont typeface="Arial"/>
              <a:buNone/>
              <a:tabLst/>
              <a:defRPr/>
            </a:pPr>
            <a:r>
              <a:rPr kumimoji="0" lang="en-US" altLang="zh-TW" sz="2800" b="0" i="0" u="none" strike="noStrike" kern="1200" cap="none" spc="0" normalizeH="0" baseline="0" noProof="0" dirty="0">
                <a:ln>
                  <a:noFill/>
                </a:ln>
                <a:effectLst/>
                <a:uLnTx/>
                <a:uFillTx/>
                <a:latin typeface="STXinwei" panose="02010800040101010101" pitchFamily="2" charset="-122"/>
                <a:ea typeface="STXinwei" panose="02010800040101010101" pitchFamily="2" charset="-122"/>
                <a:cs typeface="Arial" charset="0"/>
                <a:sym typeface="Arial"/>
              </a:rPr>
              <a:t>Category Theory can generate concrete solutions</a:t>
            </a:r>
            <a:endParaRPr kumimoji="0" lang="zh-CN" altLang="en-US" sz="2800" b="0" i="0" u="none" strike="noStrike" kern="1200" cap="none" spc="0" normalizeH="0" baseline="0" noProof="0" dirty="0">
              <a:ln>
                <a:noFill/>
              </a:ln>
              <a:effectLst/>
              <a:uLnTx/>
              <a:uFillTx/>
              <a:latin typeface="STXinwei" panose="02010800040101010101" pitchFamily="2" charset="-122"/>
              <a:ea typeface="STXinwei" panose="02010800040101010101" pitchFamily="2" charset="-122"/>
              <a:cs typeface="Arial" charset="0"/>
              <a:sym typeface="Arial"/>
            </a:endParaRPr>
          </a:p>
        </p:txBody>
      </p:sp>
      <p:sp>
        <p:nvSpPr>
          <p:cNvPr id="10" name="矩形 35"/>
          <p:cNvSpPr>
            <a:spLocks noChangeArrowheads="1"/>
          </p:cNvSpPr>
          <p:nvPr/>
        </p:nvSpPr>
        <p:spPr bwMode="auto">
          <a:xfrm>
            <a:off x="103695" y="1021029"/>
            <a:ext cx="491136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marL="0" marR="0" lvl="0" indent="0" algn="ctr" defTabSz="685766" rtl="0" eaLnBrk="1" fontAlgn="auto" latinLnBrk="0" hangingPunct="1">
              <a:lnSpc>
                <a:spcPct val="100000"/>
              </a:lnSpc>
              <a:spcBef>
                <a:spcPts val="0"/>
              </a:spcBef>
              <a:spcAft>
                <a:spcPts val="0"/>
              </a:spcAft>
              <a:buClrTx/>
              <a:buSzTx/>
              <a:buFont typeface="Arial"/>
              <a:buNone/>
              <a:tabLst/>
              <a:defRPr/>
            </a:pPr>
            <a:r>
              <a:rPr kumimoji="0" lang="es-ES" sz="1400" b="0" i="0" u="none" strike="noStrike" kern="1200" cap="none" spc="0" normalizeH="0" baseline="0" noProof="0" dirty="0" err="1">
                <a:ln>
                  <a:noFill/>
                </a:ln>
                <a:effectLst/>
                <a:uLnTx/>
                <a:uFillTx/>
                <a:latin typeface="STXinwei" panose="02010800040101010101" pitchFamily="2" charset="-122"/>
                <a:ea typeface="STXinwei" panose="02010800040101010101" pitchFamily="2" charset="-122"/>
                <a:cs typeface="Arial"/>
                <a:sym typeface="Arial"/>
              </a:rPr>
              <a:t>Represents</a:t>
            </a:r>
            <a:r>
              <a:rPr kumimoji="0" lang="es-ES" sz="1400" b="0" i="0" u="none" strike="noStrike" kern="1200" cap="none" spc="0" normalizeH="0" baseline="0" noProof="0" dirty="0">
                <a:ln>
                  <a:noFill/>
                </a:ln>
                <a:effectLst/>
                <a:uLnTx/>
                <a:uFillTx/>
                <a:latin typeface="STXinwei" panose="02010800040101010101" pitchFamily="2" charset="-122"/>
                <a:ea typeface="STXinwei" panose="02010800040101010101" pitchFamily="2" charset="-122"/>
                <a:cs typeface="Arial"/>
                <a:sym typeface="Arial"/>
              </a:rPr>
              <a:t> </a:t>
            </a:r>
            <a:r>
              <a:rPr kumimoji="0" lang="es-ES" sz="1400" b="1" i="0" u="none" strike="noStrike" kern="1200" cap="none" spc="0" normalizeH="0" baseline="0" noProof="0" dirty="0" err="1">
                <a:ln>
                  <a:noFill/>
                </a:ln>
                <a:effectLst/>
                <a:uLnTx/>
                <a:uFillTx/>
                <a:latin typeface="STXinwei" panose="02010800040101010101" pitchFamily="2" charset="-122"/>
                <a:ea typeface="STXinwei" panose="02010800040101010101" pitchFamily="2" charset="-122"/>
                <a:cs typeface="Arial"/>
                <a:sym typeface="Arial"/>
              </a:rPr>
              <a:t>Technologically</a:t>
            </a:r>
            <a:r>
              <a:rPr kumimoji="0" lang="es-ES" sz="1400" b="1" i="0" u="none" strike="noStrike" kern="1200" cap="none" spc="0" normalizeH="0" baseline="0" noProof="0" dirty="0">
                <a:ln>
                  <a:noFill/>
                </a:ln>
                <a:effectLst/>
                <a:uLnTx/>
                <a:uFillTx/>
                <a:latin typeface="STXinwei" panose="02010800040101010101" pitchFamily="2" charset="-122"/>
                <a:ea typeface="STXinwei" panose="02010800040101010101" pitchFamily="2" charset="-122"/>
                <a:cs typeface="Arial"/>
                <a:sym typeface="Arial"/>
              </a:rPr>
              <a:t> </a:t>
            </a:r>
            <a:r>
              <a:rPr kumimoji="0" lang="es-ES" sz="1400" b="1" i="0" u="none" strike="noStrike" kern="1200" cap="none" spc="0" normalizeH="0" baseline="0" noProof="0" dirty="0" err="1">
                <a:ln>
                  <a:noFill/>
                </a:ln>
                <a:effectLst/>
                <a:uLnTx/>
                <a:uFillTx/>
                <a:latin typeface="STXinwei" panose="02010800040101010101" pitchFamily="2" charset="-122"/>
                <a:ea typeface="STXinwei" panose="02010800040101010101" pitchFamily="2" charset="-122"/>
                <a:cs typeface="Arial"/>
                <a:sym typeface="Arial"/>
              </a:rPr>
              <a:t>Feasible</a:t>
            </a:r>
            <a:r>
              <a:rPr kumimoji="0" lang="es-ES" sz="1400" b="1" i="0" u="none" strike="noStrike" kern="1200" cap="none" spc="0" normalizeH="0" baseline="0" noProof="0" dirty="0">
                <a:ln>
                  <a:noFill/>
                </a:ln>
                <a:effectLst/>
                <a:uLnTx/>
                <a:uFillTx/>
                <a:latin typeface="STXinwei" panose="02010800040101010101" pitchFamily="2" charset="-122"/>
                <a:ea typeface="STXinwei" panose="02010800040101010101" pitchFamily="2" charset="-122"/>
                <a:cs typeface="Arial"/>
                <a:sym typeface="Arial"/>
              </a:rPr>
              <a:t> </a:t>
            </a:r>
            <a:r>
              <a:rPr kumimoji="0" lang="es-ES" sz="1400" b="0" i="0" u="none" strike="noStrike" kern="1200" cap="none" spc="0" normalizeH="0" baseline="0" noProof="0" dirty="0" err="1">
                <a:ln>
                  <a:noFill/>
                </a:ln>
                <a:effectLst/>
                <a:uLnTx/>
                <a:uFillTx/>
                <a:latin typeface="STXinwei" panose="02010800040101010101" pitchFamily="2" charset="-122"/>
                <a:ea typeface="STXinwei" panose="02010800040101010101" pitchFamily="2" charset="-122"/>
                <a:cs typeface="Arial"/>
                <a:sym typeface="Arial"/>
              </a:rPr>
              <a:t>trajectories</a:t>
            </a:r>
            <a:r>
              <a:rPr kumimoji="0" lang="es-ES" sz="1400" b="0" i="0" u="none" strike="noStrike" kern="1200" cap="none" spc="0" normalizeH="0" baseline="0" noProof="0" dirty="0">
                <a:ln>
                  <a:noFill/>
                </a:ln>
                <a:effectLst/>
                <a:uLnTx/>
                <a:uFillTx/>
                <a:latin typeface="STXinwei" panose="02010800040101010101" pitchFamily="2" charset="-122"/>
                <a:ea typeface="STXinwei" panose="02010800040101010101" pitchFamily="2" charset="-122"/>
                <a:cs typeface="Arial"/>
                <a:sym typeface="Arial"/>
              </a:rPr>
              <a:t> to </a:t>
            </a:r>
            <a:r>
              <a:rPr kumimoji="0" lang="es-ES" sz="1400" b="0" i="0" u="none" strike="noStrike" kern="1200" cap="none" spc="0" normalizeH="0" baseline="0" noProof="0" dirty="0" err="1">
                <a:ln>
                  <a:noFill/>
                </a:ln>
                <a:effectLst/>
                <a:uLnTx/>
                <a:uFillTx/>
                <a:latin typeface="STXinwei" panose="02010800040101010101" pitchFamily="2" charset="-122"/>
                <a:ea typeface="STXinwei" panose="02010800040101010101" pitchFamily="2" charset="-122"/>
                <a:cs typeface="Arial"/>
                <a:sym typeface="Arial"/>
              </a:rPr>
              <a:t>the</a:t>
            </a:r>
            <a:r>
              <a:rPr kumimoji="0" lang="es-ES" sz="1400" b="0" i="0" u="none" strike="noStrike" kern="1200" cap="none" spc="0" normalizeH="0" baseline="0" noProof="0" dirty="0">
                <a:ln>
                  <a:noFill/>
                </a:ln>
                <a:effectLst/>
                <a:uLnTx/>
                <a:uFillTx/>
                <a:latin typeface="STXinwei" panose="02010800040101010101" pitchFamily="2" charset="-122"/>
                <a:ea typeface="STXinwei" panose="02010800040101010101" pitchFamily="2" charset="-122"/>
                <a:cs typeface="Arial"/>
                <a:sym typeface="Arial"/>
              </a:rPr>
              <a:t> </a:t>
            </a:r>
            <a:r>
              <a:rPr kumimoji="0" lang="es-ES" sz="1400" b="0" i="0" u="none" strike="noStrike" kern="1200" cap="none" spc="0" normalizeH="0" baseline="0" noProof="0" dirty="0" err="1">
                <a:ln>
                  <a:noFill/>
                </a:ln>
                <a:effectLst/>
                <a:uLnTx/>
                <a:uFillTx/>
                <a:latin typeface="STXinwei" panose="02010800040101010101" pitchFamily="2" charset="-122"/>
                <a:ea typeface="STXinwei" panose="02010800040101010101" pitchFamily="2" charset="-122"/>
                <a:cs typeface="Arial"/>
                <a:sym typeface="Arial"/>
              </a:rPr>
              <a:t>moon</a:t>
            </a:r>
            <a:endParaRPr kumimoji="0" lang="es-ES" sz="1400" b="0" i="0" u="none" strike="noStrike" kern="1200" cap="none" spc="0" normalizeH="0" baseline="0" noProof="0" dirty="0">
              <a:ln>
                <a:noFill/>
              </a:ln>
              <a:effectLst/>
              <a:uLnTx/>
              <a:uFillTx/>
              <a:latin typeface="STXinwei" panose="02010800040101010101" pitchFamily="2" charset="-122"/>
              <a:ea typeface="STXinwei" panose="02010800040101010101" pitchFamily="2" charset="-122"/>
              <a:cs typeface="Arial"/>
              <a:sym typeface="Arial"/>
            </a:endParaRPr>
          </a:p>
        </p:txBody>
      </p:sp>
      <p:sp>
        <p:nvSpPr>
          <p:cNvPr id="11" name="10 Rectángulo"/>
          <p:cNvSpPr/>
          <p:nvPr/>
        </p:nvSpPr>
        <p:spPr>
          <a:xfrm>
            <a:off x="5293272" y="901345"/>
            <a:ext cx="3617093" cy="984629"/>
          </a:xfrm>
          <a:prstGeom prst="rect">
            <a:avLst/>
          </a:prstGeom>
        </p:spPr>
        <p:txBody>
          <a:bodyPr wrap="square">
            <a:spAutoFit/>
          </a:bodyPr>
          <a:lstStyle/>
          <a:p>
            <a:pPr marL="0" marR="0" lvl="0" indent="0" algn="l" defTabSz="685766" rtl="0" eaLnBrk="1" fontAlgn="auto" latinLnBrk="0" hangingPunct="1">
              <a:lnSpc>
                <a:spcPct val="80000"/>
              </a:lnSpc>
              <a:spcBef>
                <a:spcPts val="0"/>
              </a:spcBef>
              <a:spcAft>
                <a:spcPts val="0"/>
              </a:spcAft>
              <a:buClrTx/>
              <a:buSzTx/>
              <a:buFont typeface="Arial"/>
              <a:buNone/>
              <a:tabLst/>
              <a:defRPr/>
            </a:pPr>
            <a:r>
              <a:rPr kumimoji="0" lang="en-US" altLang="ja-JP" sz="1200" b="0" i="0" u="none" strike="noStrike" kern="1200" cap="none" spc="0" normalizeH="0" baseline="0" noProof="0" dirty="0">
                <a:ln>
                  <a:noFill/>
                </a:ln>
                <a:solidFill>
                  <a:schemeClr val="tx1"/>
                </a:solidFill>
                <a:effectLst/>
                <a:uLnTx/>
                <a:uFillTx/>
                <a:latin typeface="STXinwei" panose="02010800040101010101" pitchFamily="2" charset="-122"/>
                <a:ea typeface="STXinwei" panose="02010800040101010101" pitchFamily="2" charset="-122"/>
                <a:cs typeface="Arial" charset="0"/>
                <a:sym typeface="Arial"/>
              </a:rPr>
              <a:t>NKS 2004, MIT</a:t>
            </a:r>
            <a:br>
              <a:rPr kumimoji="0" lang="en-US" altLang="ja-JP" sz="1200" b="0" i="0" u="none" strike="noStrike" kern="1200" cap="none" spc="0" normalizeH="0" baseline="0" noProof="0" dirty="0">
                <a:ln>
                  <a:noFill/>
                </a:ln>
                <a:solidFill>
                  <a:schemeClr val="tx1"/>
                </a:solidFill>
                <a:effectLst/>
                <a:uLnTx/>
                <a:uFillTx/>
                <a:latin typeface="STXinwei" panose="02010800040101010101" pitchFamily="2" charset="-122"/>
                <a:ea typeface="STXinwei" panose="02010800040101010101" pitchFamily="2" charset="-122"/>
                <a:cs typeface="Arial" charset="0"/>
                <a:sym typeface="Arial"/>
              </a:rPr>
            </a:br>
            <a:r>
              <a:rPr kumimoji="0" lang="en-US" altLang="ja-JP" sz="1200" b="0" i="0" u="none" strike="noStrike" kern="1200" cap="none" spc="0" normalizeH="0" baseline="0" noProof="0" dirty="0">
                <a:ln>
                  <a:noFill/>
                </a:ln>
                <a:solidFill>
                  <a:schemeClr val="tx1"/>
                </a:solidFill>
                <a:effectLst/>
                <a:uLnTx/>
                <a:uFillTx/>
                <a:latin typeface="STXinwei" panose="02010800040101010101" pitchFamily="2" charset="-122"/>
                <a:ea typeface="STXinwei" panose="02010800040101010101" pitchFamily="2" charset="-122"/>
                <a:cs typeface="Arial" charset="0"/>
                <a:sym typeface="Arial"/>
              </a:rPr>
              <a:t>A New Kind of Language for Complex Engineering Systems </a:t>
            </a:r>
          </a:p>
          <a:p>
            <a:pPr marL="0" marR="0" lvl="0" indent="0" algn="l" defTabSz="685766" rtl="0" eaLnBrk="1" fontAlgn="auto" latinLnBrk="0" hangingPunct="1">
              <a:lnSpc>
                <a:spcPct val="80000"/>
              </a:lnSpc>
              <a:spcBef>
                <a:spcPts val="0"/>
              </a:spcBef>
              <a:spcAft>
                <a:spcPts val="0"/>
              </a:spcAft>
              <a:buClrTx/>
              <a:buSzTx/>
              <a:buFont typeface="Arial"/>
              <a:buNone/>
              <a:tabLst/>
              <a:defRPr/>
            </a:pPr>
            <a:r>
              <a:rPr kumimoji="0" lang="en-US" altLang="ja-JP" sz="1200" b="0" i="0" u="none" strike="noStrike" kern="1200" cap="none" spc="0" normalizeH="0" baseline="0" noProof="0" dirty="0">
                <a:ln>
                  <a:noFill/>
                </a:ln>
                <a:solidFill>
                  <a:schemeClr val="tx1"/>
                </a:solidFill>
                <a:effectLst/>
                <a:uLnTx/>
                <a:uFillTx/>
                <a:latin typeface="STXinwei" panose="02010800040101010101" pitchFamily="2" charset="-122"/>
                <a:ea typeface="STXinwei" panose="02010800040101010101" pitchFamily="2" charset="-122"/>
                <a:cs typeface="Arial" charset="0"/>
                <a:sym typeface="Arial"/>
              </a:rPr>
              <a:t>Case Study: NASA’s Apollo Program</a:t>
            </a:r>
            <a:br>
              <a:rPr kumimoji="0" lang="en-US" altLang="ja-JP" sz="1200" b="0" i="0" u="none" strike="noStrike" kern="1200" cap="none" spc="0" normalizeH="0" baseline="0" noProof="0" dirty="0">
                <a:ln>
                  <a:noFill/>
                </a:ln>
                <a:solidFill>
                  <a:srgbClr val="000000"/>
                </a:solidFill>
                <a:effectLst/>
                <a:uLnTx/>
                <a:uFillTx/>
                <a:latin typeface="STXinwei" panose="02010800040101010101" pitchFamily="2" charset="-122"/>
                <a:ea typeface="STXinwei" panose="02010800040101010101" pitchFamily="2" charset="-122"/>
                <a:cs typeface="Arial" charset="0"/>
                <a:sym typeface="Arial"/>
              </a:rPr>
            </a:br>
            <a:r>
              <a:rPr kumimoji="0" lang="en-US" altLang="ja-JP" sz="1200" b="0" i="0" u="none" strike="noStrike" kern="1200" cap="none" spc="0" normalizeH="0" baseline="0" noProof="0" dirty="0">
                <a:ln>
                  <a:noFill/>
                </a:ln>
                <a:solidFill>
                  <a:srgbClr val="ED7D31"/>
                </a:solidFill>
                <a:effectLst/>
                <a:uLnTx/>
                <a:uFillTx/>
                <a:latin typeface="STXinwei" panose="02010800040101010101" pitchFamily="2" charset="-122"/>
                <a:ea typeface="STXinwei" panose="02010800040101010101" pitchFamily="2" charset="-122"/>
                <a:cs typeface="Arial" charset="0"/>
                <a:sym typeface="Arial"/>
              </a:rPr>
              <a:t>Benjamin Koo</a:t>
            </a:r>
          </a:p>
          <a:p>
            <a:pPr marL="0" marR="0" lvl="0" indent="0" algn="l" defTabSz="685766" rtl="0" eaLnBrk="1" fontAlgn="auto" latinLnBrk="0" hangingPunct="1">
              <a:lnSpc>
                <a:spcPct val="80000"/>
              </a:lnSpc>
              <a:spcBef>
                <a:spcPts val="0"/>
              </a:spcBef>
              <a:spcAft>
                <a:spcPts val="0"/>
              </a:spcAft>
              <a:buClrTx/>
              <a:buSzTx/>
              <a:buFont typeface="Arial"/>
              <a:buNone/>
              <a:tabLst/>
              <a:defRPr/>
            </a:pPr>
            <a:r>
              <a:rPr kumimoji="0" lang="en-US" altLang="ja-JP" sz="1200" b="0" i="0" u="none" strike="noStrike" kern="1200" cap="none" spc="0" normalizeH="0" baseline="0" noProof="0" dirty="0">
                <a:ln>
                  <a:noFill/>
                </a:ln>
                <a:solidFill>
                  <a:srgbClr val="ED7D31"/>
                </a:solidFill>
                <a:effectLst/>
                <a:uLnTx/>
                <a:uFillTx/>
                <a:latin typeface="STXinwei" panose="02010800040101010101" pitchFamily="2" charset="-122"/>
                <a:ea typeface="STXinwei" panose="02010800040101010101" pitchFamily="2" charset="-122"/>
                <a:cs typeface="Arial" charset="0"/>
                <a:sym typeface="Arial"/>
              </a:rPr>
              <a:t>Edward F. Crawley</a:t>
            </a:r>
            <a:endParaRPr kumimoji="0" lang="es-ES" sz="1200" b="0" i="0" u="none" strike="noStrike" kern="1200" cap="none" spc="0" normalizeH="0" baseline="0" noProof="0" dirty="0">
              <a:ln>
                <a:noFill/>
              </a:ln>
              <a:solidFill>
                <a:srgbClr val="000000"/>
              </a:solidFill>
              <a:effectLst/>
              <a:uLnTx/>
              <a:uFillTx/>
              <a:latin typeface="STXinwei" panose="02010800040101010101" pitchFamily="2" charset="-122"/>
              <a:ea typeface="STXinwei" panose="02010800040101010101" pitchFamily="2" charset="-122"/>
              <a:cs typeface="Arial" charset="0"/>
              <a:sym typeface="Arial"/>
            </a:endParaRPr>
          </a:p>
        </p:txBody>
      </p:sp>
      <p:pic>
        <p:nvPicPr>
          <p:cNvPr id="2" name="Picture 1">
            <a:extLst>
              <a:ext uri="{FF2B5EF4-FFF2-40B4-BE49-F238E27FC236}">
                <a16:creationId xmlns:a16="http://schemas.microsoft.com/office/drawing/2014/main" id="{BBD792A0-D249-4C43-8CC9-03D841A2F3F7}"/>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692961" y="1971652"/>
            <a:ext cx="4217404" cy="2571750"/>
          </a:xfrm>
          <a:prstGeom prst="rect">
            <a:avLst/>
          </a:prstGeom>
        </p:spPr>
      </p:pic>
    </p:spTree>
    <p:extLst>
      <p:ext uri="{BB962C8B-B14F-4D97-AF65-F5344CB8AC3E}">
        <p14:creationId xmlns:p14="http://schemas.microsoft.com/office/powerpoint/2010/main" val="183718722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1" y="194011"/>
            <a:ext cx="6264974" cy="638357"/>
          </a:xfrm>
        </p:spPr>
        <p:txBody>
          <a:bodyPr/>
          <a:lstStyle/>
          <a:p>
            <a:r>
              <a:rPr lang="zh-CN" altLang="en-US" dirty="0"/>
              <a:t>系统比喻</a:t>
            </a:r>
            <a:r>
              <a:rPr lang="en-US" altLang="zh-CN" dirty="0"/>
              <a:t> </a:t>
            </a:r>
            <a:r>
              <a:rPr lang="zh-CN" altLang="en-US" dirty="0"/>
              <a:t>（</a:t>
            </a:r>
            <a:r>
              <a:rPr lang="en-US" altLang="zh-CN" dirty="0"/>
              <a:t>System Metaphor)</a:t>
            </a:r>
            <a:endParaRPr lang="en-US" dirty="0"/>
          </a:p>
        </p:txBody>
      </p:sp>
      <p:sp>
        <p:nvSpPr>
          <p:cNvPr id="6" name="TextBox 5"/>
          <p:cNvSpPr txBox="1"/>
          <p:nvPr/>
        </p:nvSpPr>
        <p:spPr>
          <a:xfrm>
            <a:off x="3050243" y="4510100"/>
            <a:ext cx="2231701" cy="253916"/>
          </a:xfrm>
          <a:prstGeom prst="rect">
            <a:avLst/>
          </a:prstGeom>
          <a:noFill/>
        </p:spPr>
        <p:txBody>
          <a:bodyPr wrap="none" rtlCol="0">
            <a:spAutoFit/>
          </a:bodyPr>
          <a:lstStyle/>
          <a:p>
            <a:r>
              <a:rPr lang="en-US" sz="1050" dirty="0">
                <a:solidFill>
                  <a:schemeClr val="bg1"/>
                </a:solidFill>
              </a:rPr>
              <a:t>http://</a:t>
            </a:r>
            <a:r>
              <a:rPr lang="en-US" sz="1050" dirty="0" err="1">
                <a:solidFill>
                  <a:schemeClr val="bg1"/>
                </a:solidFill>
              </a:rPr>
              <a:t>www.eoht.info</a:t>
            </a:r>
            <a:r>
              <a:rPr lang="en-US" sz="1050" dirty="0">
                <a:solidFill>
                  <a:schemeClr val="bg1"/>
                </a:solidFill>
              </a:rPr>
              <a:t>/page/Analogy</a:t>
            </a:r>
          </a:p>
        </p:txBody>
      </p:sp>
      <p:pic>
        <p:nvPicPr>
          <p:cNvPr id="4" name="Picture 3"/>
          <p:cNvPicPr>
            <a:picLocks noChangeAspect="1"/>
          </p:cNvPicPr>
          <p:nvPr/>
        </p:nvPicPr>
        <p:blipFill>
          <a:blip r:embed="rId2"/>
          <a:stretch>
            <a:fillRect/>
          </a:stretch>
        </p:blipFill>
        <p:spPr>
          <a:xfrm>
            <a:off x="1428681" y="1100703"/>
            <a:ext cx="5292060" cy="3243045"/>
          </a:xfrm>
          <a:prstGeom prst="rect">
            <a:avLst/>
          </a:prstGeom>
        </p:spPr>
      </p:pic>
    </p:spTree>
    <p:extLst>
      <p:ext uri="{BB962C8B-B14F-4D97-AF65-F5344CB8AC3E}">
        <p14:creationId xmlns:p14="http://schemas.microsoft.com/office/powerpoint/2010/main" val="362781745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矩形 1"/>
          <p:cNvSpPr>
            <a:spLocks noChangeArrowheads="1"/>
          </p:cNvSpPr>
          <p:nvPr/>
        </p:nvSpPr>
        <p:spPr bwMode="auto">
          <a:xfrm>
            <a:off x="428625" y="79375"/>
            <a:ext cx="690926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783" fontAlgn="base">
              <a:spcBef>
                <a:spcPct val="0"/>
              </a:spcBef>
              <a:spcAft>
                <a:spcPct val="0"/>
              </a:spcAft>
            </a:pPr>
            <a:r>
              <a:rPr lang="en-US" altLang="zh-CN" sz="2000" b="1" dirty="0">
                <a:solidFill>
                  <a:schemeClr val="bg1"/>
                </a:solidFill>
                <a:latin typeface="Arial" charset="0"/>
                <a:ea typeface="Arial" charset="0"/>
                <a:cs typeface="Arial" charset="0"/>
              </a:rPr>
              <a:t>Category Theory was invented to compare “Analogies”</a:t>
            </a:r>
            <a:endParaRPr lang="zh-CN" altLang="en-US" sz="2000" b="1" dirty="0">
              <a:solidFill>
                <a:schemeClr val="bg1"/>
              </a:solidFill>
              <a:latin typeface="Arial" charset="0"/>
              <a:ea typeface="Arial" charset="0"/>
              <a:cs typeface="Arial" charset="0"/>
            </a:endParaRPr>
          </a:p>
        </p:txBody>
      </p:sp>
      <p:grpSp>
        <p:nvGrpSpPr>
          <p:cNvPr id="34" name="组 10"/>
          <p:cNvGrpSpPr/>
          <p:nvPr/>
        </p:nvGrpSpPr>
        <p:grpSpPr>
          <a:xfrm>
            <a:off x="7003147" y="4625937"/>
            <a:ext cx="2007865" cy="352404"/>
            <a:chOff x="4651188" y="5827497"/>
            <a:chExt cx="3112246" cy="546236"/>
          </a:xfrm>
        </p:grpSpPr>
        <p:pic>
          <p:nvPicPr>
            <p:cNvPr id="35" name="图片 8"/>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4651188" y="5827497"/>
              <a:ext cx="1444811" cy="546236"/>
            </a:xfrm>
            <a:prstGeom prst="rect">
              <a:avLst/>
            </a:prstGeom>
          </p:spPr>
        </p:pic>
        <p:pic>
          <p:nvPicPr>
            <p:cNvPr id="36" name="图片 9"/>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6095999" y="5876802"/>
              <a:ext cx="1667435" cy="496931"/>
            </a:xfrm>
            <a:prstGeom prst="rect">
              <a:avLst/>
            </a:prstGeom>
          </p:spPr>
        </p:pic>
      </p:grpSp>
      <p:sp>
        <p:nvSpPr>
          <p:cNvPr id="24" name="矩形 35"/>
          <p:cNvSpPr>
            <a:spLocks noChangeArrowheads="1"/>
          </p:cNvSpPr>
          <p:nvPr/>
        </p:nvSpPr>
        <p:spPr bwMode="auto">
          <a:xfrm>
            <a:off x="757239" y="650533"/>
            <a:ext cx="773906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783" fontAlgn="base">
              <a:spcBef>
                <a:spcPct val="0"/>
              </a:spcBef>
              <a:spcAft>
                <a:spcPct val="0"/>
              </a:spcAft>
            </a:pPr>
            <a:r>
              <a:rPr lang="en-US" altLang="x-none" sz="1800" dirty="0">
                <a:solidFill>
                  <a:srgbClr val="FFFFFF"/>
                </a:solidFill>
                <a:latin typeface="Arial" charset="0"/>
                <a:ea typeface="方正兰亭超细黑简体" charset="0"/>
              </a:rPr>
              <a:t>Let’s see the example :</a:t>
            </a:r>
            <a:endParaRPr lang="en-US" altLang="x-none" sz="1800" dirty="0">
              <a:solidFill>
                <a:srgbClr val="DBB76C"/>
              </a:solidFill>
              <a:latin typeface="Arial" charset="0"/>
              <a:ea typeface="方正兰亭超细黑简体" charset="0"/>
            </a:endParaRPr>
          </a:p>
        </p:txBody>
      </p:sp>
      <p:pic>
        <p:nvPicPr>
          <p:cNvPr id="6" name="Picture 5"/>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946935" y="1058749"/>
            <a:ext cx="3322525" cy="3436116"/>
          </a:xfrm>
          <a:prstGeom prst="rect">
            <a:avLst/>
          </a:prstGeom>
        </p:spPr>
      </p:pic>
      <p:sp>
        <p:nvSpPr>
          <p:cNvPr id="27" name="矩形 35"/>
          <p:cNvSpPr>
            <a:spLocks noChangeArrowheads="1"/>
          </p:cNvSpPr>
          <p:nvPr/>
        </p:nvSpPr>
        <p:spPr bwMode="auto">
          <a:xfrm>
            <a:off x="757239" y="4239311"/>
            <a:ext cx="773906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783" fontAlgn="base">
              <a:spcBef>
                <a:spcPct val="0"/>
              </a:spcBef>
              <a:spcAft>
                <a:spcPct val="0"/>
              </a:spcAft>
            </a:pPr>
            <a:r>
              <a:rPr lang="en-US" altLang="x-none" sz="800" i="1" dirty="0">
                <a:solidFill>
                  <a:srgbClr val="FFFFFF"/>
                </a:solidFill>
                <a:latin typeface="Arial" charset="0"/>
                <a:ea typeface="方正兰亭超细黑简体" charset="0"/>
              </a:rPr>
              <a:t>Source</a:t>
            </a:r>
            <a:r>
              <a:rPr lang="en-US" altLang="x-none" sz="800" dirty="0">
                <a:solidFill>
                  <a:srgbClr val="FFFFFF"/>
                </a:solidFill>
                <a:latin typeface="Arial" charset="0"/>
                <a:ea typeface="方正兰亭超细黑简体" charset="0"/>
              </a:rPr>
              <a:t> : </a:t>
            </a:r>
            <a:r>
              <a:rPr lang="en-US" sz="800" dirty="0" err="1">
                <a:solidFill>
                  <a:srgbClr val="FFFFFF"/>
                </a:solidFill>
                <a:latin typeface="Arial" charset="0"/>
                <a:ea typeface="方正兰亭超细黑简体" charset="0"/>
              </a:rPr>
              <a:t>Milewski</a:t>
            </a:r>
            <a:r>
              <a:rPr lang="en-US" altLang="x-none" sz="800" dirty="0">
                <a:solidFill>
                  <a:srgbClr val="FFFFFF"/>
                </a:solidFill>
                <a:latin typeface="Arial" charset="0"/>
                <a:ea typeface="方正兰亭超细黑简体" charset="0"/>
              </a:rPr>
              <a:t>, 2015</a:t>
            </a:r>
          </a:p>
        </p:txBody>
      </p:sp>
      <p:pic>
        <p:nvPicPr>
          <p:cNvPr id="11" name="Picture 10"/>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6263408" y="1978345"/>
            <a:ext cx="243145" cy="347241"/>
          </a:xfrm>
          <a:prstGeom prst="rect">
            <a:avLst/>
          </a:prstGeom>
        </p:spPr>
      </p:pic>
      <p:pic>
        <p:nvPicPr>
          <p:cNvPr id="12" name="Picture 11"/>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6263408" y="2983166"/>
            <a:ext cx="247329" cy="336550"/>
          </a:xfrm>
          <a:prstGeom prst="rect">
            <a:avLst/>
          </a:prstGeom>
        </p:spPr>
      </p:pic>
      <p:cxnSp>
        <p:nvCxnSpPr>
          <p:cNvPr id="3" name="Curved Connector 2"/>
          <p:cNvCxnSpPr>
            <a:stCxn id="11" idx="3"/>
            <a:endCxn id="12" idx="3"/>
          </p:cNvCxnSpPr>
          <p:nvPr/>
        </p:nvCxnSpPr>
        <p:spPr bwMode="auto">
          <a:xfrm>
            <a:off x="6506553" y="2151966"/>
            <a:ext cx="4184" cy="999475"/>
          </a:xfrm>
          <a:prstGeom prst="curvedConnector3">
            <a:avLst>
              <a:gd name="adj1" fmla="val 16236902"/>
            </a:avLst>
          </a:prstGeom>
          <a:solidFill>
            <a:schemeClr val="accent1"/>
          </a:solidFill>
          <a:ln w="28575" cap="flat" cmpd="sng" algn="ctr">
            <a:solidFill>
              <a:srgbClr val="DBB76C"/>
            </a:solidFill>
            <a:prstDash val="solid"/>
            <a:round/>
            <a:headEnd type="none" w="med" len="med"/>
            <a:tailEnd type="arrow"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6" name="矩形 35"/>
          <p:cNvSpPr>
            <a:spLocks noChangeArrowheads="1"/>
          </p:cNvSpPr>
          <p:nvPr/>
        </p:nvSpPr>
        <p:spPr bwMode="auto">
          <a:xfrm>
            <a:off x="7248207" y="2443953"/>
            <a:ext cx="1248094"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783" fontAlgn="base">
              <a:spcBef>
                <a:spcPct val="0"/>
              </a:spcBef>
              <a:spcAft>
                <a:spcPct val="0"/>
              </a:spcAft>
            </a:pPr>
            <a:r>
              <a:rPr lang="en-US" altLang="x-none" sz="1050">
                <a:solidFill>
                  <a:srgbClr val="5B9BD5"/>
                </a:solidFill>
                <a:latin typeface="Arial" charset="0"/>
                <a:ea typeface="方正兰亭超细黑简体" charset="0"/>
              </a:rPr>
              <a:t>Natural Transformation</a:t>
            </a:r>
            <a:endParaRPr lang="en-US" altLang="x-none" sz="1050" dirty="0">
              <a:solidFill>
                <a:srgbClr val="5B9BD5"/>
              </a:solidFill>
              <a:latin typeface="Arial" charset="0"/>
              <a:ea typeface="方正兰亭超细黑简体" charset="0"/>
            </a:endParaRPr>
          </a:p>
        </p:txBody>
      </p:sp>
      <p:sp>
        <p:nvSpPr>
          <p:cNvPr id="17" name="矩形 35"/>
          <p:cNvSpPr>
            <a:spLocks noChangeArrowheads="1"/>
          </p:cNvSpPr>
          <p:nvPr/>
        </p:nvSpPr>
        <p:spPr bwMode="auto">
          <a:xfrm>
            <a:off x="2838747" y="1747598"/>
            <a:ext cx="734354"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783" fontAlgn="base">
              <a:spcBef>
                <a:spcPct val="0"/>
              </a:spcBef>
              <a:spcAft>
                <a:spcPct val="0"/>
              </a:spcAft>
            </a:pPr>
            <a:r>
              <a:rPr lang="en-US" altLang="x-none" sz="1050">
                <a:solidFill>
                  <a:srgbClr val="5B9BD5"/>
                </a:solidFill>
                <a:latin typeface="Arial" charset="0"/>
                <a:ea typeface="方正兰亭超细黑简体" charset="0"/>
              </a:rPr>
              <a:t>Functor</a:t>
            </a:r>
            <a:endParaRPr lang="en-US" altLang="x-none" sz="1050" dirty="0">
              <a:solidFill>
                <a:srgbClr val="5B9BD5"/>
              </a:solidFill>
              <a:latin typeface="Arial" charset="0"/>
              <a:ea typeface="方正兰亭超细黑简体" charset="0"/>
            </a:endParaRPr>
          </a:p>
        </p:txBody>
      </p:sp>
      <p:sp>
        <p:nvSpPr>
          <p:cNvPr id="18" name="矩形 35"/>
          <p:cNvSpPr>
            <a:spLocks noChangeArrowheads="1"/>
          </p:cNvSpPr>
          <p:nvPr/>
        </p:nvSpPr>
        <p:spPr bwMode="auto">
          <a:xfrm>
            <a:off x="1212580" y="2522072"/>
            <a:ext cx="734354"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783" fontAlgn="base">
              <a:spcBef>
                <a:spcPct val="0"/>
              </a:spcBef>
              <a:spcAft>
                <a:spcPct val="0"/>
              </a:spcAft>
            </a:pPr>
            <a:r>
              <a:rPr lang="en-US" altLang="x-none" sz="1050">
                <a:solidFill>
                  <a:srgbClr val="5B9BD5"/>
                </a:solidFill>
                <a:latin typeface="Arial" charset="0"/>
                <a:ea typeface="方正兰亭超细黑简体" charset="0"/>
              </a:rPr>
              <a:t>Category</a:t>
            </a:r>
            <a:endParaRPr lang="en-US" altLang="x-none" sz="1050" dirty="0">
              <a:solidFill>
                <a:srgbClr val="5B9BD5"/>
              </a:solidFill>
              <a:latin typeface="Arial" charset="0"/>
              <a:ea typeface="方正兰亭超细黑简体" charset="0"/>
            </a:endParaRPr>
          </a:p>
        </p:txBody>
      </p:sp>
    </p:spTree>
    <p:extLst>
      <p:ext uri="{BB962C8B-B14F-4D97-AF65-F5344CB8AC3E}">
        <p14:creationId xmlns:p14="http://schemas.microsoft.com/office/powerpoint/2010/main" val="365432982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Symmetries and Arrows</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92</a:t>
            </a:fld>
            <a:endParaRPr lang="en" dirty="0"/>
          </a:p>
        </p:txBody>
      </p:sp>
      <p:sp>
        <p:nvSpPr>
          <p:cNvPr id="8" name="TextBox 7">
            <a:extLst>
              <a:ext uri="{FF2B5EF4-FFF2-40B4-BE49-F238E27FC236}">
                <a16:creationId xmlns:a16="http://schemas.microsoft.com/office/drawing/2014/main" id="{0D06F082-8DFA-AC4D-8E94-F84E46E80BFD}"/>
              </a:ext>
            </a:extLst>
          </p:cNvPr>
          <p:cNvSpPr txBox="1"/>
          <p:nvPr/>
        </p:nvSpPr>
        <p:spPr>
          <a:xfrm>
            <a:off x="2392556" y="4663217"/>
            <a:ext cx="4118435" cy="307777"/>
          </a:xfrm>
          <a:prstGeom prst="rect">
            <a:avLst/>
          </a:prstGeom>
          <a:noFill/>
        </p:spPr>
        <p:txBody>
          <a:bodyPr wrap="none" rtlCol="0">
            <a:spAutoFit/>
          </a:bodyPr>
          <a:lstStyle/>
          <a:p>
            <a:r>
              <a:rPr lang="en-TW" dirty="0"/>
              <a:t>Image source: </a:t>
            </a:r>
            <a:r>
              <a:rPr lang="en-US" dirty="0">
                <a:hlinkClick r:id="rId2"/>
              </a:rPr>
              <a:t>https://youtu.be/pt0aorJvKVg?t=53</a:t>
            </a:r>
            <a:endParaRPr lang="en-TW" dirty="0"/>
          </a:p>
        </p:txBody>
      </p:sp>
      <p:pic>
        <p:nvPicPr>
          <p:cNvPr id="3" name="Picture 2">
            <a:hlinkClick r:id="rId2"/>
            <a:extLst>
              <a:ext uri="{FF2B5EF4-FFF2-40B4-BE49-F238E27FC236}">
                <a16:creationId xmlns:a16="http://schemas.microsoft.com/office/drawing/2014/main" id="{0F8D9714-1320-6448-ACAD-FA777C0DA223}"/>
              </a:ext>
            </a:extLst>
          </p:cNvPr>
          <p:cNvPicPr>
            <a:picLocks noChangeAspect="1"/>
          </p:cNvPicPr>
          <p:nvPr/>
        </p:nvPicPr>
        <p:blipFill>
          <a:blip r:embed="rId3"/>
          <a:stretch>
            <a:fillRect/>
          </a:stretch>
        </p:blipFill>
        <p:spPr>
          <a:xfrm>
            <a:off x="1860705" y="1098886"/>
            <a:ext cx="5422589" cy="3483170"/>
          </a:xfrm>
          <a:prstGeom prst="rect">
            <a:avLst/>
          </a:prstGeom>
        </p:spPr>
      </p:pic>
    </p:spTree>
    <p:extLst>
      <p:ext uri="{BB962C8B-B14F-4D97-AF65-F5344CB8AC3E}">
        <p14:creationId xmlns:p14="http://schemas.microsoft.com/office/powerpoint/2010/main" val="1775508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762000" y="302962"/>
            <a:ext cx="8382000" cy="830997"/>
          </a:xfrm>
          <a:prstGeom prst="rect">
            <a:avLst/>
          </a:prstGeom>
          <a:noFill/>
        </p:spPr>
        <p:txBody>
          <a:bodyPr wrap="square" rtlCol="0">
            <a:spAutoFit/>
          </a:bodyPr>
          <a:lstStyle/>
          <a:p>
            <a:pPr lvl="1"/>
            <a:r>
              <a:rPr lang="zh-CN" altLang="en-US" sz="2400" b="1" dirty="0">
                <a:solidFill>
                  <a:schemeClr val="bg1"/>
                </a:solidFill>
                <a:latin typeface="Arial" panose="020B0604020202020204" pitchFamily="34" charset="0"/>
              </a:rPr>
              <a:t>隐喻的分类：本体／空间／系统</a:t>
            </a:r>
            <a:r>
              <a:rPr lang="en-US" altLang="zh-CN" sz="2400" b="1" dirty="0">
                <a:solidFill>
                  <a:schemeClr val="bg1"/>
                </a:solidFill>
                <a:latin typeface="Arial" panose="020B0604020202020204" pitchFamily="34" charset="0"/>
              </a:rPr>
              <a:t> Metaphors are Symmetries in Meaning</a:t>
            </a:r>
            <a:endParaRPr lang="zh-CN" altLang="en-US" sz="1050" dirty="0">
              <a:solidFill>
                <a:schemeClr val="bg1"/>
              </a:solidFill>
              <a:latin typeface="黑体" panose="02010609060101010101" pitchFamily="49" charset="-122"/>
              <a:ea typeface="黑体" panose="02010609060101010101" pitchFamily="49" charset="-122"/>
            </a:endParaRPr>
          </a:p>
        </p:txBody>
      </p:sp>
      <p:sp>
        <p:nvSpPr>
          <p:cNvPr id="19" name="Content Placeholder 2"/>
          <p:cNvSpPr txBox="1">
            <a:spLocks/>
          </p:cNvSpPr>
          <p:nvPr/>
        </p:nvSpPr>
        <p:spPr>
          <a:xfrm>
            <a:off x="457200" y="1200151"/>
            <a:ext cx="8229600" cy="3324679"/>
          </a:xfrm>
          <a:prstGeom prst="rect">
            <a:avLst/>
          </a:prstGeom>
        </p:spPr>
        <p:txBody>
          <a:bodyPr>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3000" dirty="0">
                <a:solidFill>
                  <a:schemeClr val="bg1"/>
                </a:solidFill>
              </a:rPr>
              <a:t>本体隐喻：脑中的概念与实体世界的联系</a:t>
            </a:r>
            <a:endParaRPr lang="en-US" altLang="zh-CN" sz="3000" dirty="0">
              <a:solidFill>
                <a:schemeClr val="bg1"/>
              </a:solidFill>
            </a:endParaRPr>
          </a:p>
          <a:p>
            <a:pPr lvl="1"/>
            <a:r>
              <a:rPr lang="zh-CN" altLang="en-US" sz="2700" dirty="0">
                <a:solidFill>
                  <a:schemeClr val="bg1"/>
                </a:solidFill>
              </a:rPr>
              <a:t>已熟悉的词汇</a:t>
            </a:r>
            <a:r>
              <a:rPr lang="en-US" altLang="zh-CN" sz="2700" dirty="0">
                <a:solidFill>
                  <a:schemeClr val="bg1"/>
                </a:solidFill>
              </a:rPr>
              <a:t> </a:t>
            </a:r>
            <a:r>
              <a:rPr lang="zh-CN" altLang="en-US" sz="2700" dirty="0">
                <a:solidFill>
                  <a:schemeClr val="bg1"/>
                </a:solidFill>
              </a:rPr>
              <a:t>（如桌椅、门窗、飞禽走兽。。。）</a:t>
            </a:r>
            <a:endParaRPr lang="en-US" altLang="zh-CN" sz="2700" dirty="0">
              <a:solidFill>
                <a:schemeClr val="bg1"/>
              </a:solidFill>
            </a:endParaRPr>
          </a:p>
          <a:p>
            <a:pPr lvl="1"/>
            <a:endParaRPr lang="en-US" altLang="zh-CN" sz="2700" dirty="0">
              <a:solidFill>
                <a:schemeClr val="bg1"/>
              </a:solidFill>
            </a:endParaRPr>
          </a:p>
          <a:p>
            <a:r>
              <a:rPr lang="zh-CN" altLang="en-US" sz="3000" dirty="0">
                <a:solidFill>
                  <a:schemeClr val="bg1"/>
                </a:solidFill>
              </a:rPr>
              <a:t>空间隐喻：各物品或概念单元的时空定位关系</a:t>
            </a:r>
            <a:endParaRPr lang="en-US" altLang="zh-CN" sz="3000" dirty="0">
              <a:solidFill>
                <a:schemeClr val="bg1"/>
              </a:solidFill>
            </a:endParaRPr>
          </a:p>
          <a:p>
            <a:pPr lvl="1"/>
            <a:r>
              <a:rPr lang="zh-CN" altLang="en-US" sz="2700" dirty="0">
                <a:solidFill>
                  <a:schemeClr val="bg1"/>
                </a:solidFill>
              </a:rPr>
              <a:t>物件中的上下左右、事件发生的前后（偏序关系）</a:t>
            </a:r>
            <a:endParaRPr lang="en-US" altLang="zh-CN" sz="2700" dirty="0">
              <a:solidFill>
                <a:schemeClr val="bg1"/>
              </a:solidFill>
            </a:endParaRPr>
          </a:p>
          <a:p>
            <a:pPr lvl="1"/>
            <a:r>
              <a:rPr lang="zh-CN" altLang="en-US" sz="2700" dirty="0">
                <a:solidFill>
                  <a:schemeClr val="bg1"/>
                </a:solidFill>
              </a:rPr>
              <a:t>社会地位、亲属联系的高低大小关系</a:t>
            </a:r>
            <a:endParaRPr lang="en-US" altLang="zh-CN" sz="2700" dirty="0">
              <a:solidFill>
                <a:schemeClr val="bg1"/>
              </a:solidFill>
            </a:endParaRPr>
          </a:p>
          <a:p>
            <a:pPr marL="342900" lvl="1" indent="0">
              <a:buNone/>
            </a:pPr>
            <a:endParaRPr lang="en-US" altLang="zh-CN" sz="2700" dirty="0">
              <a:solidFill>
                <a:schemeClr val="bg1"/>
              </a:solidFill>
            </a:endParaRPr>
          </a:p>
          <a:p>
            <a:r>
              <a:rPr lang="zh-CN" altLang="en-US" sz="3000" dirty="0">
                <a:solidFill>
                  <a:schemeClr val="bg1"/>
                </a:solidFill>
              </a:rPr>
              <a:t>系统隐喻：整套物品（事件）的结构类似性</a:t>
            </a:r>
            <a:endParaRPr lang="en-US" altLang="zh-CN" sz="3000" dirty="0">
              <a:solidFill>
                <a:schemeClr val="bg1"/>
              </a:solidFill>
            </a:endParaRPr>
          </a:p>
          <a:p>
            <a:pPr lvl="1"/>
            <a:r>
              <a:rPr lang="zh-CN" altLang="en-US" sz="2700" dirty="0">
                <a:solidFill>
                  <a:schemeClr val="bg1"/>
                </a:solidFill>
              </a:rPr>
              <a:t>机器人对应与木流牛马</a:t>
            </a:r>
            <a:endParaRPr lang="en-US" altLang="zh-CN" sz="2700" dirty="0">
              <a:solidFill>
                <a:schemeClr val="bg1"/>
              </a:solidFill>
            </a:endParaRPr>
          </a:p>
          <a:p>
            <a:pPr lvl="1"/>
            <a:r>
              <a:rPr lang="zh-CN" altLang="en-US" sz="2700" dirty="0">
                <a:solidFill>
                  <a:schemeClr val="bg1"/>
                </a:solidFill>
              </a:rPr>
              <a:t>计算机的作业系统对应与国家的宪章</a:t>
            </a:r>
            <a:endParaRPr lang="en-US" altLang="zh-CN" sz="2700" dirty="0">
              <a:solidFill>
                <a:schemeClr val="bg1"/>
              </a:solidFill>
            </a:endParaRPr>
          </a:p>
        </p:txBody>
      </p:sp>
    </p:spTree>
    <p:extLst>
      <p:ext uri="{BB962C8B-B14F-4D97-AF65-F5344CB8AC3E}">
        <p14:creationId xmlns:p14="http://schemas.microsoft.com/office/powerpoint/2010/main" val="65175846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latin typeface="黑体" panose="02010609060101010101" pitchFamily="49" charset="-122"/>
                <a:ea typeface="黑体" panose="02010609060101010101" pitchFamily="49" charset="-122"/>
              </a:rPr>
              <a:t>管理本体隐喻：管理</a:t>
            </a:r>
            <a:r>
              <a:rPr lang="en-US" altLang="zh-CN" dirty="0" err="1">
                <a:latin typeface="黑体" panose="02010609060101010101" pitchFamily="49" charset="-122"/>
                <a:ea typeface="黑体" panose="02010609060101010101" pitchFamily="49" charset="-122"/>
              </a:rPr>
              <a:t>MediaWiki</a:t>
            </a:r>
            <a:r>
              <a:rPr lang="zh-CN" altLang="en-US" dirty="0">
                <a:latin typeface="黑体" panose="02010609060101010101" pitchFamily="49" charset="-122"/>
                <a:ea typeface="黑体" panose="02010609060101010101" pitchFamily="49" charset="-122"/>
              </a:rPr>
              <a:t>词汇</a:t>
            </a:r>
          </a:p>
        </p:txBody>
      </p:sp>
      <p:pic>
        <p:nvPicPr>
          <p:cNvPr id="5" name="图片 4">
            <a:extLst>
              <a:ext uri="{FF2B5EF4-FFF2-40B4-BE49-F238E27FC236}">
                <a16:creationId xmlns:a16="http://schemas.microsoft.com/office/drawing/2014/main" id="{EB8E23BB-1541-475C-89DC-258D39EE06F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57200" y="1223213"/>
            <a:ext cx="4346069" cy="3537227"/>
          </a:xfrm>
          <a:prstGeom prst="rect">
            <a:avLst/>
          </a:prstGeom>
        </p:spPr>
      </p:pic>
      <p:pic>
        <p:nvPicPr>
          <p:cNvPr id="8" name="图片 7">
            <a:extLst>
              <a:ext uri="{FF2B5EF4-FFF2-40B4-BE49-F238E27FC236}">
                <a16:creationId xmlns:a16="http://schemas.microsoft.com/office/drawing/2014/main" id="{ED653886-3783-4D43-AEF3-C19E4B21A03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121877" y="1223213"/>
            <a:ext cx="3832016" cy="3537227"/>
          </a:xfrm>
          <a:prstGeom prst="rect">
            <a:avLst/>
          </a:prstGeom>
        </p:spPr>
      </p:pic>
    </p:spTree>
    <p:extLst>
      <p:ext uri="{BB962C8B-B14F-4D97-AF65-F5344CB8AC3E}">
        <p14:creationId xmlns:p14="http://schemas.microsoft.com/office/powerpoint/2010/main" val="337244467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
          <p:cNvSpPr>
            <a:spLocks noChangeArrowheads="1"/>
          </p:cNvSpPr>
          <p:nvPr/>
        </p:nvSpPr>
        <p:spPr bwMode="auto">
          <a:xfrm>
            <a:off x="428625" y="79375"/>
            <a:ext cx="812754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783" fontAlgn="base">
              <a:spcBef>
                <a:spcPct val="0"/>
              </a:spcBef>
              <a:spcAft>
                <a:spcPct val="0"/>
              </a:spcAft>
            </a:pPr>
            <a:r>
              <a:rPr lang="en-US" altLang="zh-CN" sz="2000" b="1" dirty="0">
                <a:solidFill>
                  <a:srgbClr val="DBB76C"/>
                </a:solidFill>
                <a:latin typeface="Arial" charset="0"/>
                <a:ea typeface="Arial" charset="0"/>
                <a:cs typeface="Arial" charset="0"/>
              </a:rPr>
              <a:t>Mathematical Models: A Sketch for the Philosophy of Math (1981)</a:t>
            </a:r>
            <a:endParaRPr lang="zh-CN" altLang="en-US" sz="2000" b="1" dirty="0">
              <a:solidFill>
                <a:srgbClr val="DBB76C"/>
              </a:solidFill>
              <a:latin typeface="Arial" charset="0"/>
              <a:ea typeface="Arial" charset="0"/>
              <a:cs typeface="Arial" charset="0"/>
            </a:endParaRPr>
          </a:p>
        </p:txBody>
      </p:sp>
      <p:sp>
        <p:nvSpPr>
          <p:cNvPr id="6" name="Rectangle 5"/>
          <p:cNvSpPr/>
          <p:nvPr/>
        </p:nvSpPr>
        <p:spPr>
          <a:xfrm>
            <a:off x="573731" y="563033"/>
            <a:ext cx="8295308" cy="461665"/>
          </a:xfrm>
          <a:prstGeom prst="rect">
            <a:avLst/>
          </a:prstGeom>
        </p:spPr>
        <p:txBody>
          <a:bodyPr wrap="square">
            <a:spAutoFit/>
          </a:bodyPr>
          <a:lstStyle/>
          <a:p>
            <a:pPr defTabSz="685783" eaLnBrk="0" fontAlgn="base" hangingPunct="0">
              <a:spcBef>
                <a:spcPct val="0"/>
              </a:spcBef>
              <a:spcAft>
                <a:spcPct val="0"/>
              </a:spcAft>
            </a:pPr>
            <a:r>
              <a:rPr lang="en-US" sz="2400" dirty="0">
                <a:solidFill>
                  <a:srgbClr val="FFFFFF"/>
                </a:solidFill>
                <a:latin typeface="Arial" charset="0"/>
                <a:ea typeface="Arial" charset="0"/>
                <a:cs typeface="Arial" charset="0"/>
              </a:rPr>
              <a:t>Saunders Mac Lane</a:t>
            </a:r>
            <a:r>
              <a:rPr lang="zh-CN" altLang="en-US" sz="2400" dirty="0">
                <a:solidFill>
                  <a:srgbClr val="FFFFFF"/>
                </a:solidFill>
                <a:latin typeface="Arial" charset="0"/>
                <a:ea typeface="Arial" charset="0"/>
                <a:cs typeface="Arial" charset="0"/>
              </a:rPr>
              <a:t>从数学文献中所总结出的各种动词片语</a:t>
            </a:r>
            <a:endParaRPr lang="en-US" sz="2400" i="1" dirty="0">
              <a:solidFill>
                <a:srgbClr val="FFFFFF"/>
              </a:solidFill>
              <a:latin typeface="Arial" charset="0"/>
              <a:ea typeface="Arial" charset="0"/>
              <a:cs typeface="Arial" charset="0"/>
            </a:endParaRPr>
          </a:p>
        </p:txBody>
      </p:sp>
      <p:sp>
        <p:nvSpPr>
          <p:cNvPr id="4" name="Rectangle 3"/>
          <p:cNvSpPr/>
          <p:nvPr/>
        </p:nvSpPr>
        <p:spPr>
          <a:xfrm>
            <a:off x="751077" y="4608931"/>
            <a:ext cx="7940617" cy="492443"/>
          </a:xfrm>
          <a:prstGeom prst="rect">
            <a:avLst/>
          </a:prstGeom>
        </p:spPr>
        <p:txBody>
          <a:bodyPr wrap="square">
            <a:spAutoFit/>
          </a:bodyPr>
          <a:lstStyle/>
          <a:p>
            <a:pPr defTabSz="685783" eaLnBrk="0" fontAlgn="base" hangingPunct="0">
              <a:spcBef>
                <a:spcPct val="0"/>
              </a:spcBef>
              <a:spcAft>
                <a:spcPct val="0"/>
              </a:spcAft>
            </a:pPr>
            <a:r>
              <a:rPr lang="mr-IN" sz="1300" dirty="0" err="1">
                <a:solidFill>
                  <a:schemeClr val="bg1"/>
                </a:solidFill>
              </a:rPr>
              <a:t>http</a:t>
            </a:r>
            <a:r>
              <a:rPr lang="mr-IN" sz="1300" dirty="0">
                <a:solidFill>
                  <a:schemeClr val="bg1"/>
                </a:solidFill>
              </a:rPr>
              <a:t>://</a:t>
            </a:r>
            <a:r>
              <a:rPr lang="mr-IN" sz="1300" dirty="0" err="1">
                <a:solidFill>
                  <a:schemeClr val="bg1"/>
                </a:solidFill>
              </a:rPr>
              <a:t>links.jstor.org</a:t>
            </a:r>
            <a:r>
              <a:rPr lang="mr-IN" sz="1300" dirty="0">
                <a:solidFill>
                  <a:schemeClr val="bg1"/>
                </a:solidFill>
              </a:rPr>
              <a:t>/</a:t>
            </a:r>
            <a:r>
              <a:rPr lang="mr-IN" sz="1300" dirty="0" err="1">
                <a:solidFill>
                  <a:schemeClr val="bg1"/>
                </a:solidFill>
              </a:rPr>
              <a:t>sici?sici</a:t>
            </a:r>
            <a:r>
              <a:rPr lang="mr-IN" sz="1300" dirty="0">
                <a:solidFill>
                  <a:schemeClr val="bg1"/>
                </a:solidFill>
              </a:rPr>
              <a:t>=0002-9890%28198108%2F09%2988%3A7%3C462%3AMMASFT%3E2.0.CO%3B2-D</a:t>
            </a:r>
            <a:endParaRPr lang="en-US" sz="1300" dirty="0">
              <a:solidFill>
                <a:schemeClr val="bg1"/>
              </a:solidFill>
            </a:endParaRPr>
          </a:p>
        </p:txBody>
      </p:sp>
      <p:graphicFrame>
        <p:nvGraphicFramePr>
          <p:cNvPr id="7" name="Table 6"/>
          <p:cNvGraphicFramePr>
            <a:graphicFrameLocks noGrp="1"/>
          </p:cNvGraphicFramePr>
          <p:nvPr/>
        </p:nvGraphicFramePr>
        <p:xfrm>
          <a:off x="573730" y="1103525"/>
          <a:ext cx="7838750" cy="3328770"/>
        </p:xfrm>
        <a:graphic>
          <a:graphicData uri="http://schemas.openxmlformats.org/drawingml/2006/table">
            <a:tbl>
              <a:tblPr firstRow="1" bandRow="1">
                <a:tableStyleId>{5C22544A-7EE6-4342-B048-85BDC9FD1C3A}</a:tableStyleId>
              </a:tblPr>
              <a:tblGrid>
                <a:gridCol w="3919375">
                  <a:extLst>
                    <a:ext uri="{9D8B030D-6E8A-4147-A177-3AD203B41FA5}">
                      <a16:colId xmlns:a16="http://schemas.microsoft.com/office/drawing/2014/main" val="20000"/>
                    </a:ext>
                  </a:extLst>
                </a:gridCol>
                <a:gridCol w="3919375">
                  <a:extLst>
                    <a:ext uri="{9D8B030D-6E8A-4147-A177-3AD203B41FA5}">
                      <a16:colId xmlns:a16="http://schemas.microsoft.com/office/drawing/2014/main" val="20001"/>
                    </a:ext>
                  </a:extLst>
                </a:gridCol>
              </a:tblGrid>
              <a:tr h="332877">
                <a:tc>
                  <a:txBody>
                    <a:bodyPr/>
                    <a:lstStyle/>
                    <a:p>
                      <a:r>
                        <a:rPr lang="en-US" sz="1000" dirty="0"/>
                        <a:t>Counting</a:t>
                      </a:r>
                    </a:p>
                  </a:txBody>
                  <a:tcPr marL="68580" marR="68580" marT="34290" marB="34290"/>
                </a:tc>
                <a:tc>
                  <a:txBody>
                    <a:bodyPr/>
                    <a:lstStyle/>
                    <a:p>
                      <a:r>
                        <a:rPr lang="en-US" sz="1000" dirty="0"/>
                        <a:t>Arithmetic, Number</a:t>
                      </a:r>
                      <a:r>
                        <a:rPr lang="en-US" sz="1000" baseline="0" dirty="0"/>
                        <a:t> Theory</a:t>
                      </a:r>
                      <a:endParaRPr lang="en-US" sz="1000" dirty="0"/>
                    </a:p>
                  </a:txBody>
                  <a:tcPr marL="68580" marR="68580" marT="34290" marB="34290"/>
                </a:tc>
                <a:extLst>
                  <a:ext uri="{0D108BD9-81ED-4DB2-BD59-A6C34878D82A}">
                    <a16:rowId xmlns:a16="http://schemas.microsoft.com/office/drawing/2014/main" val="10000"/>
                  </a:ext>
                </a:extLst>
              </a:tr>
              <a:tr h="332877">
                <a:tc>
                  <a:txBody>
                    <a:bodyPr/>
                    <a:lstStyle/>
                    <a:p>
                      <a:r>
                        <a:rPr lang="en-US" sz="1000" dirty="0"/>
                        <a:t>Measuring</a:t>
                      </a:r>
                      <a:r>
                        <a:rPr lang="zh-CN" altLang="en-US" sz="1000" dirty="0"/>
                        <a:t> （度量）</a:t>
                      </a:r>
                      <a:endParaRPr lang="en-US" sz="1000" dirty="0"/>
                    </a:p>
                  </a:txBody>
                  <a:tcPr marL="68580" marR="68580" marT="34290" marB="34290"/>
                </a:tc>
                <a:tc>
                  <a:txBody>
                    <a:bodyPr/>
                    <a:lstStyle/>
                    <a:p>
                      <a:r>
                        <a:rPr lang="en-US" sz="1000" dirty="0"/>
                        <a:t>Real Numbers, Calculus, Analysis</a:t>
                      </a:r>
                    </a:p>
                  </a:txBody>
                  <a:tcPr marL="68580" marR="68580" marT="34290" marB="34290"/>
                </a:tc>
                <a:extLst>
                  <a:ext uri="{0D108BD9-81ED-4DB2-BD59-A6C34878D82A}">
                    <a16:rowId xmlns:a16="http://schemas.microsoft.com/office/drawing/2014/main" val="10001"/>
                  </a:ext>
                </a:extLst>
              </a:tr>
              <a:tr h="332877">
                <a:tc>
                  <a:txBody>
                    <a:bodyPr/>
                    <a:lstStyle/>
                    <a:p>
                      <a:r>
                        <a:rPr lang="en-US" sz="1000" dirty="0"/>
                        <a:t>Shaping</a:t>
                      </a:r>
                      <a:r>
                        <a:rPr lang="zh-CN" altLang="en-US" sz="1000" dirty="0"/>
                        <a:t>      （分辨形体）</a:t>
                      </a:r>
                      <a:endParaRPr lang="en-US" sz="1000" dirty="0"/>
                    </a:p>
                  </a:txBody>
                  <a:tcPr marL="68580" marR="68580" marT="34290" marB="34290"/>
                </a:tc>
                <a:tc>
                  <a:txBody>
                    <a:bodyPr/>
                    <a:lstStyle/>
                    <a:p>
                      <a:r>
                        <a:rPr lang="en-US" sz="1000" dirty="0"/>
                        <a:t>Geometry,</a:t>
                      </a:r>
                      <a:r>
                        <a:rPr lang="en-US" sz="1000" baseline="0" dirty="0"/>
                        <a:t> Topology</a:t>
                      </a:r>
                      <a:endParaRPr lang="en-US" sz="1000" dirty="0"/>
                    </a:p>
                  </a:txBody>
                  <a:tcPr marL="68580" marR="68580" marT="34290" marB="34290"/>
                </a:tc>
                <a:extLst>
                  <a:ext uri="{0D108BD9-81ED-4DB2-BD59-A6C34878D82A}">
                    <a16:rowId xmlns:a16="http://schemas.microsoft.com/office/drawing/2014/main" val="10002"/>
                  </a:ext>
                </a:extLst>
              </a:tr>
              <a:tr h="332877">
                <a:tc>
                  <a:txBody>
                    <a:bodyPr/>
                    <a:lstStyle/>
                    <a:p>
                      <a:r>
                        <a:rPr lang="en-US" sz="1000" dirty="0"/>
                        <a:t>Forming</a:t>
                      </a:r>
                      <a:r>
                        <a:rPr lang="zh-CN" altLang="en-US" sz="1000" dirty="0"/>
                        <a:t>      （成形）</a:t>
                      </a:r>
                      <a:endParaRPr lang="en-US" sz="1000" dirty="0"/>
                    </a:p>
                  </a:txBody>
                  <a:tcPr marL="68580" marR="68580" marT="34290" marB="34290"/>
                </a:tc>
                <a:tc>
                  <a:txBody>
                    <a:bodyPr/>
                    <a:lstStyle/>
                    <a:p>
                      <a:r>
                        <a:rPr lang="en-US" sz="1000" dirty="0"/>
                        <a:t>Symmetry, Group</a:t>
                      </a:r>
                      <a:r>
                        <a:rPr lang="en-US" sz="1000" baseline="0" dirty="0"/>
                        <a:t> Theory</a:t>
                      </a:r>
                      <a:endParaRPr lang="en-US" sz="1000" dirty="0"/>
                    </a:p>
                  </a:txBody>
                  <a:tcPr marL="68580" marR="68580" marT="34290" marB="34290"/>
                </a:tc>
                <a:extLst>
                  <a:ext uri="{0D108BD9-81ED-4DB2-BD59-A6C34878D82A}">
                    <a16:rowId xmlns:a16="http://schemas.microsoft.com/office/drawing/2014/main" val="10003"/>
                  </a:ext>
                </a:extLst>
              </a:tr>
              <a:tr h="332877">
                <a:tc>
                  <a:txBody>
                    <a:bodyPr/>
                    <a:lstStyle/>
                    <a:p>
                      <a:r>
                        <a:rPr lang="en-US" sz="1000" dirty="0"/>
                        <a:t>Estimating</a:t>
                      </a:r>
                      <a:r>
                        <a:rPr lang="zh-CN" altLang="en-US" sz="1000" dirty="0"/>
                        <a:t>   （估测）</a:t>
                      </a:r>
                      <a:endParaRPr lang="en-US" sz="1000" dirty="0"/>
                    </a:p>
                  </a:txBody>
                  <a:tcPr marL="68580" marR="68580" marT="34290" marB="34290"/>
                </a:tc>
                <a:tc>
                  <a:txBody>
                    <a:bodyPr/>
                    <a:lstStyle/>
                    <a:p>
                      <a:r>
                        <a:rPr lang="en-US" sz="1000" dirty="0"/>
                        <a:t>Probability, Measure Theory</a:t>
                      </a:r>
                    </a:p>
                  </a:txBody>
                  <a:tcPr marL="68580" marR="68580" marT="34290" marB="34290"/>
                </a:tc>
                <a:extLst>
                  <a:ext uri="{0D108BD9-81ED-4DB2-BD59-A6C34878D82A}">
                    <a16:rowId xmlns:a16="http://schemas.microsoft.com/office/drawing/2014/main" val="10004"/>
                  </a:ext>
                </a:extLst>
              </a:tr>
              <a:tr h="332877">
                <a:tc>
                  <a:txBody>
                    <a:bodyPr/>
                    <a:lstStyle/>
                    <a:p>
                      <a:r>
                        <a:rPr lang="en-US" sz="1000" dirty="0"/>
                        <a:t>Moving</a:t>
                      </a:r>
                      <a:r>
                        <a:rPr lang="zh-CN" altLang="en-US" sz="1000" dirty="0"/>
                        <a:t>         （移动）</a:t>
                      </a:r>
                      <a:endParaRPr lang="en-US" sz="1000" dirty="0"/>
                    </a:p>
                  </a:txBody>
                  <a:tcPr marL="68580" marR="68580" marT="34290" marB="34290"/>
                </a:tc>
                <a:tc>
                  <a:txBody>
                    <a:bodyPr/>
                    <a:lstStyle/>
                    <a:p>
                      <a:r>
                        <a:rPr lang="en-US" sz="1000" dirty="0"/>
                        <a:t>Mechanics, Calculus, Dynamics</a:t>
                      </a:r>
                    </a:p>
                  </a:txBody>
                  <a:tcPr marL="68580" marR="68580" marT="34290" marB="34290"/>
                </a:tc>
                <a:extLst>
                  <a:ext uri="{0D108BD9-81ED-4DB2-BD59-A6C34878D82A}">
                    <a16:rowId xmlns:a16="http://schemas.microsoft.com/office/drawing/2014/main" val="10005"/>
                  </a:ext>
                </a:extLst>
              </a:tr>
              <a:tr h="332877">
                <a:tc>
                  <a:txBody>
                    <a:bodyPr/>
                    <a:lstStyle/>
                    <a:p>
                      <a:r>
                        <a:rPr lang="en-US" sz="1000" dirty="0"/>
                        <a:t>Calculating</a:t>
                      </a:r>
                      <a:r>
                        <a:rPr lang="zh-CN" altLang="en-US" sz="1000" dirty="0"/>
                        <a:t>   （计算）</a:t>
                      </a:r>
                      <a:endParaRPr lang="en-US" sz="1000" dirty="0"/>
                    </a:p>
                  </a:txBody>
                  <a:tcPr marL="68580" marR="68580" marT="34290" marB="34290"/>
                </a:tc>
                <a:tc>
                  <a:txBody>
                    <a:bodyPr/>
                    <a:lstStyle/>
                    <a:p>
                      <a:r>
                        <a:rPr lang="en-US" sz="1000" dirty="0"/>
                        <a:t>Algebra, Numerical Analysis</a:t>
                      </a:r>
                    </a:p>
                  </a:txBody>
                  <a:tcPr marL="68580" marR="68580" marT="34290" marB="34290"/>
                </a:tc>
                <a:extLst>
                  <a:ext uri="{0D108BD9-81ED-4DB2-BD59-A6C34878D82A}">
                    <a16:rowId xmlns:a16="http://schemas.microsoft.com/office/drawing/2014/main" val="10006"/>
                  </a:ext>
                </a:extLst>
              </a:tr>
              <a:tr h="332877">
                <a:tc>
                  <a:txBody>
                    <a:bodyPr/>
                    <a:lstStyle/>
                    <a:p>
                      <a:pPr marL="0" marR="0" indent="0" algn="l" defTabSz="1219170" rtl="0" eaLnBrk="1" fontAlgn="auto" latinLnBrk="0" hangingPunct="1">
                        <a:lnSpc>
                          <a:spcPct val="100000"/>
                        </a:lnSpc>
                        <a:spcBef>
                          <a:spcPts val="0"/>
                        </a:spcBef>
                        <a:spcAft>
                          <a:spcPts val="0"/>
                        </a:spcAft>
                        <a:buClrTx/>
                        <a:buSzTx/>
                        <a:buFontTx/>
                        <a:buNone/>
                        <a:tabLst/>
                        <a:defRPr/>
                      </a:pPr>
                      <a:r>
                        <a:rPr lang="en-US" sz="1000" dirty="0"/>
                        <a:t>Proving</a:t>
                      </a:r>
                      <a:r>
                        <a:rPr lang="zh-CN" altLang="en-US" sz="1000" dirty="0"/>
                        <a:t>          （证明）</a:t>
                      </a:r>
                      <a:endParaRPr lang="en-US" sz="1000" dirty="0"/>
                    </a:p>
                  </a:txBody>
                  <a:tcPr marL="68580" marR="68580" marT="34290" marB="34290"/>
                </a:tc>
                <a:tc>
                  <a:txBody>
                    <a:bodyPr/>
                    <a:lstStyle/>
                    <a:p>
                      <a:r>
                        <a:rPr lang="en-US" sz="1000" dirty="0"/>
                        <a:t>Logic</a:t>
                      </a:r>
                    </a:p>
                  </a:txBody>
                  <a:tcPr marL="68580" marR="68580" marT="34290" marB="34290"/>
                </a:tc>
                <a:extLst>
                  <a:ext uri="{0D108BD9-81ED-4DB2-BD59-A6C34878D82A}">
                    <a16:rowId xmlns:a16="http://schemas.microsoft.com/office/drawing/2014/main" val="10007"/>
                  </a:ext>
                </a:extLst>
              </a:tr>
              <a:tr h="332877">
                <a:tc>
                  <a:txBody>
                    <a:bodyPr/>
                    <a:lstStyle/>
                    <a:p>
                      <a:r>
                        <a:rPr lang="en-US" sz="1000" dirty="0"/>
                        <a:t>Puzzling</a:t>
                      </a:r>
                      <a:r>
                        <a:rPr lang="zh-CN" altLang="en-US" sz="1000" dirty="0"/>
                        <a:t>          （解谜、加密）</a:t>
                      </a:r>
                      <a:endParaRPr lang="en-US" sz="1000" dirty="0"/>
                    </a:p>
                  </a:txBody>
                  <a:tcPr marL="68580" marR="68580" marT="34290" marB="34290"/>
                </a:tc>
                <a:tc>
                  <a:txBody>
                    <a:bodyPr/>
                    <a:lstStyle/>
                    <a:p>
                      <a:r>
                        <a:rPr lang="en-US" sz="1000" dirty="0"/>
                        <a:t>Combinatorics, Num</a:t>
                      </a:r>
                      <a:r>
                        <a:rPr lang="en-US" altLang="zh-CN" sz="1000" dirty="0"/>
                        <a:t>b</a:t>
                      </a:r>
                      <a:r>
                        <a:rPr lang="en-US" sz="1000" dirty="0"/>
                        <a:t>er Theory</a:t>
                      </a:r>
                    </a:p>
                  </a:txBody>
                  <a:tcPr marL="68580" marR="68580" marT="34290" marB="34290"/>
                </a:tc>
                <a:extLst>
                  <a:ext uri="{0D108BD9-81ED-4DB2-BD59-A6C34878D82A}">
                    <a16:rowId xmlns:a16="http://schemas.microsoft.com/office/drawing/2014/main" val="10008"/>
                  </a:ext>
                </a:extLst>
              </a:tr>
              <a:tr h="332877">
                <a:tc>
                  <a:txBody>
                    <a:bodyPr/>
                    <a:lstStyle/>
                    <a:p>
                      <a:r>
                        <a:rPr lang="en-US" sz="1000" dirty="0"/>
                        <a:t>Grouping</a:t>
                      </a:r>
                      <a:r>
                        <a:rPr lang="zh-CN" altLang="en-US" sz="1000" dirty="0"/>
                        <a:t>        （聚类）</a:t>
                      </a:r>
                      <a:endParaRPr lang="en-US" sz="1000" dirty="0"/>
                    </a:p>
                  </a:txBody>
                  <a:tcPr marL="68580" marR="68580" marT="34290" marB="34290"/>
                </a:tc>
                <a:tc>
                  <a:txBody>
                    <a:bodyPr/>
                    <a:lstStyle/>
                    <a:p>
                      <a:r>
                        <a:rPr lang="en-US" sz="1000" dirty="0"/>
                        <a:t>Set Theory, Combinatorics</a:t>
                      </a:r>
                    </a:p>
                  </a:txBody>
                  <a:tcPr marL="68580" marR="68580" marT="34290" marB="34290"/>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8797930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501210" y="301504"/>
            <a:ext cx="8052586" cy="461665"/>
          </a:xfrm>
          <a:prstGeom prst="rect">
            <a:avLst/>
          </a:prstGeom>
          <a:noFill/>
        </p:spPr>
        <p:txBody>
          <a:bodyPr wrap="square" rtlCol="0">
            <a:spAutoFit/>
          </a:bodyPr>
          <a:lstStyle/>
          <a:p>
            <a:pPr lvl="1"/>
            <a:r>
              <a:rPr lang="en-US" altLang="zh-CN" sz="2400" dirty="0">
                <a:solidFill>
                  <a:schemeClr val="bg1"/>
                </a:solidFill>
                <a:latin typeface="Hei" charset="-122"/>
                <a:ea typeface="Hei" charset="-122"/>
                <a:cs typeface="Hei" charset="-122"/>
              </a:rPr>
              <a:t>Carlo </a:t>
            </a:r>
            <a:r>
              <a:rPr lang="en-US" altLang="zh-CN" sz="2400" dirty="0" err="1">
                <a:solidFill>
                  <a:schemeClr val="bg1"/>
                </a:solidFill>
                <a:latin typeface="Hei" charset="-122"/>
                <a:ea typeface="Hei" charset="-122"/>
                <a:cs typeface="Hei" charset="-122"/>
              </a:rPr>
              <a:t>Rovelli</a:t>
            </a:r>
            <a:r>
              <a:rPr lang="zh-CN" altLang="en-US" sz="2400" dirty="0">
                <a:solidFill>
                  <a:schemeClr val="bg1"/>
                </a:solidFill>
                <a:latin typeface="Hei" charset="-122"/>
                <a:ea typeface="Hei" charset="-122"/>
                <a:cs typeface="Hei" charset="-122"/>
              </a:rPr>
              <a:t>的 </a:t>
            </a:r>
            <a:r>
              <a:rPr lang="en-US" altLang="zh-CN" sz="2400" dirty="0">
                <a:solidFill>
                  <a:schemeClr val="bg1"/>
                </a:solidFill>
                <a:latin typeface="Hei" charset="-122"/>
                <a:ea typeface="Hei" charset="-122"/>
                <a:cs typeface="Hei" charset="-122"/>
              </a:rPr>
              <a:t>Ontological</a:t>
            </a:r>
            <a:r>
              <a:rPr lang="zh-CN" altLang="en-US" sz="2400" dirty="0">
                <a:solidFill>
                  <a:schemeClr val="bg1"/>
                </a:solidFill>
                <a:latin typeface="Hei" charset="-122"/>
                <a:ea typeface="Hei" charset="-122"/>
                <a:cs typeface="Hei" charset="-122"/>
              </a:rPr>
              <a:t> </a:t>
            </a:r>
            <a:r>
              <a:rPr lang="en-US" altLang="zh-CN" sz="2400" dirty="0">
                <a:solidFill>
                  <a:schemeClr val="bg1"/>
                </a:solidFill>
                <a:latin typeface="Hei" charset="-122"/>
                <a:ea typeface="Hei" charset="-122"/>
                <a:cs typeface="Hei" charset="-122"/>
              </a:rPr>
              <a:t>Map of Space-Time</a:t>
            </a:r>
            <a:endParaRPr lang="zh-CN" altLang="en-US" sz="975" dirty="0">
              <a:solidFill>
                <a:schemeClr val="bg1"/>
              </a:solidFill>
              <a:latin typeface="Hei" charset="-122"/>
              <a:ea typeface="Hei" charset="-122"/>
              <a:cs typeface="Hei" charset="-122"/>
            </a:endParaRPr>
          </a:p>
        </p:txBody>
      </p:sp>
      <p:pic>
        <p:nvPicPr>
          <p:cNvPr id="2" name="Picture 1"/>
          <p:cNvPicPr>
            <a:picLocks noChangeAspect="1"/>
          </p:cNvPicPr>
          <p:nvPr/>
        </p:nvPicPr>
        <p:blipFill>
          <a:blip r:embed="rId2"/>
          <a:stretch>
            <a:fillRect/>
          </a:stretch>
        </p:blipFill>
        <p:spPr>
          <a:xfrm>
            <a:off x="2217690" y="885692"/>
            <a:ext cx="4619625" cy="3829050"/>
          </a:xfrm>
          <a:prstGeom prst="rect">
            <a:avLst/>
          </a:prstGeom>
        </p:spPr>
      </p:pic>
      <p:sp>
        <p:nvSpPr>
          <p:cNvPr id="3" name="TextBox 2"/>
          <p:cNvSpPr txBox="1"/>
          <p:nvPr/>
        </p:nvSpPr>
        <p:spPr>
          <a:xfrm>
            <a:off x="1808018" y="4751085"/>
            <a:ext cx="5917004" cy="369332"/>
          </a:xfrm>
          <a:prstGeom prst="rect">
            <a:avLst/>
          </a:prstGeom>
          <a:noFill/>
        </p:spPr>
        <p:txBody>
          <a:bodyPr wrap="none" rtlCol="0">
            <a:spAutoFit/>
          </a:bodyPr>
          <a:lstStyle/>
          <a:p>
            <a:r>
              <a:rPr lang="en-US" sz="900" dirty="0">
                <a:solidFill>
                  <a:schemeClr val="bg1"/>
                </a:solidFill>
              </a:rPr>
              <a:t>Covariant Loop Quantum Gravity: An Elementary Introduction of Quantum Gravity Theory and </a:t>
            </a:r>
            <a:r>
              <a:rPr lang="en-US" sz="900" dirty="0" err="1">
                <a:solidFill>
                  <a:schemeClr val="bg1"/>
                </a:solidFill>
              </a:rPr>
              <a:t>Spinfoam</a:t>
            </a:r>
            <a:r>
              <a:rPr lang="en-US" sz="900" dirty="0">
                <a:solidFill>
                  <a:schemeClr val="bg1"/>
                </a:solidFill>
              </a:rPr>
              <a:t> Theory </a:t>
            </a:r>
          </a:p>
          <a:p>
            <a:r>
              <a:rPr lang="en-US" sz="900" dirty="0">
                <a:solidFill>
                  <a:schemeClr val="bg1"/>
                </a:solidFill>
              </a:rPr>
              <a:t>by </a:t>
            </a:r>
            <a:r>
              <a:rPr lang="en-US" sz="900" dirty="0" err="1">
                <a:solidFill>
                  <a:schemeClr val="bg1"/>
                </a:solidFill>
              </a:rPr>
              <a:t>Rovelli</a:t>
            </a:r>
            <a:r>
              <a:rPr lang="en-US" sz="900" dirty="0">
                <a:solidFill>
                  <a:schemeClr val="bg1"/>
                </a:solidFill>
              </a:rPr>
              <a:t> and </a:t>
            </a:r>
            <a:r>
              <a:rPr lang="en-US" sz="900" dirty="0" err="1">
                <a:solidFill>
                  <a:schemeClr val="bg1"/>
                </a:solidFill>
              </a:rPr>
              <a:t>Vidotto</a:t>
            </a:r>
            <a:endParaRPr lang="en-US" sz="900" dirty="0">
              <a:solidFill>
                <a:schemeClr val="bg1"/>
              </a:solidFill>
            </a:endParaRPr>
          </a:p>
        </p:txBody>
      </p:sp>
    </p:spTree>
    <p:extLst>
      <p:ext uri="{BB962C8B-B14F-4D97-AF65-F5344CB8AC3E}">
        <p14:creationId xmlns:p14="http://schemas.microsoft.com/office/powerpoint/2010/main" val="416909804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latin typeface="黑体" panose="02010609060101010101" pitchFamily="49" charset="-122"/>
                <a:ea typeface="黑体" panose="02010609060101010101" pitchFamily="49" charset="-122"/>
              </a:rPr>
              <a:t>知识图谱：</a:t>
            </a:r>
            <a:r>
              <a:rPr lang="en-US" altLang="zh-CN" dirty="0">
                <a:latin typeface="黑体" panose="02010609060101010101" pitchFamily="49" charset="-122"/>
                <a:ea typeface="黑体" panose="02010609060101010101" pitchFamily="49" charset="-122"/>
              </a:rPr>
              <a:t>Ontological Engineering</a:t>
            </a:r>
            <a:endParaRPr lang="zh-CN" altLang="en-US" dirty="0">
              <a:latin typeface="黑体" panose="02010609060101010101" pitchFamily="49" charset="-122"/>
              <a:ea typeface="黑体" panose="02010609060101010101" pitchFamily="49" charset="-122"/>
            </a:endParaRPr>
          </a:p>
        </p:txBody>
      </p:sp>
      <p:pic>
        <p:nvPicPr>
          <p:cNvPr id="4" name="Picture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414057" y="1268017"/>
            <a:ext cx="3550493" cy="3097130"/>
          </a:xfrm>
          <a:prstGeom prst="rect">
            <a:avLst/>
          </a:prstGeom>
        </p:spPr>
      </p:pic>
      <p:sp>
        <p:nvSpPr>
          <p:cNvPr id="5" name="TextBox 4"/>
          <p:cNvSpPr txBox="1"/>
          <p:nvPr/>
        </p:nvSpPr>
        <p:spPr>
          <a:xfrm>
            <a:off x="4414057" y="4576156"/>
            <a:ext cx="3188693" cy="253916"/>
          </a:xfrm>
          <a:prstGeom prst="rect">
            <a:avLst/>
          </a:prstGeom>
          <a:noFill/>
        </p:spPr>
        <p:txBody>
          <a:bodyPr wrap="none" rtlCol="0">
            <a:spAutoFit/>
          </a:bodyPr>
          <a:lstStyle/>
          <a:p>
            <a:r>
              <a:rPr lang="en-US" sz="1050" dirty="0">
                <a:solidFill>
                  <a:schemeClr val="bg1"/>
                </a:solidFill>
              </a:rPr>
              <a:t>https://</a:t>
            </a:r>
            <a:r>
              <a:rPr lang="en-US" sz="1050" dirty="0" err="1">
                <a:solidFill>
                  <a:schemeClr val="bg1"/>
                </a:solidFill>
              </a:rPr>
              <a:t>en.wikipedia.org</a:t>
            </a:r>
            <a:r>
              <a:rPr lang="en-US" sz="1050" dirty="0">
                <a:solidFill>
                  <a:schemeClr val="bg1"/>
                </a:solidFill>
              </a:rPr>
              <a:t>/wiki/</a:t>
            </a:r>
            <a:r>
              <a:rPr lang="en-US" sz="1050" dirty="0" err="1">
                <a:solidFill>
                  <a:schemeClr val="bg1"/>
                </a:solidFill>
              </a:rPr>
              <a:t>Ontology_engineering</a:t>
            </a:r>
            <a:endParaRPr lang="en-US" sz="1050" dirty="0">
              <a:solidFill>
                <a:schemeClr val="bg1"/>
              </a:solidFill>
            </a:endParaRPr>
          </a:p>
        </p:txBody>
      </p:sp>
      <p:sp>
        <p:nvSpPr>
          <p:cNvPr id="7" name="TextBox 6"/>
          <p:cNvSpPr txBox="1"/>
          <p:nvPr/>
        </p:nvSpPr>
        <p:spPr>
          <a:xfrm>
            <a:off x="423949" y="1413752"/>
            <a:ext cx="3728258" cy="3323987"/>
          </a:xfrm>
          <a:prstGeom prst="rect">
            <a:avLst/>
          </a:prstGeom>
          <a:noFill/>
        </p:spPr>
        <p:txBody>
          <a:bodyPr wrap="square" rtlCol="0">
            <a:spAutoFit/>
          </a:bodyPr>
          <a:lstStyle/>
          <a:p>
            <a:r>
              <a:rPr lang="en-US" sz="2100" dirty="0">
                <a:solidFill>
                  <a:schemeClr val="bg1"/>
                </a:solidFill>
              </a:rPr>
              <a:t>Ontology engineering </a:t>
            </a:r>
            <a:r>
              <a:rPr lang="mr-IN" sz="2100" dirty="0">
                <a:solidFill>
                  <a:schemeClr val="bg1"/>
                </a:solidFill>
              </a:rPr>
              <a:t>…</a:t>
            </a:r>
            <a:r>
              <a:rPr lang="en-US" sz="2100" dirty="0">
                <a:solidFill>
                  <a:schemeClr val="bg1"/>
                </a:solidFill>
              </a:rPr>
              <a:t> studies the methods and </a:t>
            </a:r>
          </a:p>
          <a:p>
            <a:r>
              <a:rPr lang="en-US" sz="2100" dirty="0">
                <a:solidFill>
                  <a:schemeClr val="bg1"/>
                </a:solidFill>
              </a:rPr>
              <a:t>methodologies for building ontologies: </a:t>
            </a:r>
          </a:p>
          <a:p>
            <a:r>
              <a:rPr lang="mr-IN" sz="2100" dirty="0">
                <a:solidFill>
                  <a:schemeClr val="bg1"/>
                </a:solidFill>
              </a:rPr>
              <a:t>…</a:t>
            </a:r>
            <a:r>
              <a:rPr lang="en-US" sz="2100" dirty="0">
                <a:solidFill>
                  <a:schemeClr val="bg1"/>
                </a:solidFill>
              </a:rPr>
              <a:t> formal representations of a set of concepts </a:t>
            </a:r>
          </a:p>
          <a:p>
            <a:r>
              <a:rPr lang="mr-IN" sz="2100" dirty="0">
                <a:solidFill>
                  <a:schemeClr val="bg1"/>
                </a:solidFill>
              </a:rPr>
              <a:t>…</a:t>
            </a:r>
            <a:r>
              <a:rPr lang="en-US" sz="2100" dirty="0">
                <a:solidFill>
                  <a:schemeClr val="bg1"/>
                </a:solidFill>
              </a:rPr>
              <a:t> Core ideas and objectives of ontology engineering </a:t>
            </a:r>
          </a:p>
          <a:p>
            <a:r>
              <a:rPr lang="en-US" sz="2100" dirty="0">
                <a:solidFill>
                  <a:schemeClr val="bg1"/>
                </a:solidFill>
              </a:rPr>
              <a:t>are also central in conceptual modeling.</a:t>
            </a:r>
          </a:p>
        </p:txBody>
      </p:sp>
    </p:spTree>
    <p:extLst>
      <p:ext uri="{BB962C8B-B14F-4D97-AF65-F5344CB8AC3E}">
        <p14:creationId xmlns:p14="http://schemas.microsoft.com/office/powerpoint/2010/main" val="134984576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latin typeface="黑体" panose="02010609060101010101" pitchFamily="49" charset="-122"/>
                <a:ea typeface="黑体" panose="02010609060101010101" pitchFamily="49" charset="-122"/>
              </a:rPr>
              <a:t>可计算图：</a:t>
            </a:r>
            <a:r>
              <a:rPr lang="en-US" altLang="zh-CN" dirty="0">
                <a:latin typeface="黑体" panose="02010609060101010101" pitchFamily="49" charset="-122"/>
                <a:ea typeface="黑体" panose="02010609060101010101" pitchFamily="49" charset="-122"/>
              </a:rPr>
              <a:t>Computable Diagrams</a:t>
            </a:r>
            <a:endParaRPr lang="zh-CN" altLang="en-US" dirty="0">
              <a:latin typeface="黑体" panose="02010609060101010101" pitchFamily="49" charset="-122"/>
              <a:ea typeface="黑体" panose="02010609060101010101" pitchFamily="49" charset="-122"/>
            </a:endParaRPr>
          </a:p>
        </p:txBody>
      </p:sp>
      <p:pic>
        <p:nvPicPr>
          <p:cNvPr id="3" name="Picture 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572001" y="1344809"/>
            <a:ext cx="4372484" cy="3293052"/>
          </a:xfrm>
          <a:prstGeom prst="rect">
            <a:avLst/>
          </a:prstGeom>
        </p:spPr>
      </p:pic>
      <p:pic>
        <p:nvPicPr>
          <p:cNvPr id="8" name="Picture 7"/>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83889" y="1344809"/>
            <a:ext cx="4388111" cy="3293052"/>
          </a:xfrm>
          <a:prstGeom prst="rect">
            <a:avLst/>
          </a:prstGeom>
        </p:spPr>
      </p:pic>
    </p:spTree>
    <p:extLst>
      <p:ext uri="{BB962C8B-B14F-4D97-AF65-F5344CB8AC3E}">
        <p14:creationId xmlns:p14="http://schemas.microsoft.com/office/powerpoint/2010/main" val="273845200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矩形 1"/>
          <p:cNvSpPr>
            <a:spLocks noChangeArrowheads="1"/>
          </p:cNvSpPr>
          <p:nvPr/>
        </p:nvSpPr>
        <p:spPr bwMode="auto">
          <a:xfrm>
            <a:off x="428625" y="79375"/>
            <a:ext cx="605326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783" fontAlgn="base">
              <a:spcBef>
                <a:spcPct val="0"/>
              </a:spcBef>
              <a:spcAft>
                <a:spcPct val="0"/>
              </a:spcAft>
            </a:pPr>
            <a:r>
              <a:rPr lang="zh-CN" altLang="en-US" sz="2000" b="1" dirty="0">
                <a:solidFill>
                  <a:schemeClr val="bg1"/>
                </a:solidFill>
                <a:latin typeface="Arial" charset="0"/>
                <a:ea typeface="Arial" charset="0"/>
                <a:cs typeface="Arial" charset="0"/>
              </a:rPr>
              <a:t>词汇的比较 （</a:t>
            </a:r>
            <a:r>
              <a:rPr lang="en-US" altLang="zh-CN" sz="2000" b="1" dirty="0">
                <a:solidFill>
                  <a:schemeClr val="bg1"/>
                </a:solidFill>
                <a:latin typeface="Arial" charset="0"/>
                <a:ea typeface="Arial" charset="0"/>
                <a:cs typeface="Arial" charset="0"/>
              </a:rPr>
              <a:t>Saunders Mac Lane</a:t>
            </a:r>
            <a:r>
              <a:rPr lang="zh-CN" altLang="en-US" sz="2000" b="1" dirty="0">
                <a:solidFill>
                  <a:schemeClr val="bg1"/>
                </a:solidFill>
                <a:latin typeface="Arial" charset="0"/>
                <a:ea typeface="Arial" charset="0"/>
                <a:cs typeface="Arial" charset="0"/>
              </a:rPr>
              <a:t> </a:t>
            </a:r>
            <a:r>
              <a:rPr lang="en-US" altLang="zh-CN" sz="2000" b="1" dirty="0">
                <a:solidFill>
                  <a:schemeClr val="bg1"/>
                </a:solidFill>
                <a:latin typeface="Arial" charset="0"/>
                <a:ea typeface="Arial" charset="0"/>
                <a:cs typeface="Arial" charset="0"/>
              </a:rPr>
              <a:t>vs. </a:t>
            </a:r>
            <a:r>
              <a:rPr lang="en-US" altLang="zh-CN" sz="2000" b="1" dirty="0" err="1">
                <a:solidFill>
                  <a:schemeClr val="bg1"/>
                </a:solidFill>
                <a:latin typeface="Arial" charset="0"/>
                <a:ea typeface="Arial" charset="0"/>
                <a:cs typeface="Arial" charset="0"/>
              </a:rPr>
              <a:t>Modelica</a:t>
            </a:r>
            <a:r>
              <a:rPr lang="zh-CN" altLang="en-US" sz="2000" b="1" dirty="0">
                <a:solidFill>
                  <a:schemeClr val="bg1"/>
                </a:solidFill>
                <a:latin typeface="Arial" charset="0"/>
                <a:ea typeface="Arial" charset="0"/>
                <a:cs typeface="Arial" charset="0"/>
              </a:rPr>
              <a:t>）</a:t>
            </a:r>
          </a:p>
        </p:txBody>
      </p:sp>
      <p:pic>
        <p:nvPicPr>
          <p:cNvPr id="19" name="Picture 18"/>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638528" y="1130983"/>
            <a:ext cx="4372484" cy="3293052"/>
          </a:xfrm>
          <a:prstGeom prst="rect">
            <a:avLst/>
          </a:prstGeom>
        </p:spPr>
      </p:pic>
      <p:graphicFrame>
        <p:nvGraphicFramePr>
          <p:cNvPr id="20" name="Table 19"/>
          <p:cNvGraphicFramePr>
            <a:graphicFrameLocks noGrp="1"/>
          </p:cNvGraphicFramePr>
          <p:nvPr/>
        </p:nvGraphicFramePr>
        <p:xfrm>
          <a:off x="106938" y="1130985"/>
          <a:ext cx="4531564" cy="3293050"/>
        </p:xfrm>
        <a:graphic>
          <a:graphicData uri="http://schemas.openxmlformats.org/drawingml/2006/table">
            <a:tbl>
              <a:tblPr firstRow="1" bandRow="1">
                <a:tableStyleId>{5C22544A-7EE6-4342-B048-85BDC9FD1C3A}</a:tableStyleId>
              </a:tblPr>
              <a:tblGrid>
                <a:gridCol w="2205767">
                  <a:extLst>
                    <a:ext uri="{9D8B030D-6E8A-4147-A177-3AD203B41FA5}">
                      <a16:colId xmlns:a16="http://schemas.microsoft.com/office/drawing/2014/main" val="20000"/>
                    </a:ext>
                  </a:extLst>
                </a:gridCol>
                <a:gridCol w="2325797">
                  <a:extLst>
                    <a:ext uri="{9D8B030D-6E8A-4147-A177-3AD203B41FA5}">
                      <a16:colId xmlns:a16="http://schemas.microsoft.com/office/drawing/2014/main" val="20001"/>
                    </a:ext>
                  </a:extLst>
                </a:gridCol>
              </a:tblGrid>
              <a:tr h="314730">
                <a:tc>
                  <a:txBody>
                    <a:bodyPr/>
                    <a:lstStyle/>
                    <a:p>
                      <a:r>
                        <a:rPr lang="en-US" sz="1100" dirty="0"/>
                        <a:t>Counting</a:t>
                      </a:r>
                    </a:p>
                  </a:txBody>
                  <a:tcPr marL="68580" marR="68580" marT="34290" marB="34290"/>
                </a:tc>
                <a:tc>
                  <a:txBody>
                    <a:bodyPr/>
                    <a:lstStyle/>
                    <a:p>
                      <a:r>
                        <a:rPr lang="en-US" sz="1100" dirty="0"/>
                        <a:t>Arithmetic, Number</a:t>
                      </a:r>
                      <a:r>
                        <a:rPr lang="en-US" sz="1100" baseline="0" dirty="0"/>
                        <a:t> Theory</a:t>
                      </a:r>
                      <a:endParaRPr lang="en-US" sz="1100" dirty="0"/>
                    </a:p>
                  </a:txBody>
                  <a:tcPr marL="68580" marR="68580" marT="34290" marB="34290"/>
                </a:tc>
                <a:extLst>
                  <a:ext uri="{0D108BD9-81ED-4DB2-BD59-A6C34878D82A}">
                    <a16:rowId xmlns:a16="http://schemas.microsoft.com/office/drawing/2014/main" val="10000"/>
                  </a:ext>
                </a:extLst>
              </a:tr>
              <a:tr h="460480">
                <a:tc>
                  <a:txBody>
                    <a:bodyPr/>
                    <a:lstStyle/>
                    <a:p>
                      <a:r>
                        <a:rPr lang="en-US" sz="1100" dirty="0"/>
                        <a:t>Measuring</a:t>
                      </a:r>
                      <a:r>
                        <a:rPr lang="zh-CN" altLang="en-US" sz="1100" dirty="0"/>
                        <a:t> （度量）</a:t>
                      </a:r>
                      <a:endParaRPr lang="en-US" sz="1100" dirty="0"/>
                    </a:p>
                  </a:txBody>
                  <a:tcPr marL="68580" marR="68580" marT="34290" marB="34290"/>
                </a:tc>
                <a:tc>
                  <a:txBody>
                    <a:bodyPr/>
                    <a:lstStyle/>
                    <a:p>
                      <a:r>
                        <a:rPr lang="en-US" sz="1100" dirty="0"/>
                        <a:t>Real Numbers, Calculus, Analysis</a:t>
                      </a:r>
                    </a:p>
                  </a:txBody>
                  <a:tcPr marL="68580" marR="68580" marT="34290" marB="34290"/>
                </a:tc>
                <a:extLst>
                  <a:ext uri="{0D108BD9-81ED-4DB2-BD59-A6C34878D82A}">
                    <a16:rowId xmlns:a16="http://schemas.microsoft.com/office/drawing/2014/main" val="10001"/>
                  </a:ext>
                </a:extLst>
              </a:tr>
              <a:tr h="314730">
                <a:tc>
                  <a:txBody>
                    <a:bodyPr/>
                    <a:lstStyle/>
                    <a:p>
                      <a:r>
                        <a:rPr lang="en-US" sz="1100" dirty="0"/>
                        <a:t>Shaping</a:t>
                      </a:r>
                      <a:r>
                        <a:rPr lang="zh-CN" altLang="en-US" sz="1100" dirty="0"/>
                        <a:t>      （分辨形体）</a:t>
                      </a:r>
                      <a:endParaRPr lang="en-US" sz="1100" dirty="0"/>
                    </a:p>
                  </a:txBody>
                  <a:tcPr marL="68580" marR="68580" marT="34290" marB="34290"/>
                </a:tc>
                <a:tc>
                  <a:txBody>
                    <a:bodyPr/>
                    <a:lstStyle/>
                    <a:p>
                      <a:r>
                        <a:rPr lang="en-US" sz="1100" dirty="0"/>
                        <a:t>Geometry,</a:t>
                      </a:r>
                      <a:r>
                        <a:rPr lang="en-US" sz="1100" baseline="0" dirty="0"/>
                        <a:t> Topology</a:t>
                      </a:r>
                      <a:endParaRPr lang="en-US" sz="1100" dirty="0"/>
                    </a:p>
                  </a:txBody>
                  <a:tcPr marL="68580" marR="68580" marT="34290" marB="34290"/>
                </a:tc>
                <a:extLst>
                  <a:ext uri="{0D108BD9-81ED-4DB2-BD59-A6C34878D82A}">
                    <a16:rowId xmlns:a16="http://schemas.microsoft.com/office/drawing/2014/main" val="10002"/>
                  </a:ext>
                </a:extLst>
              </a:tr>
              <a:tr h="314730">
                <a:tc>
                  <a:txBody>
                    <a:bodyPr/>
                    <a:lstStyle/>
                    <a:p>
                      <a:r>
                        <a:rPr lang="en-US" sz="1100" dirty="0"/>
                        <a:t>Forming</a:t>
                      </a:r>
                      <a:r>
                        <a:rPr lang="zh-CN" altLang="en-US" sz="1100" dirty="0"/>
                        <a:t>      （成形）</a:t>
                      </a:r>
                      <a:endParaRPr lang="en-US" sz="1100" dirty="0"/>
                    </a:p>
                  </a:txBody>
                  <a:tcPr marL="68580" marR="68580" marT="34290" marB="34290"/>
                </a:tc>
                <a:tc>
                  <a:txBody>
                    <a:bodyPr/>
                    <a:lstStyle/>
                    <a:p>
                      <a:r>
                        <a:rPr lang="en-US" sz="1100" dirty="0"/>
                        <a:t>Symmetry, Group</a:t>
                      </a:r>
                      <a:r>
                        <a:rPr lang="en-US" sz="1100" baseline="0" dirty="0"/>
                        <a:t> Theory</a:t>
                      </a:r>
                      <a:endParaRPr lang="en-US" sz="1100" dirty="0"/>
                    </a:p>
                  </a:txBody>
                  <a:tcPr marL="68580" marR="68580" marT="34290" marB="34290"/>
                </a:tc>
                <a:extLst>
                  <a:ext uri="{0D108BD9-81ED-4DB2-BD59-A6C34878D82A}">
                    <a16:rowId xmlns:a16="http://schemas.microsoft.com/office/drawing/2014/main" val="10003"/>
                  </a:ext>
                </a:extLst>
              </a:tr>
              <a:tr h="314730">
                <a:tc>
                  <a:txBody>
                    <a:bodyPr/>
                    <a:lstStyle/>
                    <a:p>
                      <a:r>
                        <a:rPr lang="en-US" sz="1100" dirty="0"/>
                        <a:t>Estimating</a:t>
                      </a:r>
                      <a:r>
                        <a:rPr lang="zh-CN" altLang="en-US" sz="1100" dirty="0"/>
                        <a:t>   （估测）</a:t>
                      </a:r>
                      <a:endParaRPr lang="en-US" sz="1100" dirty="0"/>
                    </a:p>
                  </a:txBody>
                  <a:tcPr marL="68580" marR="68580" marT="34290" marB="34290"/>
                </a:tc>
                <a:tc>
                  <a:txBody>
                    <a:bodyPr/>
                    <a:lstStyle/>
                    <a:p>
                      <a:r>
                        <a:rPr lang="en-US" sz="1100" dirty="0"/>
                        <a:t>Probability, Measure Theory</a:t>
                      </a:r>
                    </a:p>
                  </a:txBody>
                  <a:tcPr marL="68580" marR="68580" marT="34290" marB="34290"/>
                </a:tc>
                <a:extLst>
                  <a:ext uri="{0D108BD9-81ED-4DB2-BD59-A6C34878D82A}">
                    <a16:rowId xmlns:a16="http://schemas.microsoft.com/office/drawing/2014/main" val="10004"/>
                  </a:ext>
                </a:extLst>
              </a:tr>
              <a:tr h="314730">
                <a:tc>
                  <a:txBody>
                    <a:bodyPr/>
                    <a:lstStyle/>
                    <a:p>
                      <a:r>
                        <a:rPr lang="en-US" sz="1100" dirty="0"/>
                        <a:t>Moving</a:t>
                      </a:r>
                      <a:r>
                        <a:rPr lang="zh-CN" altLang="en-US" sz="1100" dirty="0"/>
                        <a:t>         （移动）</a:t>
                      </a:r>
                      <a:endParaRPr lang="en-US" sz="1100" dirty="0"/>
                    </a:p>
                  </a:txBody>
                  <a:tcPr marL="68580" marR="68580" marT="34290" marB="34290"/>
                </a:tc>
                <a:tc>
                  <a:txBody>
                    <a:bodyPr/>
                    <a:lstStyle/>
                    <a:p>
                      <a:r>
                        <a:rPr lang="en-US" sz="1100" dirty="0"/>
                        <a:t>Mechanics, Calculus, Dynamics</a:t>
                      </a:r>
                    </a:p>
                  </a:txBody>
                  <a:tcPr marL="68580" marR="68580" marT="34290" marB="34290"/>
                </a:tc>
                <a:extLst>
                  <a:ext uri="{0D108BD9-81ED-4DB2-BD59-A6C34878D82A}">
                    <a16:rowId xmlns:a16="http://schemas.microsoft.com/office/drawing/2014/main" val="10005"/>
                  </a:ext>
                </a:extLst>
              </a:tr>
              <a:tr h="314730">
                <a:tc>
                  <a:txBody>
                    <a:bodyPr/>
                    <a:lstStyle/>
                    <a:p>
                      <a:r>
                        <a:rPr lang="en-US" sz="1100" dirty="0"/>
                        <a:t>Calculating</a:t>
                      </a:r>
                      <a:r>
                        <a:rPr lang="zh-CN" altLang="en-US" sz="1100" dirty="0"/>
                        <a:t>   （计算）</a:t>
                      </a:r>
                      <a:endParaRPr lang="en-US" sz="1100" dirty="0"/>
                    </a:p>
                  </a:txBody>
                  <a:tcPr marL="68580" marR="68580" marT="34290" marB="34290"/>
                </a:tc>
                <a:tc>
                  <a:txBody>
                    <a:bodyPr/>
                    <a:lstStyle/>
                    <a:p>
                      <a:r>
                        <a:rPr lang="en-US" sz="1100" dirty="0"/>
                        <a:t>Algebra, Numerical Analysis</a:t>
                      </a:r>
                    </a:p>
                  </a:txBody>
                  <a:tcPr marL="68580" marR="68580" marT="34290" marB="34290"/>
                </a:tc>
                <a:extLst>
                  <a:ext uri="{0D108BD9-81ED-4DB2-BD59-A6C34878D82A}">
                    <a16:rowId xmlns:a16="http://schemas.microsoft.com/office/drawing/2014/main" val="10006"/>
                  </a:ext>
                </a:extLst>
              </a:tr>
              <a:tr h="314730">
                <a:tc>
                  <a:txBody>
                    <a:bodyPr/>
                    <a:lstStyle/>
                    <a:p>
                      <a:pPr marL="0" marR="0" indent="0" algn="l" defTabSz="1219170" rtl="0" eaLnBrk="1" fontAlgn="auto" latinLnBrk="0" hangingPunct="1">
                        <a:lnSpc>
                          <a:spcPct val="100000"/>
                        </a:lnSpc>
                        <a:spcBef>
                          <a:spcPts val="0"/>
                        </a:spcBef>
                        <a:spcAft>
                          <a:spcPts val="0"/>
                        </a:spcAft>
                        <a:buClrTx/>
                        <a:buSzTx/>
                        <a:buFontTx/>
                        <a:buNone/>
                        <a:tabLst/>
                        <a:defRPr/>
                      </a:pPr>
                      <a:r>
                        <a:rPr lang="en-US" sz="1100" dirty="0"/>
                        <a:t>Proving</a:t>
                      </a:r>
                      <a:r>
                        <a:rPr lang="zh-CN" altLang="en-US" sz="1100" dirty="0"/>
                        <a:t>          （证明）</a:t>
                      </a:r>
                      <a:endParaRPr lang="en-US" sz="1100" dirty="0"/>
                    </a:p>
                  </a:txBody>
                  <a:tcPr marL="68580" marR="68580" marT="34290" marB="34290"/>
                </a:tc>
                <a:tc>
                  <a:txBody>
                    <a:bodyPr/>
                    <a:lstStyle/>
                    <a:p>
                      <a:r>
                        <a:rPr lang="en-US" sz="1100" dirty="0"/>
                        <a:t>Logic</a:t>
                      </a:r>
                    </a:p>
                  </a:txBody>
                  <a:tcPr marL="68580" marR="68580" marT="34290" marB="34290"/>
                </a:tc>
                <a:extLst>
                  <a:ext uri="{0D108BD9-81ED-4DB2-BD59-A6C34878D82A}">
                    <a16:rowId xmlns:a16="http://schemas.microsoft.com/office/drawing/2014/main" val="10007"/>
                  </a:ext>
                </a:extLst>
              </a:tr>
              <a:tr h="314730">
                <a:tc>
                  <a:txBody>
                    <a:bodyPr/>
                    <a:lstStyle/>
                    <a:p>
                      <a:r>
                        <a:rPr lang="en-US" sz="1100" dirty="0"/>
                        <a:t>Puzzling</a:t>
                      </a:r>
                      <a:r>
                        <a:rPr lang="zh-CN" altLang="en-US" sz="1100" dirty="0"/>
                        <a:t>          （解谜、加密）</a:t>
                      </a:r>
                      <a:endParaRPr lang="en-US" sz="1100" dirty="0"/>
                    </a:p>
                  </a:txBody>
                  <a:tcPr marL="68580" marR="68580" marT="34290" marB="34290"/>
                </a:tc>
                <a:tc>
                  <a:txBody>
                    <a:bodyPr/>
                    <a:lstStyle/>
                    <a:p>
                      <a:r>
                        <a:rPr lang="en-US" sz="1100" dirty="0"/>
                        <a:t>Combinatorics, Num</a:t>
                      </a:r>
                      <a:r>
                        <a:rPr lang="en-US" altLang="zh-CN" sz="1100" dirty="0"/>
                        <a:t>b</a:t>
                      </a:r>
                      <a:r>
                        <a:rPr lang="en-US" sz="1100" dirty="0"/>
                        <a:t>er Theory</a:t>
                      </a:r>
                    </a:p>
                  </a:txBody>
                  <a:tcPr marL="68580" marR="68580" marT="34290" marB="34290"/>
                </a:tc>
                <a:extLst>
                  <a:ext uri="{0D108BD9-81ED-4DB2-BD59-A6C34878D82A}">
                    <a16:rowId xmlns:a16="http://schemas.microsoft.com/office/drawing/2014/main" val="10008"/>
                  </a:ext>
                </a:extLst>
              </a:tr>
              <a:tr h="314730">
                <a:tc>
                  <a:txBody>
                    <a:bodyPr/>
                    <a:lstStyle/>
                    <a:p>
                      <a:r>
                        <a:rPr lang="en-US" sz="1100" dirty="0"/>
                        <a:t>Grouping</a:t>
                      </a:r>
                      <a:r>
                        <a:rPr lang="zh-CN" altLang="en-US" sz="1100" dirty="0"/>
                        <a:t>        （聚类）</a:t>
                      </a:r>
                      <a:endParaRPr lang="en-US" sz="1100" dirty="0"/>
                    </a:p>
                  </a:txBody>
                  <a:tcPr marL="68580" marR="68580" marT="34290" marB="34290"/>
                </a:tc>
                <a:tc>
                  <a:txBody>
                    <a:bodyPr/>
                    <a:lstStyle/>
                    <a:p>
                      <a:r>
                        <a:rPr lang="en-US" sz="1100" dirty="0"/>
                        <a:t>Set Theory, Combinatorics</a:t>
                      </a:r>
                    </a:p>
                  </a:txBody>
                  <a:tcPr marL="68580" marR="68580" marT="34290" marB="34290"/>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3602336276"/>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1_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13031</TotalTime>
  <Words>5869</Words>
  <Application>Microsoft Macintosh PowerPoint</Application>
  <PresentationFormat>On-screen Show (16:9)</PresentationFormat>
  <Paragraphs>900</Paragraphs>
  <Slides>138</Slides>
  <Notes>64</Notes>
  <HiddenSlides>0</HiddenSlides>
  <MMClips>0</MMClips>
  <ScaleCrop>false</ScaleCrop>
  <HeadingPairs>
    <vt:vector size="6" baseType="variant">
      <vt:variant>
        <vt:lpstr>Fonts Used</vt:lpstr>
      </vt:variant>
      <vt:variant>
        <vt:i4>17</vt:i4>
      </vt:variant>
      <vt:variant>
        <vt:lpstr>Theme</vt:lpstr>
      </vt:variant>
      <vt:variant>
        <vt:i4>4</vt:i4>
      </vt:variant>
      <vt:variant>
        <vt:lpstr>Slide Titles</vt:lpstr>
      </vt:variant>
      <vt:variant>
        <vt:i4>138</vt:i4>
      </vt:variant>
    </vt:vector>
  </HeadingPairs>
  <TitlesOfParts>
    <vt:vector size="159" baseType="lpstr">
      <vt:lpstr>Bank Gothic Medium</vt:lpstr>
      <vt:lpstr>等线</vt:lpstr>
      <vt:lpstr>Hei</vt:lpstr>
      <vt:lpstr>黑体</vt:lpstr>
      <vt:lpstr>STXingkai</vt:lpstr>
      <vt:lpstr>STXinwei</vt:lpstr>
      <vt:lpstr>STXinwei Regular</vt:lpstr>
      <vt:lpstr>Weibei SC</vt:lpstr>
      <vt:lpstr>造字工房毅黑（非商用）常规体</vt:lpstr>
      <vt:lpstr>Arial</vt:lpstr>
      <vt:lpstr>Arial Rounded MT Bold</vt:lpstr>
      <vt:lpstr>Avenir Next Condensed Ultra Lig</vt:lpstr>
      <vt:lpstr>Calibri</vt:lpstr>
      <vt:lpstr>Cambria Math</vt:lpstr>
      <vt:lpstr>Lora</vt:lpstr>
      <vt:lpstr>Times</vt:lpstr>
      <vt:lpstr>Times New Roman</vt:lpstr>
      <vt:lpstr>Simple Light</vt:lpstr>
      <vt:lpstr>3_Office Theme</vt:lpstr>
      <vt:lpstr>1_Office Theme</vt:lpstr>
      <vt:lpstr>1_Simple Light</vt:lpstr>
      <vt:lpstr>超越学科界限的认知基础</vt:lpstr>
      <vt:lpstr>何谓单子？</vt:lpstr>
      <vt:lpstr>故事的精彩程度取决于</vt:lpstr>
      <vt:lpstr>A Metaphor in Networked Documents</vt:lpstr>
      <vt:lpstr>The Grand Daddy of Hypertext</vt:lpstr>
      <vt:lpstr>The Types of Arrows</vt:lpstr>
      <vt:lpstr>Representation of Action</vt:lpstr>
      <vt:lpstr>Change in Action S across multiple intervals</vt:lpstr>
      <vt:lpstr>PowerPoint Presentation</vt:lpstr>
      <vt:lpstr>PowerPoint Presentation</vt:lpstr>
      <vt:lpstr>Representing Functions as Paths</vt:lpstr>
      <vt:lpstr>Metaphors and Story Telling</vt:lpstr>
      <vt:lpstr>Metaphors/Analogies as a Cognitive Foundation</vt:lpstr>
      <vt:lpstr>PowerPoint Presentation</vt:lpstr>
      <vt:lpstr>角色设定</vt:lpstr>
      <vt:lpstr>PowerPoint Presentation</vt:lpstr>
      <vt:lpstr>PowerPoint Presentation</vt:lpstr>
      <vt:lpstr>水平复合构图</vt:lpstr>
      <vt:lpstr>Horizontal Composition</vt:lpstr>
      <vt:lpstr>垂直复合构图</vt:lpstr>
      <vt:lpstr>Verticle Composition</vt:lpstr>
      <vt:lpstr>Arrow = Function = Morphism</vt:lpstr>
      <vt:lpstr>A Topological Way to Compose Matrices</vt:lpstr>
      <vt:lpstr>Functors are “Maps”</vt:lpstr>
      <vt:lpstr>PowerPoint Presentation</vt:lpstr>
      <vt:lpstr>Natural Transformation “relates” Functors</vt:lpstr>
      <vt:lpstr>Category Theory: Unary Computation</vt:lpstr>
      <vt:lpstr>The Categorical Lens into a Set</vt:lpstr>
      <vt:lpstr>Glossary</vt:lpstr>
      <vt:lpstr>科学研究的三个焦点</vt:lpstr>
      <vt:lpstr>PowerPoint Presentation</vt:lpstr>
      <vt:lpstr>范式：选择问题的标准</vt:lpstr>
      <vt:lpstr>规则与范式</vt:lpstr>
      <vt:lpstr>故事背景与故事板</vt:lpstr>
      <vt:lpstr>故事板的科学元素</vt:lpstr>
      <vt:lpstr>PowerPoint Presentation</vt:lpstr>
      <vt:lpstr>PowerPoint Presentation</vt:lpstr>
      <vt:lpstr>PowerPoint Presentation</vt:lpstr>
      <vt:lpstr>逻辑模型的Wiki Template</vt:lpstr>
      <vt:lpstr>达标条件(Success Criteria)与实践手段(Implementation) 的依存关系</vt:lpstr>
      <vt:lpstr>边界条件(Bounary Condition) 等同 函数的例外处理（Exception Handling)</vt:lpstr>
      <vt:lpstr>Order, Proportion and Proportionality</vt:lpstr>
      <vt:lpstr>Higher Dimensional Structure  denoted by Arrows</vt:lpstr>
      <vt:lpstr>The Idea of Multiplication expressed in Arrows</vt:lpstr>
      <vt:lpstr>The World According to Category Theory</vt:lpstr>
      <vt:lpstr>Perspectives of Category Theorists (Yoneda Perspective)</vt:lpstr>
      <vt:lpstr>PowerPoint Presentation</vt:lpstr>
      <vt:lpstr>PowerPoint Presentation</vt:lpstr>
      <vt:lpstr>PowerPoint Presentation</vt:lpstr>
      <vt:lpstr>PowerPoint Presentation</vt:lpstr>
      <vt:lpstr>Arrows as Universal Building Blocks</vt:lpstr>
      <vt:lpstr>Category Theory and Type Theory</vt:lpstr>
      <vt:lpstr>Universal Constructions as a “uniquing” strategy</vt:lpstr>
      <vt:lpstr>Limits and Co-Limits</vt:lpstr>
      <vt:lpstr>What is Monad</vt:lpstr>
      <vt:lpstr>Kleisli Arrow of outrageous Fortune</vt:lpstr>
      <vt:lpstr>Yoneda Lemma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How to Tell a Story?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Counter Arguments in Higher Dimensions (intersection will not occur in Higher Dimensions)</vt:lpstr>
      <vt:lpstr>PowerPoint Presentation</vt:lpstr>
      <vt:lpstr>PowerPoint Presentation</vt:lpstr>
      <vt:lpstr>PowerPoint Presentation</vt:lpstr>
      <vt:lpstr>PowerPoint Presentation</vt:lpstr>
      <vt:lpstr>PowerPoint Presentation</vt:lpstr>
      <vt:lpstr>本体比喻 (Ontological Metaphor)</vt:lpstr>
      <vt:lpstr>空间比喻 (Orientation Metaphor)</vt:lpstr>
      <vt:lpstr>系统比喻 （System Metaphor)</vt:lpstr>
      <vt:lpstr>PowerPoint Presentation</vt:lpstr>
      <vt:lpstr>Symmetries and Arrows</vt:lpstr>
      <vt:lpstr>PowerPoint Presentation</vt:lpstr>
      <vt:lpstr>管理本体隐喻：管理MediaWiki词汇</vt:lpstr>
      <vt:lpstr>PowerPoint Presentation</vt:lpstr>
      <vt:lpstr>PowerPoint Presentation</vt:lpstr>
      <vt:lpstr>知识图谱：Ontological Engineering</vt:lpstr>
      <vt:lpstr>可计算图：Computable Diagrams</vt:lpstr>
      <vt:lpstr>PowerPoint Presentation</vt:lpstr>
      <vt:lpstr>可计算图形语意：Computable Semantics</vt:lpstr>
      <vt:lpstr>Sensor Placement and Data Collection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写简短的个人传记</vt:lpstr>
      <vt:lpstr>可视化的内容大纲</vt:lpstr>
      <vt:lpstr>调研历史背景</vt:lpstr>
      <vt:lpstr>产品功能对比</vt:lpstr>
      <vt:lpstr>市场分析</vt:lpstr>
      <vt:lpstr>Sketch: 绘制故事板的工具</vt:lpstr>
      <vt:lpstr>Sketch: 绘制故事板的工具</vt:lpstr>
      <vt:lpstr>InDesign: 排版工具</vt:lpstr>
      <vt:lpstr>PowerPoint Presentation</vt:lpstr>
      <vt:lpstr>PowerPoint Presentation</vt:lpstr>
      <vt:lpstr>Wolfram Physics and Category Theory</vt:lpstr>
      <vt:lpstr>Embrace Complexity, Scale Agility</vt:lpstr>
      <vt:lpstr>The Pursuit of a Unified Representation</vt:lpstr>
      <vt:lpstr>Biology and Physiology</vt:lpstr>
      <vt:lpstr>Industrial and World Dynamics</vt:lpstr>
      <vt:lpstr>The Governing Rules of Story Telling</vt:lpstr>
      <vt:lpstr>PowerPoint Presentation</vt:lpstr>
      <vt:lpstr>PowerPoint Presentation</vt:lpstr>
      <vt:lpstr>Differentiate by Breaking Symmetries</vt:lpstr>
      <vt:lpstr>Does this Remind you of …</vt:lpstr>
      <vt:lpstr>Historical Threads of Story Telling</vt:lpstr>
      <vt:lpstr>Representing Numbers using Arrows</vt:lpstr>
      <vt:lpstr>Developments since Category Theory</vt:lpstr>
      <vt:lpstr>A New Math Foundation for Undergraduates</vt:lpstr>
      <vt:lpstr>A Series of Lectures on Category Theory</vt:lpstr>
      <vt:lpstr>The Cognitive Considerations of Story Telling</vt:lpstr>
      <vt:lpstr>Construct Story Telling using Metaphorical Connections</vt:lpstr>
      <vt:lpstr>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Computational Thinking  &amp; Systems Design</dc:title>
  <cp:lastModifiedBy>Microsoft Office User</cp:lastModifiedBy>
  <cp:revision>1351</cp:revision>
  <dcterms:modified xsi:type="dcterms:W3CDTF">2021-10-13T00:05:12Z</dcterms:modified>
</cp:coreProperties>
</file>